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45" r:id="rId2"/>
    <p:sldId id="582" r:id="rId3"/>
    <p:sldId id="465" r:id="rId4"/>
    <p:sldId id="540" r:id="rId5"/>
    <p:sldId id="541" r:id="rId6"/>
    <p:sldId id="542" r:id="rId7"/>
    <p:sldId id="545" r:id="rId8"/>
    <p:sldId id="517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490" r:id="rId21"/>
    <p:sldId id="528" r:id="rId22"/>
    <p:sldId id="581" r:id="rId2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6" autoAdjust="0"/>
  </p:normalViewPr>
  <p:slideViewPr>
    <p:cSldViewPr>
      <p:cViewPr varScale="1">
        <p:scale>
          <a:sx n="89" d="100"/>
          <a:sy n="89" d="100"/>
        </p:scale>
        <p:origin x="1210" y="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0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7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18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6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0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9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9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46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7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81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9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ADCE74-E97A-40F9-81A4-3CC45BF5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6710" r="2186" b="671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481236"/>
            <a:ext cx="52565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Century Gothic" panose="020B0502020202020204" pitchFamily="34" charset="0"/>
              </a:rPr>
              <a:t>ЖИЗНЬ</a:t>
            </a:r>
          </a:p>
          <a:p>
            <a:r>
              <a:rPr lang="ru-RU" sz="2500" dirty="0">
                <a:latin typeface="Century Gothic" panose="020B0502020202020204" pitchFamily="34" charset="0"/>
              </a:rPr>
              <a:t>В ПРОТИВОСТОЯНИИ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6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5:1-19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F35236-D394-4AB5-8486-2FA7737DAE92}"/>
              </a:ext>
            </a:extLst>
          </p:cNvPr>
          <p:cNvSpPr/>
          <p:nvPr/>
        </p:nvSpPr>
        <p:spPr>
          <a:xfrm>
            <a:off x="558726" y="1705372"/>
            <a:ext cx="1781026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ЧАСТЬ 2</a:t>
            </a:r>
            <a:endParaRPr lang="ru-BY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290551"/>
            <a:ext cx="5310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ПРОТИВЛЕНИЕ</a:t>
            </a:r>
            <a:r>
              <a:rPr lang="ru-RU" sz="36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4400" b="1" dirty="0">
                <a:latin typeface="Century Gothic" panose="020B0502020202020204" pitchFamily="34" charset="0"/>
              </a:rPr>
              <a:t>ИЗНУТРИ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 Если даешь взаймы бедняку из Моего народа, то не будь, как ростовщик – не налагай процентов. 26. Если возьмешь у ближнего в залог одежду, то верни ее к закату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3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22:25,26</a:t>
            </a:r>
          </a:p>
        </p:txBody>
      </p:sp>
    </p:spTree>
    <p:extLst>
      <p:ext uri="{BB962C8B-B14F-4D97-AF65-F5344CB8AC3E}">
        <p14:creationId xmlns:p14="http://schemas.microsoft.com/office/powerpoint/2010/main" val="5062878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35. Если твой соплеменник обеднеет и впадет в зависимость от тебя, помоги ему, как помог бы чужеземцу или временному жителю, чтобы он жил с тобой и дальше. 36. Не бери с него процентов; бойся своего Бога, чтобы твой соплеменник жил с тобой и дальше. 37. Не одалживай ему под проценты и не продавай ему пищу ради прибыли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Левит 25:35-37</a:t>
            </a:r>
          </a:p>
        </p:txBody>
      </p:sp>
    </p:spTree>
    <p:extLst>
      <p:ext uri="{BB962C8B-B14F-4D97-AF65-F5344CB8AC3E}">
        <p14:creationId xmlns:p14="http://schemas.microsoft.com/office/powerpoint/2010/main" val="192419659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Есть верный слух, что </a:t>
            </a:r>
            <a:r>
              <a:rPr lang="ru-RU" sz="2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появилось </a:t>
            </a:r>
            <a:r>
              <a:rPr lang="ru-RU" sz="2600" b="1" i="1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блудодеяние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притом такое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блудодеяние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какого не слышно даже у язычников, что некто вместо жены имеет жену отца своего. 2. И вы возгордились, вместо того, чтобы лучше плакать, дабы изъят был из среды вас сделавший такое дело. 3. А </a:t>
            </a:r>
            <a:r>
              <a:rPr lang="ru-RU" sz="2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отсутствуя телом, но присутствуя у вас духом, </a:t>
            </a:r>
            <a:r>
              <a:rPr lang="ru-RU" sz="2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решил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бы находясь у вас: </a:t>
            </a:r>
            <a:r>
              <a:rPr lang="ru-RU" sz="2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сделавшего такое дело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4. в собрании вашем во имя Господа нашего Иисуса Христа, обще с моим духом, силою Господа нашего Иисуса Христа, 5. </a:t>
            </a:r>
            <a:r>
              <a:rPr lang="ru-RU" sz="26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предать сатане во измождение плоти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дух был спасен в день Господа нашего Иисуса Христа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5:1-5</a:t>
            </a:r>
          </a:p>
        </p:txBody>
      </p:sp>
    </p:spTree>
    <p:extLst>
      <p:ext uri="{BB962C8B-B14F-4D97-AF65-F5344CB8AC3E}">
        <p14:creationId xmlns:p14="http://schemas.microsoft.com/office/powerpoint/2010/main" val="258219922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0922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я увидел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они не прямо поступают по истине Евангельской, </a:t>
            </a:r>
            <a:r>
              <a:rPr lang="ru-RU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сказал Петру при всех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если ты, будучи Иудеем, живешь по‐язычески, а не по‐иудейски, то для чего язычников принуждаешь жить по‐иудейски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Галатам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2:14</a:t>
            </a:r>
          </a:p>
        </p:txBody>
      </p:sp>
    </p:spTree>
    <p:extLst>
      <p:ext uri="{BB962C8B-B14F-4D97-AF65-F5344CB8AC3E}">
        <p14:creationId xmlns:p14="http://schemas.microsoft.com/office/powerpoint/2010/main" val="120533909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-2282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«7.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Обдумав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 обвинил знать и начальствующих.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сказал им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 Вы берете проценты со своих братьев! Из-за них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созвал большое собрание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сказал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 Всеми силами мы выкупали наших братьев-иудеев, которые были проданы язычникам. А теперь вы продаете своих же братьев, которых нам приходится выкупать! Они молчали, потому что им нечего было сказать. 9. Тогда я сказал:  – То, что вы делаете, – нехорошо. Разве вы не должны ходить в страхе нашего Бога, чтобы избежать порицания наших врагов-язычников? 10. Я, мои братья и слуги также даем в долг народу деньги и зерно. Давайте прекратим брать проценты! 11. Немедленно верните им их поля, виноградники, масличные рощи и дома, а также проценты, которые вы им назначили, – сотую часть денег, зерна, молодого вина и масла.»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5:7-11</a:t>
            </a:r>
          </a:p>
        </p:txBody>
      </p:sp>
    </p:spTree>
    <p:extLst>
      <p:ext uri="{BB962C8B-B14F-4D97-AF65-F5344CB8AC3E}">
        <p14:creationId xmlns:p14="http://schemas.microsoft.com/office/powerpoint/2010/main" val="81384749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Сын чтит отца, и раб — господина своего; если Я — отец, то где почтение ко Мне? и если Я — Господь, то где благоговение предо Мною?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15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Малахия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144909382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И сам всегда будь примером доброго поведения. Учи с прямотой и серьезностью, 8. слова твои должны быть здравы и неопровержимы, чтобы любой противник устыдился, не имея повода сказать о нас что-либо плохое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344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 2:7-8</a:t>
            </a:r>
          </a:p>
        </p:txBody>
      </p:sp>
    </p:spTree>
    <p:extLst>
      <p:ext uri="{BB962C8B-B14F-4D97-AF65-F5344CB8AC3E}">
        <p14:creationId xmlns:p14="http://schemas.microsoft.com/office/powerpoint/2010/main" val="325622860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E46320-316A-40F2-B51E-4B0E9856E839}"/>
              </a:ext>
            </a:extLst>
          </p:cNvPr>
          <p:cNvGrpSpPr/>
          <p:nvPr/>
        </p:nvGrpSpPr>
        <p:grpSpPr>
          <a:xfrm>
            <a:off x="179512" y="265212"/>
            <a:ext cx="8784976" cy="1368152"/>
            <a:chOff x="179512" y="265212"/>
            <a:chExt cx="8784976" cy="136815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76DDF32-FD78-4C1A-AB96-8CD516547173}"/>
                </a:ext>
              </a:extLst>
            </p:cNvPr>
            <p:cNvSpPr/>
            <p:nvPr/>
          </p:nvSpPr>
          <p:spPr>
            <a:xfrm>
              <a:off x="179512" y="265212"/>
              <a:ext cx="87849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«… 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мы выкупали братьев своих, Иудеев, проданных народам, сколько было сил у нас</a:t>
              </a:r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59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00BF8B-910E-4387-909E-5513EF78855D}"/>
                </a:ext>
              </a:extLst>
            </p:cNvPr>
            <p:cNvSpPr txBox="1"/>
            <p:nvPr/>
          </p:nvSpPr>
          <p:spPr>
            <a:xfrm>
              <a:off x="6444208" y="1233254"/>
              <a:ext cx="2376264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5:8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032254C-8C9E-42C8-9D87-D55F227D3300}"/>
              </a:ext>
            </a:extLst>
          </p:cNvPr>
          <p:cNvGrpSpPr/>
          <p:nvPr/>
        </p:nvGrpSpPr>
        <p:grpSpPr>
          <a:xfrm>
            <a:off x="179512" y="2048569"/>
            <a:ext cx="8784976" cy="1457003"/>
            <a:chOff x="179512" y="2048569"/>
            <a:chExt cx="8784976" cy="145700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118FE7D-7722-4F40-9C84-90E9B766D250}"/>
                </a:ext>
              </a:extLst>
            </p:cNvPr>
            <p:cNvSpPr/>
            <p:nvPr/>
          </p:nvSpPr>
          <p:spPr>
            <a:xfrm>
              <a:off x="179512" y="2048569"/>
              <a:ext cx="87849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Я, мои братья и слуги также даем в долг народу деньги и зерно… Давайте прекратим брать проценты!» </a:t>
              </a:r>
              <a:endParaRPr lang="ru-RU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5A073A-A833-4245-92A0-BA03804097B5}"/>
                </a:ext>
              </a:extLst>
            </p:cNvPr>
            <p:cNvSpPr txBox="1"/>
            <p:nvPr/>
          </p:nvSpPr>
          <p:spPr>
            <a:xfrm>
              <a:off x="6444208" y="3105462"/>
              <a:ext cx="2376264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5:10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D5C63A9-EE2F-4C07-AB32-2F70810C59AB}"/>
              </a:ext>
            </a:extLst>
          </p:cNvPr>
          <p:cNvGrpSpPr/>
          <p:nvPr/>
        </p:nvGrpSpPr>
        <p:grpSpPr>
          <a:xfrm>
            <a:off x="179512" y="3920777"/>
            <a:ext cx="8784976" cy="1529011"/>
            <a:chOff x="179512" y="3920777"/>
            <a:chExt cx="8784976" cy="152901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82B4DFD-AD7C-46ED-B80F-A70B8D1F171D}"/>
                </a:ext>
              </a:extLst>
            </p:cNvPr>
            <p:cNvSpPr/>
            <p:nvPr/>
          </p:nvSpPr>
          <p:spPr>
            <a:xfrm>
              <a:off x="179512" y="3920777"/>
              <a:ext cx="87849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Немедленно верните им их поля, виноградники, масличные рощи и дома, а также проценты, которые вы им назначили</a:t>
              </a:r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3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C3B822-712D-4C81-B5EF-B3ABBFE4055F}"/>
                </a:ext>
              </a:extLst>
            </p:cNvPr>
            <p:cNvSpPr txBox="1"/>
            <p:nvPr/>
          </p:nvSpPr>
          <p:spPr>
            <a:xfrm>
              <a:off x="6444208" y="5049678"/>
              <a:ext cx="2376264" cy="4001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Неемия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5:11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151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«14. … с двадцатого года правления царя Артаксеркса, когда я был назначен наместником в земле иудейской, до его тридцать второго года правления – двенадцать лет – ни я, ни братья мои не ели пищи, предназначенной для наместника. 15. Прежние наместники, которые были до меня, возложили на народ тяжкое бремя и брали у них сорок шекелей серебра, помимо пищи и вина. Даже их слуги помыкали народом. Но я, почитая Бога, так не поступал. 16. Напротив, я посвятил себя работам по восстановлению стены. Все мои слуги были собраны туда для работ; мы не покупали земель. 17. Более того, за моим столом ели сто пятьдесят иудеев и начальствующих, не считая тех, кто приходил к нам из окрестных народов. 18. Каждый день у меня готовили одного быка, шесть отборных овец и птицу, а каждые десять дней в изобилии подавали всякого рода вино. Несмотря на это, я никогда не требовал пищи, предназначенной для наместника, потому что и без этого народу приходилось тяжело»</a:t>
            </a:r>
            <a:endParaRPr lang="ru-RU" sz="21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5:14-18</a:t>
            </a:r>
          </a:p>
        </p:txBody>
      </p:sp>
    </p:spTree>
    <p:extLst>
      <p:ext uri="{BB962C8B-B14F-4D97-AF65-F5344CB8AC3E}">
        <p14:creationId xmlns:p14="http://schemas.microsoft.com/office/powerpoint/2010/main" val="235708064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16426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Прежние наместники, которые были до меня, возложили на народ тяжкое бремя и брали у них сорок шекелей серебра, помимо пищи и вина. Даже их слуги помыкали народом. Но </a:t>
            </a:r>
            <a:r>
              <a:rPr lang="ru-RU" sz="3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я, почитая Бога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не поступал. 16. Напротив, я</a:t>
            </a:r>
            <a:r>
              <a:rPr lang="ru-RU" sz="3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посвятил себя работам по восстановлению стены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Все мои слуги были собраны туда для работ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5:15-16</a:t>
            </a:r>
          </a:p>
        </p:txBody>
      </p:sp>
    </p:spTree>
    <p:extLst>
      <p:ext uri="{BB962C8B-B14F-4D97-AF65-F5344CB8AC3E}">
        <p14:creationId xmlns:p14="http://schemas.microsoft.com/office/powerpoint/2010/main" val="226352602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4000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тем временем народ иудейский говорил: – Силы носильщиков на исходе, а здесь так много мусора, что мы не можем отстраивать стену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4:10</a:t>
            </a:r>
          </a:p>
        </p:txBody>
      </p:sp>
    </p:spTree>
    <p:extLst>
      <p:ext uri="{BB962C8B-B14F-4D97-AF65-F5344CB8AC3E}">
        <p14:creationId xmlns:p14="http://schemas.microsoft.com/office/powerpoint/2010/main" val="417695791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03C0B5-E18C-4B61-90D2-CFE526B33C4F}"/>
              </a:ext>
            </a:extLst>
          </p:cNvPr>
          <p:cNvSpPr/>
          <p:nvPr/>
        </p:nvSpPr>
        <p:spPr>
          <a:xfrm>
            <a:off x="0" y="6374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ПРОБЛЕМЫ </a:t>
            </a:r>
          </a:p>
          <a:p>
            <a:pPr algn="ctr"/>
            <a:r>
              <a:rPr 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ВСЕГДА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НАДО СТАРАТЬСЯ </a:t>
            </a:r>
          </a:p>
          <a:p>
            <a:pPr algn="ctr"/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РЕШАТЬ!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5989AE-862B-4A81-9CC4-657922B2A58A}"/>
              </a:ext>
            </a:extLst>
          </p:cNvPr>
          <p:cNvGrpSpPr/>
          <p:nvPr/>
        </p:nvGrpSpPr>
        <p:grpSpPr>
          <a:xfrm>
            <a:off x="0" y="2767491"/>
            <a:ext cx="598976" cy="180018"/>
            <a:chOff x="0" y="2767491"/>
            <a:chExt cx="598976" cy="180018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C8B8D30-9928-484A-AEFE-385DB493586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9AC07F1-49CC-4A6A-B5E7-EB3B7C47D6E7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69EB4F-9AFB-4F5A-AB16-3121F8425600}"/>
              </a:ext>
            </a:extLst>
          </p:cNvPr>
          <p:cNvGrpSpPr/>
          <p:nvPr/>
        </p:nvGrpSpPr>
        <p:grpSpPr>
          <a:xfrm rot="10800000">
            <a:off x="8545024" y="2767491"/>
            <a:ext cx="598976" cy="180018"/>
            <a:chOff x="0" y="2767491"/>
            <a:chExt cx="598976" cy="180018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BFC3A23-049F-46C6-9808-7CB175CBBDF9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180018" y="2857500"/>
              <a:ext cx="41895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D1EB1B3-5431-4F9C-AB34-7B6E3D97E2A6}"/>
                </a:ext>
              </a:extLst>
            </p:cNvPr>
            <p:cNvSpPr/>
            <p:nvPr/>
          </p:nvSpPr>
          <p:spPr>
            <a:xfrm>
              <a:off x="0" y="2767491"/>
              <a:ext cx="180018" cy="180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50E72C-F0DB-481F-ADA0-37AE46E280C8}"/>
              </a:ext>
            </a:extLst>
          </p:cNvPr>
          <p:cNvSpPr/>
          <p:nvPr/>
        </p:nvSpPr>
        <p:spPr>
          <a:xfrm>
            <a:off x="461266" y="49188"/>
            <a:ext cx="821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ПРОБЛЕМЫ НАДО ВСЕГДА СТАРАТЬСЯ РЕШАТЬ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ПРАКТИЧЕСКИХ ШАГА: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0B3C54-3EA2-462F-AADF-A6DC599B6976}"/>
              </a:ext>
            </a:extLst>
          </p:cNvPr>
          <p:cNvSpPr/>
          <p:nvPr/>
        </p:nvSpPr>
        <p:spPr>
          <a:xfrm>
            <a:off x="251520" y="15613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хорошенько </a:t>
            </a: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ОБДУМАЙТЕ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Помолитесь, спросите совета у других. НИКОГДА не принимайте решение сгоряча или на скорую руку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6FB1-987E-499C-B205-8DC45DBC6385}"/>
              </a:ext>
            </a:extLst>
          </p:cNvPr>
          <p:cNvGrpSpPr/>
          <p:nvPr/>
        </p:nvGrpSpPr>
        <p:grpSpPr>
          <a:xfrm>
            <a:off x="-108520" y="1129308"/>
            <a:ext cx="7773725" cy="344461"/>
            <a:chOff x="-108520" y="1376772"/>
            <a:chExt cx="7773725" cy="34446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FFD110A-453A-4373-AC50-503EC9763B6A}"/>
                </a:ext>
              </a:extLst>
            </p:cNvPr>
            <p:cNvCxnSpPr/>
            <p:nvPr/>
          </p:nvCxnSpPr>
          <p:spPr>
            <a:xfrm>
              <a:off x="-108520" y="1448780"/>
              <a:ext cx="633670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504B19-F792-4266-A765-B0C185E66C8B}"/>
                </a:ext>
              </a:extLst>
            </p:cNvPr>
            <p:cNvSpPr/>
            <p:nvPr/>
          </p:nvSpPr>
          <p:spPr>
            <a:xfrm>
              <a:off x="-767" y="1376772"/>
              <a:ext cx="180020" cy="1800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highlight>
                  <a:srgbClr val="FFFF00"/>
                </a:highlight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D9D71AD-4FE0-40F3-87B8-6FFCB8898997}"/>
                </a:ext>
              </a:extLst>
            </p:cNvPr>
            <p:cNvCxnSpPr/>
            <p:nvPr/>
          </p:nvCxnSpPr>
          <p:spPr>
            <a:xfrm>
              <a:off x="6225595" y="1448780"/>
              <a:ext cx="0" cy="2520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47A173-9AD8-4F33-A09F-4026BACBC672}"/>
                </a:ext>
              </a:extLst>
            </p:cNvPr>
            <p:cNvCxnSpPr/>
            <p:nvPr/>
          </p:nvCxnSpPr>
          <p:spPr>
            <a:xfrm>
              <a:off x="4568861" y="1721233"/>
              <a:ext cx="30963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558281-9E4B-4BEA-A10C-01F0DCAEBCBE}"/>
              </a:ext>
            </a:extLst>
          </p:cNvPr>
          <p:cNvSpPr/>
          <p:nvPr/>
        </p:nvSpPr>
        <p:spPr>
          <a:xfrm>
            <a:off x="251520" y="274658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2 ]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пределив источник проблем, </a:t>
            </a: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ПОГОВОРИТЕ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тем, кто «мутит воду»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6BCC23-69A3-4FFB-80F7-A07C07D4C349}"/>
              </a:ext>
            </a:extLst>
          </p:cNvPr>
          <p:cNvSpPr/>
          <p:nvPr/>
        </p:nvSpPr>
        <p:spPr>
          <a:xfrm>
            <a:off x="251520" y="352937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проблема не ушла – </a:t>
            </a: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СОБИРАЙТЕ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собрание, призывайте священников, обличайте при всех – проблема должна быть </a:t>
            </a: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РЕШЕНА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иначе дело Божие может остановиться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986BFD-26F8-44C8-AF3E-927507AE06B2}"/>
              </a:ext>
            </a:extLst>
          </p:cNvPr>
          <p:cNvSpPr/>
          <p:nvPr/>
        </p:nvSpPr>
        <p:spPr>
          <a:xfrm>
            <a:off x="251520" y="476280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ru-RU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  <a:r>
              <a:rPr lang="ru-R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имейте правильное основание, правильные цели и правильное отношение к Богу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90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A533D1-5FD5-4872-B57C-12516B1BD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783"/>
          <a:stretch/>
        </p:blipFill>
        <p:spPr bwMode="auto">
          <a:xfrm>
            <a:off x="1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D7ADC5-3873-46A0-B5DA-C095CD35E291}"/>
              </a:ext>
            </a:extLst>
          </p:cNvPr>
          <p:cNvSpPr/>
          <p:nvPr/>
        </p:nvSpPr>
        <p:spPr>
          <a:xfrm>
            <a:off x="-12088" y="0"/>
            <a:ext cx="9143999" cy="95410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B12E6-98A0-4F9B-8DB8-F83D74E25769}"/>
              </a:ext>
            </a:extLst>
          </p:cNvPr>
          <p:cNvSpPr txBox="1"/>
          <p:nvPr/>
        </p:nvSpPr>
        <p:spPr>
          <a:xfrm>
            <a:off x="12089" y="0"/>
            <a:ext cx="9143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НЕТ НА ЗЕМЛЕ НИ СИЛЫ, НИ ОРУЖИЯ, НИ МОЩИ, КОТОРАЯ СМОЖЕТ ПОБЕДИТЬ ДУХ</a:t>
            </a:r>
            <a:endParaRPr lang="ru-BY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395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«1. В народе, среди мужчин и их жен, поднялся сильный ропот на своих братьев-иудеев. 2. Некоторые говорили: – Нас, наших сыновей и наших дочерей много, и чтобы кормиться и жить, нам нужно зерно. 3. Другие говорили: – Нам приходится закладывать свои поля, виноградники и дома, чтобы достать зерна во время голода. 4. А были и такие, которые говорили: – Нам приходится занимать деньги, чтобы платить царю налог на наши поля и виноградники. 5. Мы из той же плоти, что и наши соплеменники, и наши сыновья такие же, как у них, но нам приходится отдавать своих сыновей и дочерей в рабство. Некоторые из наших дочерей уже порабощены, но мы бессильны, потому что наши поля и виноградники принадлежат другим. 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 Услышав их ропот и эти жалобы, я очень рассердился. 7. Обдумав, я обвинил знать и начальствующих. Я сказал им: – Вы берете проценты со своих братьев! Из-за них я созвал большое собрание 8. и сказал: – Всеми силами мы выкупали наших братьев-иудеев, которые были проданы язычникам. А теперь вы продаете своих же братьев, которых нам приходится выкупать! Они молчали, потому что им нечего было сказать. 9. Тогда я сказал: – То, что вы делаете, – нехорошо. Разве вы не должны ходить в страхе нашего Бога, чтобы избежать порицания наших врагов-язычников? 10. Я, мои братья и слуги также даем в долг народу деньги и зерно. Давайте прекратим брать проценты!  </a:t>
            </a:r>
          </a:p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1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11. Немедленно верните им их поля, виноградники, масличные рощи и дома, а также проценты, которые вы им назначили, – сотую часть денег, зерна, молодого вина и масла. 12. – Мы вернем это, – сказали они, – и не потребуем больше от них ничего. Мы сделаем, как ты говоришь. Я призвал священников и заставил знать и приближенных дать клятву в том, что они выполнят обещанное. 13. Еще я вытряхнул свою одежду и сказал: – Так пусть же Бог вытряхнет всякого человека, который не сдержит этого обещания, из его дома и добра. Так пусть же этот человек будет вытряхнут и опустошен! И все общество сказало: «Аминь!», – и прославило Бога. И народ сделал так, как и обещал. </a:t>
            </a:r>
          </a:p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1467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14. Более того, с двадцатого года правления царя Артаксеркса, когда я был назначен наместником в земле иудейской, до его тридцать второго года правления – двенадцать лет – ни я, ни братья мои не ели пищи, предназначенной для наместника. 15. Прежние наместники, которые были до меня, возложили на народ тяжкое бремя и брали у них сорок шекелей серебра, помимо пищи и вина. Даже их слуги помыкали народом. Но я, почитая Бога, так не поступал. 16. Напротив, я посвятил себя работам по восстановлению стены. Все мои слуги были собраны туда для работ; мы не покупали земель. </a:t>
            </a:r>
          </a:p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endParaRPr lang="ru-RU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05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17. Более того, за моим столом ели сто пятьдесят иудеев и начальствующих, не считая тех, кто приходил к нам из окрестных народов. 18. Каждый день у меня готовили одного быка, шесть отборных овец и птицу, а каждые десять дней в изобилии подавали всякого рода вино. Несмотря на это, я никогда не требовал пищи, предназначенной для наместника, потому что и без этого народу приходилось тяжело. 19. Вспомни мне во благо, Боже мой, все, что я сделал для этого народа.»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5:1-19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«</a:t>
            </a:r>
            <a:r>
              <a:rPr lang="ru-RU" sz="6000" b="1" i="1" dirty="0">
                <a:solidFill>
                  <a:schemeClr val="bg1"/>
                </a:solidFill>
              </a:rPr>
              <a:t>В народе, среди мужчин и их жен, поднялся сильный ропот на своих братьев-иудеев»</a:t>
            </a:r>
            <a:endParaRPr lang="ru-RU" sz="34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</a:t>
            </a:r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«2. Некоторые говорили: – Нас, наших сыновей и наших дочерей много, и чтобы кормиться и жить, нам нужно зерно. 3. Другие говорили: – Нам приходится закладывать свои поля, виноградники и дома, чтобы достать зерна во время голода. 4. А были и такие, которые говорили: – Нам приходится занимать деньги, чтобы платить царю налог на наши поля и виноградники. 5. Мы из той же плоти, что и наши соплеменники, и наши сыновья такие же, как у них, но нам приходится отдавать своих сыновей и дочерей в рабство. Некоторые из наших дочерей уже порабощены, но мы бессильны, потому что наши поля и виноградники принадлежат другим.</a:t>
            </a:r>
            <a:r>
              <a:rPr lang="ru-RU" sz="2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5:2-5</a:t>
            </a:r>
          </a:p>
        </p:txBody>
      </p:sp>
    </p:spTree>
    <p:extLst>
      <p:ext uri="{BB962C8B-B14F-4D97-AF65-F5344CB8AC3E}">
        <p14:creationId xmlns:p14="http://schemas.microsoft.com/office/powerpoint/2010/main" val="30662634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1833</Words>
  <Application>Microsoft Office PowerPoint</Application>
  <PresentationFormat>Экран (16:10)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434</cp:revision>
  <dcterms:created xsi:type="dcterms:W3CDTF">2018-02-03T10:08:25Z</dcterms:created>
  <dcterms:modified xsi:type="dcterms:W3CDTF">2024-03-17T13:09:54Z</dcterms:modified>
</cp:coreProperties>
</file>