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sldIdLst>
    <p:sldId id="345" r:id="rId2"/>
    <p:sldId id="465" r:id="rId3"/>
    <p:sldId id="490" r:id="rId4"/>
    <p:sldId id="535" r:id="rId5"/>
    <p:sldId id="536" r:id="rId6"/>
    <p:sldId id="574" r:id="rId7"/>
    <p:sldId id="565" r:id="rId8"/>
    <p:sldId id="575" r:id="rId9"/>
    <p:sldId id="576" r:id="rId10"/>
    <p:sldId id="569" r:id="rId11"/>
    <p:sldId id="537" r:id="rId12"/>
    <p:sldId id="549" r:id="rId13"/>
    <p:sldId id="577" r:id="rId14"/>
    <p:sldId id="570" r:id="rId15"/>
    <p:sldId id="571" r:id="rId16"/>
    <p:sldId id="572" r:id="rId17"/>
    <p:sldId id="578" r:id="rId18"/>
    <p:sldId id="579" r:id="rId19"/>
    <p:sldId id="581" r:id="rId20"/>
    <p:sldId id="582" r:id="rId21"/>
    <p:sldId id="583" r:id="rId22"/>
    <p:sldId id="584" r:id="rId23"/>
    <p:sldId id="585" r:id="rId24"/>
    <p:sldId id="586" r:id="rId25"/>
    <p:sldId id="589" r:id="rId26"/>
    <p:sldId id="588" r:id="rId27"/>
    <p:sldId id="587" r:id="rId28"/>
  </p:sldIdLst>
  <p:sldSz cx="9144000" cy="5715000" type="screen16x10"/>
  <p:notesSz cx="6858000" cy="9144000"/>
  <p:embeddedFontLst>
    <p:embeddedFont>
      <p:font typeface="Arial Narrow" panose="020B0606020202030204"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F0"/>
    <a:srgbClr val="FFFFFF"/>
    <a:srgbClr val="FDFDFD"/>
    <a:srgbClr val="000099"/>
    <a:srgbClr val="F8F8F8"/>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85" autoAdjust="0"/>
  </p:normalViewPr>
  <p:slideViewPr>
    <p:cSldViewPr>
      <p:cViewPr varScale="1">
        <p:scale>
          <a:sx n="93" d="100"/>
          <a:sy n="93" d="100"/>
        </p:scale>
        <p:origin x="1162" y="72"/>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F6F99-98DA-4124-B7C8-E944A034A478}" type="datetimeFigureOut">
              <a:rPr lang="ru-RU" smtClean="0"/>
              <a:t>24.02.2024</a:t>
            </a:fld>
            <a:endParaRPr lang="ru-RU"/>
          </a:p>
        </p:txBody>
      </p:sp>
      <p:sp>
        <p:nvSpPr>
          <p:cNvPr id="4" name="Образ слайда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8BA48-6401-426C-9560-FCC9BDA8FBE3}" type="slidenum">
              <a:rPr lang="ru-RU" smtClean="0"/>
              <a:t>‹#›</a:t>
            </a:fld>
            <a:endParaRPr lang="ru-RU"/>
          </a:p>
        </p:txBody>
      </p:sp>
    </p:spTree>
    <p:extLst>
      <p:ext uri="{BB962C8B-B14F-4D97-AF65-F5344CB8AC3E}">
        <p14:creationId xmlns:p14="http://schemas.microsoft.com/office/powerpoint/2010/main" val="24337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BY" b="1" dirty="0"/>
          </a:p>
        </p:txBody>
      </p:sp>
      <p:sp>
        <p:nvSpPr>
          <p:cNvPr id="4" name="Номер слайда 3"/>
          <p:cNvSpPr>
            <a:spLocks noGrp="1"/>
          </p:cNvSpPr>
          <p:nvPr>
            <p:ph type="sldNum" sz="quarter" idx="5"/>
          </p:nvPr>
        </p:nvSpPr>
        <p:spPr/>
        <p:txBody>
          <a:bodyPr/>
          <a:lstStyle/>
          <a:p>
            <a:fld id="{AC98BA48-6401-426C-9560-FCC9BDA8FBE3}" type="slidenum">
              <a:rPr lang="ru-RU" smtClean="0"/>
              <a:t>1</a:t>
            </a:fld>
            <a:endParaRPr lang="ru-RU"/>
          </a:p>
        </p:txBody>
      </p:sp>
    </p:spTree>
    <p:extLst>
      <p:ext uri="{BB962C8B-B14F-4D97-AF65-F5344CB8AC3E}">
        <p14:creationId xmlns:p14="http://schemas.microsoft.com/office/powerpoint/2010/main" val="833940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1" baseline="0" dirty="0"/>
          </a:p>
        </p:txBody>
      </p:sp>
      <p:sp>
        <p:nvSpPr>
          <p:cNvPr id="4" name="Номер слайда 3"/>
          <p:cNvSpPr>
            <a:spLocks noGrp="1"/>
          </p:cNvSpPr>
          <p:nvPr>
            <p:ph type="sldNum" sz="quarter" idx="10"/>
          </p:nvPr>
        </p:nvSpPr>
        <p:spPr/>
        <p:txBody>
          <a:bodyPr/>
          <a:lstStyle/>
          <a:p>
            <a:fld id="{AC98BA48-6401-426C-9560-FCC9BDA8FBE3}" type="slidenum">
              <a:rPr lang="ru-RU" smtClean="0"/>
              <a:t>10</a:t>
            </a:fld>
            <a:endParaRPr lang="ru-RU"/>
          </a:p>
        </p:txBody>
      </p:sp>
    </p:spTree>
    <p:extLst>
      <p:ext uri="{BB962C8B-B14F-4D97-AF65-F5344CB8AC3E}">
        <p14:creationId xmlns:p14="http://schemas.microsoft.com/office/powerpoint/2010/main" val="549804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1" baseline="0" dirty="0"/>
          </a:p>
        </p:txBody>
      </p:sp>
      <p:sp>
        <p:nvSpPr>
          <p:cNvPr id="4" name="Номер слайда 3"/>
          <p:cNvSpPr>
            <a:spLocks noGrp="1"/>
          </p:cNvSpPr>
          <p:nvPr>
            <p:ph type="sldNum" sz="quarter" idx="10"/>
          </p:nvPr>
        </p:nvSpPr>
        <p:spPr/>
        <p:txBody>
          <a:bodyPr/>
          <a:lstStyle/>
          <a:p>
            <a:fld id="{AC98BA48-6401-426C-9560-FCC9BDA8FBE3}" type="slidenum">
              <a:rPr lang="ru-RU" smtClean="0"/>
              <a:t>11</a:t>
            </a:fld>
            <a:endParaRPr lang="ru-RU"/>
          </a:p>
        </p:txBody>
      </p:sp>
    </p:spTree>
    <p:extLst>
      <p:ext uri="{BB962C8B-B14F-4D97-AF65-F5344CB8AC3E}">
        <p14:creationId xmlns:p14="http://schemas.microsoft.com/office/powerpoint/2010/main" val="2635382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1" baseline="0" dirty="0"/>
          </a:p>
        </p:txBody>
      </p:sp>
      <p:sp>
        <p:nvSpPr>
          <p:cNvPr id="4" name="Номер слайда 3"/>
          <p:cNvSpPr>
            <a:spLocks noGrp="1"/>
          </p:cNvSpPr>
          <p:nvPr>
            <p:ph type="sldNum" sz="quarter" idx="10"/>
          </p:nvPr>
        </p:nvSpPr>
        <p:spPr/>
        <p:txBody>
          <a:bodyPr/>
          <a:lstStyle/>
          <a:p>
            <a:fld id="{AC98BA48-6401-426C-9560-FCC9BDA8FBE3}" type="slidenum">
              <a:rPr lang="ru-RU" smtClean="0"/>
              <a:t>12</a:t>
            </a:fld>
            <a:endParaRPr lang="ru-RU"/>
          </a:p>
        </p:txBody>
      </p:sp>
    </p:spTree>
    <p:extLst>
      <p:ext uri="{BB962C8B-B14F-4D97-AF65-F5344CB8AC3E}">
        <p14:creationId xmlns:p14="http://schemas.microsoft.com/office/powerpoint/2010/main" val="1192563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1" baseline="0" dirty="0"/>
          </a:p>
        </p:txBody>
      </p:sp>
      <p:sp>
        <p:nvSpPr>
          <p:cNvPr id="4" name="Номер слайда 3"/>
          <p:cNvSpPr>
            <a:spLocks noGrp="1"/>
          </p:cNvSpPr>
          <p:nvPr>
            <p:ph type="sldNum" sz="quarter" idx="10"/>
          </p:nvPr>
        </p:nvSpPr>
        <p:spPr/>
        <p:txBody>
          <a:bodyPr/>
          <a:lstStyle/>
          <a:p>
            <a:fld id="{AC98BA48-6401-426C-9560-FCC9BDA8FBE3}" type="slidenum">
              <a:rPr lang="ru-RU" smtClean="0"/>
              <a:t>13</a:t>
            </a:fld>
            <a:endParaRPr lang="ru-RU"/>
          </a:p>
        </p:txBody>
      </p:sp>
    </p:spTree>
    <p:extLst>
      <p:ext uri="{BB962C8B-B14F-4D97-AF65-F5344CB8AC3E}">
        <p14:creationId xmlns:p14="http://schemas.microsoft.com/office/powerpoint/2010/main" val="3878972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1" baseline="0" dirty="0"/>
          </a:p>
        </p:txBody>
      </p:sp>
      <p:sp>
        <p:nvSpPr>
          <p:cNvPr id="4" name="Номер слайда 3"/>
          <p:cNvSpPr>
            <a:spLocks noGrp="1"/>
          </p:cNvSpPr>
          <p:nvPr>
            <p:ph type="sldNum" sz="quarter" idx="10"/>
          </p:nvPr>
        </p:nvSpPr>
        <p:spPr/>
        <p:txBody>
          <a:bodyPr/>
          <a:lstStyle/>
          <a:p>
            <a:fld id="{AC98BA48-6401-426C-9560-FCC9BDA8FBE3}" type="slidenum">
              <a:rPr lang="ru-RU" smtClean="0"/>
              <a:t>14</a:t>
            </a:fld>
            <a:endParaRPr lang="ru-RU"/>
          </a:p>
        </p:txBody>
      </p:sp>
    </p:spTree>
    <p:extLst>
      <p:ext uri="{BB962C8B-B14F-4D97-AF65-F5344CB8AC3E}">
        <p14:creationId xmlns:p14="http://schemas.microsoft.com/office/powerpoint/2010/main" val="1076070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1" baseline="0" dirty="0"/>
          </a:p>
        </p:txBody>
      </p:sp>
      <p:sp>
        <p:nvSpPr>
          <p:cNvPr id="4" name="Номер слайда 3"/>
          <p:cNvSpPr>
            <a:spLocks noGrp="1"/>
          </p:cNvSpPr>
          <p:nvPr>
            <p:ph type="sldNum" sz="quarter" idx="10"/>
          </p:nvPr>
        </p:nvSpPr>
        <p:spPr/>
        <p:txBody>
          <a:bodyPr/>
          <a:lstStyle/>
          <a:p>
            <a:fld id="{AC98BA48-6401-426C-9560-FCC9BDA8FBE3}" type="slidenum">
              <a:rPr lang="ru-RU" smtClean="0"/>
              <a:t>15</a:t>
            </a:fld>
            <a:endParaRPr lang="ru-RU"/>
          </a:p>
        </p:txBody>
      </p:sp>
    </p:spTree>
    <p:extLst>
      <p:ext uri="{BB962C8B-B14F-4D97-AF65-F5344CB8AC3E}">
        <p14:creationId xmlns:p14="http://schemas.microsoft.com/office/powerpoint/2010/main" val="4260154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aseline="0" dirty="0"/>
          </a:p>
        </p:txBody>
      </p:sp>
      <p:sp>
        <p:nvSpPr>
          <p:cNvPr id="4" name="Номер слайда 3"/>
          <p:cNvSpPr>
            <a:spLocks noGrp="1"/>
          </p:cNvSpPr>
          <p:nvPr>
            <p:ph type="sldNum" sz="quarter" idx="10"/>
          </p:nvPr>
        </p:nvSpPr>
        <p:spPr/>
        <p:txBody>
          <a:bodyPr/>
          <a:lstStyle/>
          <a:p>
            <a:fld id="{AC98BA48-6401-426C-9560-FCC9BDA8FBE3}" type="slidenum">
              <a:rPr lang="ru-RU" smtClean="0"/>
              <a:t>16</a:t>
            </a:fld>
            <a:endParaRPr lang="ru-RU"/>
          </a:p>
        </p:txBody>
      </p:sp>
    </p:spTree>
    <p:extLst>
      <p:ext uri="{BB962C8B-B14F-4D97-AF65-F5344CB8AC3E}">
        <p14:creationId xmlns:p14="http://schemas.microsoft.com/office/powerpoint/2010/main" val="791443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1" baseline="0" dirty="0"/>
          </a:p>
        </p:txBody>
      </p:sp>
      <p:sp>
        <p:nvSpPr>
          <p:cNvPr id="4" name="Номер слайда 3"/>
          <p:cNvSpPr>
            <a:spLocks noGrp="1"/>
          </p:cNvSpPr>
          <p:nvPr>
            <p:ph type="sldNum" sz="quarter" idx="10"/>
          </p:nvPr>
        </p:nvSpPr>
        <p:spPr/>
        <p:txBody>
          <a:bodyPr/>
          <a:lstStyle/>
          <a:p>
            <a:fld id="{AC98BA48-6401-426C-9560-FCC9BDA8FBE3}" type="slidenum">
              <a:rPr lang="ru-RU" smtClean="0"/>
              <a:t>17</a:t>
            </a:fld>
            <a:endParaRPr lang="ru-RU"/>
          </a:p>
        </p:txBody>
      </p:sp>
    </p:spTree>
    <p:extLst>
      <p:ext uri="{BB962C8B-B14F-4D97-AF65-F5344CB8AC3E}">
        <p14:creationId xmlns:p14="http://schemas.microsoft.com/office/powerpoint/2010/main" val="3468322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1" baseline="0" dirty="0"/>
          </a:p>
        </p:txBody>
      </p:sp>
      <p:sp>
        <p:nvSpPr>
          <p:cNvPr id="4" name="Номер слайда 3"/>
          <p:cNvSpPr>
            <a:spLocks noGrp="1"/>
          </p:cNvSpPr>
          <p:nvPr>
            <p:ph type="sldNum" sz="quarter" idx="10"/>
          </p:nvPr>
        </p:nvSpPr>
        <p:spPr/>
        <p:txBody>
          <a:bodyPr/>
          <a:lstStyle/>
          <a:p>
            <a:fld id="{AC98BA48-6401-426C-9560-FCC9BDA8FBE3}" type="slidenum">
              <a:rPr lang="ru-RU" smtClean="0"/>
              <a:t>18</a:t>
            </a:fld>
            <a:endParaRPr lang="ru-RU"/>
          </a:p>
        </p:txBody>
      </p:sp>
    </p:spTree>
    <p:extLst>
      <p:ext uri="{BB962C8B-B14F-4D97-AF65-F5344CB8AC3E}">
        <p14:creationId xmlns:p14="http://schemas.microsoft.com/office/powerpoint/2010/main" val="2608738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1" baseline="0" dirty="0"/>
          </a:p>
        </p:txBody>
      </p:sp>
      <p:sp>
        <p:nvSpPr>
          <p:cNvPr id="4" name="Номер слайда 3"/>
          <p:cNvSpPr>
            <a:spLocks noGrp="1"/>
          </p:cNvSpPr>
          <p:nvPr>
            <p:ph type="sldNum" sz="quarter" idx="10"/>
          </p:nvPr>
        </p:nvSpPr>
        <p:spPr/>
        <p:txBody>
          <a:bodyPr/>
          <a:lstStyle/>
          <a:p>
            <a:fld id="{AC98BA48-6401-426C-9560-FCC9BDA8FBE3}" type="slidenum">
              <a:rPr lang="ru-RU" smtClean="0"/>
              <a:t>19</a:t>
            </a:fld>
            <a:endParaRPr lang="ru-RU"/>
          </a:p>
        </p:txBody>
      </p:sp>
    </p:spTree>
    <p:extLst>
      <p:ext uri="{BB962C8B-B14F-4D97-AF65-F5344CB8AC3E}">
        <p14:creationId xmlns:p14="http://schemas.microsoft.com/office/powerpoint/2010/main" val="3314284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1" baseline="0" dirty="0"/>
          </a:p>
        </p:txBody>
      </p:sp>
      <p:sp>
        <p:nvSpPr>
          <p:cNvPr id="4" name="Номер слайда 3"/>
          <p:cNvSpPr>
            <a:spLocks noGrp="1"/>
          </p:cNvSpPr>
          <p:nvPr>
            <p:ph type="sldNum" sz="quarter" idx="10"/>
          </p:nvPr>
        </p:nvSpPr>
        <p:spPr/>
        <p:txBody>
          <a:bodyPr/>
          <a:lstStyle/>
          <a:p>
            <a:fld id="{AC98BA48-6401-426C-9560-FCC9BDA8FBE3}" type="slidenum">
              <a:rPr lang="ru-RU" smtClean="0"/>
              <a:t>2</a:t>
            </a:fld>
            <a:endParaRPr lang="ru-RU"/>
          </a:p>
        </p:txBody>
      </p:sp>
    </p:spTree>
    <p:extLst>
      <p:ext uri="{BB962C8B-B14F-4D97-AF65-F5344CB8AC3E}">
        <p14:creationId xmlns:p14="http://schemas.microsoft.com/office/powerpoint/2010/main" val="287965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BY"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AC98BA48-6401-426C-9560-FCC9BDA8FBE3}" type="slidenum">
              <a:rPr lang="ru-RU" smtClean="0"/>
              <a:t>20</a:t>
            </a:fld>
            <a:endParaRPr lang="ru-RU"/>
          </a:p>
        </p:txBody>
      </p:sp>
    </p:spTree>
    <p:extLst>
      <p:ext uri="{BB962C8B-B14F-4D97-AF65-F5344CB8AC3E}">
        <p14:creationId xmlns:p14="http://schemas.microsoft.com/office/powerpoint/2010/main" val="1526501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1" baseline="0" dirty="0"/>
          </a:p>
        </p:txBody>
      </p:sp>
      <p:sp>
        <p:nvSpPr>
          <p:cNvPr id="4" name="Номер слайда 3"/>
          <p:cNvSpPr>
            <a:spLocks noGrp="1"/>
          </p:cNvSpPr>
          <p:nvPr>
            <p:ph type="sldNum" sz="quarter" idx="10"/>
          </p:nvPr>
        </p:nvSpPr>
        <p:spPr/>
        <p:txBody>
          <a:bodyPr/>
          <a:lstStyle/>
          <a:p>
            <a:fld id="{AC98BA48-6401-426C-9560-FCC9BDA8FBE3}" type="slidenum">
              <a:rPr lang="ru-RU" smtClean="0"/>
              <a:t>21</a:t>
            </a:fld>
            <a:endParaRPr lang="ru-RU"/>
          </a:p>
        </p:txBody>
      </p:sp>
    </p:spTree>
    <p:extLst>
      <p:ext uri="{BB962C8B-B14F-4D97-AF65-F5344CB8AC3E}">
        <p14:creationId xmlns:p14="http://schemas.microsoft.com/office/powerpoint/2010/main" val="1691727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BY"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AC98BA48-6401-426C-9560-FCC9BDA8FBE3}" type="slidenum">
              <a:rPr lang="ru-RU" smtClean="0"/>
              <a:t>22</a:t>
            </a:fld>
            <a:endParaRPr lang="ru-RU"/>
          </a:p>
        </p:txBody>
      </p:sp>
    </p:spTree>
    <p:extLst>
      <p:ext uri="{BB962C8B-B14F-4D97-AF65-F5344CB8AC3E}">
        <p14:creationId xmlns:p14="http://schemas.microsoft.com/office/powerpoint/2010/main" val="2869369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BY"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AC98BA48-6401-426C-9560-FCC9BDA8FBE3}" type="slidenum">
              <a:rPr lang="ru-RU" smtClean="0"/>
              <a:t>23</a:t>
            </a:fld>
            <a:endParaRPr lang="ru-RU"/>
          </a:p>
        </p:txBody>
      </p:sp>
    </p:spTree>
    <p:extLst>
      <p:ext uri="{BB962C8B-B14F-4D97-AF65-F5344CB8AC3E}">
        <p14:creationId xmlns:p14="http://schemas.microsoft.com/office/powerpoint/2010/main" val="675597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BY"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AC98BA48-6401-426C-9560-FCC9BDA8FBE3}" type="slidenum">
              <a:rPr lang="ru-RU" smtClean="0"/>
              <a:t>24</a:t>
            </a:fld>
            <a:endParaRPr lang="ru-RU"/>
          </a:p>
        </p:txBody>
      </p:sp>
    </p:spTree>
    <p:extLst>
      <p:ext uri="{BB962C8B-B14F-4D97-AF65-F5344CB8AC3E}">
        <p14:creationId xmlns:p14="http://schemas.microsoft.com/office/powerpoint/2010/main" val="2862759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BY" b="1" dirty="0"/>
          </a:p>
        </p:txBody>
      </p:sp>
      <p:sp>
        <p:nvSpPr>
          <p:cNvPr id="4" name="Номер слайда 3"/>
          <p:cNvSpPr>
            <a:spLocks noGrp="1"/>
          </p:cNvSpPr>
          <p:nvPr>
            <p:ph type="sldNum" sz="quarter" idx="5"/>
          </p:nvPr>
        </p:nvSpPr>
        <p:spPr/>
        <p:txBody>
          <a:bodyPr/>
          <a:lstStyle/>
          <a:p>
            <a:fld id="{AC98BA48-6401-426C-9560-FCC9BDA8FBE3}" type="slidenum">
              <a:rPr lang="ru-RU" smtClean="0"/>
              <a:t>25</a:t>
            </a:fld>
            <a:endParaRPr lang="ru-RU"/>
          </a:p>
        </p:txBody>
      </p:sp>
    </p:spTree>
    <p:extLst>
      <p:ext uri="{BB962C8B-B14F-4D97-AF65-F5344CB8AC3E}">
        <p14:creationId xmlns:p14="http://schemas.microsoft.com/office/powerpoint/2010/main" val="3242108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BY"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AC98BA48-6401-426C-9560-FCC9BDA8FBE3}" type="slidenum">
              <a:rPr lang="ru-RU" smtClean="0"/>
              <a:t>26</a:t>
            </a:fld>
            <a:endParaRPr lang="ru-RU"/>
          </a:p>
        </p:txBody>
      </p:sp>
    </p:spTree>
    <p:extLst>
      <p:ext uri="{BB962C8B-B14F-4D97-AF65-F5344CB8AC3E}">
        <p14:creationId xmlns:p14="http://schemas.microsoft.com/office/powerpoint/2010/main" val="1533730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BY"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AC98BA48-6401-426C-9560-FCC9BDA8FBE3}" type="slidenum">
              <a:rPr lang="ru-RU" smtClean="0"/>
              <a:t>27</a:t>
            </a:fld>
            <a:endParaRPr lang="ru-RU"/>
          </a:p>
        </p:txBody>
      </p:sp>
    </p:spTree>
    <p:extLst>
      <p:ext uri="{BB962C8B-B14F-4D97-AF65-F5344CB8AC3E}">
        <p14:creationId xmlns:p14="http://schemas.microsoft.com/office/powerpoint/2010/main" val="3584961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1" baseline="0" dirty="0"/>
          </a:p>
        </p:txBody>
      </p:sp>
      <p:sp>
        <p:nvSpPr>
          <p:cNvPr id="4" name="Номер слайда 3"/>
          <p:cNvSpPr>
            <a:spLocks noGrp="1"/>
          </p:cNvSpPr>
          <p:nvPr>
            <p:ph type="sldNum" sz="quarter" idx="10"/>
          </p:nvPr>
        </p:nvSpPr>
        <p:spPr/>
        <p:txBody>
          <a:bodyPr/>
          <a:lstStyle/>
          <a:p>
            <a:fld id="{AC98BA48-6401-426C-9560-FCC9BDA8FBE3}" type="slidenum">
              <a:rPr lang="ru-RU" smtClean="0"/>
              <a:t>3</a:t>
            </a:fld>
            <a:endParaRPr lang="ru-RU"/>
          </a:p>
        </p:txBody>
      </p:sp>
    </p:spTree>
    <p:extLst>
      <p:ext uri="{BB962C8B-B14F-4D97-AF65-F5344CB8AC3E}">
        <p14:creationId xmlns:p14="http://schemas.microsoft.com/office/powerpoint/2010/main" val="1186557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a:p>
        </p:txBody>
      </p:sp>
      <p:sp>
        <p:nvSpPr>
          <p:cNvPr id="4" name="Номер слайда 3"/>
          <p:cNvSpPr>
            <a:spLocks noGrp="1"/>
          </p:cNvSpPr>
          <p:nvPr>
            <p:ph type="sldNum" sz="quarter" idx="10"/>
          </p:nvPr>
        </p:nvSpPr>
        <p:spPr/>
        <p:txBody>
          <a:bodyPr/>
          <a:lstStyle/>
          <a:p>
            <a:fld id="{AC98BA48-6401-426C-9560-FCC9BDA8FBE3}" type="slidenum">
              <a:rPr lang="ru-RU" smtClean="0"/>
              <a:t>4</a:t>
            </a:fld>
            <a:endParaRPr lang="ru-RU"/>
          </a:p>
        </p:txBody>
      </p:sp>
    </p:spTree>
    <p:extLst>
      <p:ext uri="{BB962C8B-B14F-4D97-AF65-F5344CB8AC3E}">
        <p14:creationId xmlns:p14="http://schemas.microsoft.com/office/powerpoint/2010/main" val="3866875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b="1" dirty="0">
              <a:effectLst/>
              <a:latin typeface="Calibri" panose="020F0502020204030204" pitchFamily="34" charset="0"/>
              <a:ea typeface="Calibri" panose="020F0502020204030204" pitchFamily="34" charset="0"/>
            </a:endParaRPr>
          </a:p>
        </p:txBody>
      </p:sp>
      <p:sp>
        <p:nvSpPr>
          <p:cNvPr id="4" name="Номер слайда 3"/>
          <p:cNvSpPr>
            <a:spLocks noGrp="1"/>
          </p:cNvSpPr>
          <p:nvPr>
            <p:ph type="sldNum" sz="quarter" idx="10"/>
          </p:nvPr>
        </p:nvSpPr>
        <p:spPr/>
        <p:txBody>
          <a:bodyPr/>
          <a:lstStyle/>
          <a:p>
            <a:fld id="{AC98BA48-6401-426C-9560-FCC9BDA8FBE3}" type="slidenum">
              <a:rPr lang="ru-RU" smtClean="0"/>
              <a:t>5</a:t>
            </a:fld>
            <a:endParaRPr lang="ru-RU"/>
          </a:p>
        </p:txBody>
      </p:sp>
    </p:spTree>
    <p:extLst>
      <p:ext uri="{BB962C8B-B14F-4D97-AF65-F5344CB8AC3E}">
        <p14:creationId xmlns:p14="http://schemas.microsoft.com/office/powerpoint/2010/main" val="4043964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b="1" dirty="0">
              <a:effectLst/>
              <a:latin typeface="Calibri" panose="020F0502020204030204" pitchFamily="34" charset="0"/>
              <a:ea typeface="Calibri" panose="020F0502020204030204" pitchFamily="34" charset="0"/>
            </a:endParaRPr>
          </a:p>
        </p:txBody>
      </p:sp>
      <p:sp>
        <p:nvSpPr>
          <p:cNvPr id="4" name="Номер слайда 3"/>
          <p:cNvSpPr>
            <a:spLocks noGrp="1"/>
          </p:cNvSpPr>
          <p:nvPr>
            <p:ph type="sldNum" sz="quarter" idx="10"/>
          </p:nvPr>
        </p:nvSpPr>
        <p:spPr/>
        <p:txBody>
          <a:bodyPr/>
          <a:lstStyle/>
          <a:p>
            <a:fld id="{AC98BA48-6401-426C-9560-FCC9BDA8FBE3}" type="slidenum">
              <a:rPr lang="ru-RU" smtClean="0"/>
              <a:t>6</a:t>
            </a:fld>
            <a:endParaRPr lang="ru-RU"/>
          </a:p>
        </p:txBody>
      </p:sp>
    </p:spTree>
    <p:extLst>
      <p:ext uri="{BB962C8B-B14F-4D97-AF65-F5344CB8AC3E}">
        <p14:creationId xmlns:p14="http://schemas.microsoft.com/office/powerpoint/2010/main" val="2231493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b="1" dirty="0">
              <a:effectLst/>
              <a:latin typeface="Calibri" panose="020F0502020204030204" pitchFamily="34" charset="0"/>
              <a:ea typeface="Calibri" panose="020F0502020204030204" pitchFamily="34" charset="0"/>
            </a:endParaRPr>
          </a:p>
        </p:txBody>
      </p:sp>
      <p:sp>
        <p:nvSpPr>
          <p:cNvPr id="4" name="Номер слайда 3"/>
          <p:cNvSpPr>
            <a:spLocks noGrp="1"/>
          </p:cNvSpPr>
          <p:nvPr>
            <p:ph type="sldNum" sz="quarter" idx="10"/>
          </p:nvPr>
        </p:nvSpPr>
        <p:spPr/>
        <p:txBody>
          <a:bodyPr/>
          <a:lstStyle/>
          <a:p>
            <a:fld id="{AC98BA48-6401-426C-9560-FCC9BDA8FBE3}" type="slidenum">
              <a:rPr lang="ru-RU" smtClean="0"/>
              <a:t>7</a:t>
            </a:fld>
            <a:endParaRPr lang="ru-RU"/>
          </a:p>
        </p:txBody>
      </p:sp>
    </p:spTree>
    <p:extLst>
      <p:ext uri="{BB962C8B-B14F-4D97-AF65-F5344CB8AC3E}">
        <p14:creationId xmlns:p14="http://schemas.microsoft.com/office/powerpoint/2010/main" val="586366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b="1" dirty="0">
              <a:effectLst/>
              <a:latin typeface="Calibri" panose="020F0502020204030204" pitchFamily="34" charset="0"/>
              <a:ea typeface="Calibri" panose="020F0502020204030204" pitchFamily="34" charset="0"/>
            </a:endParaRPr>
          </a:p>
        </p:txBody>
      </p:sp>
      <p:sp>
        <p:nvSpPr>
          <p:cNvPr id="4" name="Номер слайда 3"/>
          <p:cNvSpPr>
            <a:spLocks noGrp="1"/>
          </p:cNvSpPr>
          <p:nvPr>
            <p:ph type="sldNum" sz="quarter" idx="10"/>
          </p:nvPr>
        </p:nvSpPr>
        <p:spPr/>
        <p:txBody>
          <a:bodyPr/>
          <a:lstStyle/>
          <a:p>
            <a:fld id="{AC98BA48-6401-426C-9560-FCC9BDA8FBE3}" type="slidenum">
              <a:rPr lang="ru-RU" smtClean="0"/>
              <a:t>8</a:t>
            </a:fld>
            <a:endParaRPr lang="ru-RU"/>
          </a:p>
        </p:txBody>
      </p:sp>
    </p:spTree>
    <p:extLst>
      <p:ext uri="{BB962C8B-B14F-4D97-AF65-F5344CB8AC3E}">
        <p14:creationId xmlns:p14="http://schemas.microsoft.com/office/powerpoint/2010/main" val="3881710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1" baseline="0" dirty="0"/>
          </a:p>
        </p:txBody>
      </p:sp>
      <p:sp>
        <p:nvSpPr>
          <p:cNvPr id="4" name="Номер слайда 3"/>
          <p:cNvSpPr>
            <a:spLocks noGrp="1"/>
          </p:cNvSpPr>
          <p:nvPr>
            <p:ph type="sldNum" sz="quarter" idx="10"/>
          </p:nvPr>
        </p:nvSpPr>
        <p:spPr/>
        <p:txBody>
          <a:bodyPr/>
          <a:lstStyle/>
          <a:p>
            <a:fld id="{AC98BA48-6401-426C-9560-FCC9BDA8FBE3}" type="slidenum">
              <a:rPr lang="ru-RU" smtClean="0"/>
              <a:t>9</a:t>
            </a:fld>
            <a:endParaRPr lang="ru-RU"/>
          </a:p>
        </p:txBody>
      </p:sp>
    </p:spTree>
    <p:extLst>
      <p:ext uri="{BB962C8B-B14F-4D97-AF65-F5344CB8AC3E}">
        <p14:creationId xmlns:p14="http://schemas.microsoft.com/office/powerpoint/2010/main" val="475546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5357"/>
            <a:ext cx="7772400" cy="1225021"/>
          </a:xfrm>
        </p:spPr>
        <p:txBody>
          <a:bodyPr/>
          <a:lstStyle/>
          <a:p>
            <a:r>
              <a:rPr lang="ru-RU"/>
              <a:t>Образец заголовка</a:t>
            </a:r>
          </a:p>
        </p:txBody>
      </p:sp>
      <p:sp>
        <p:nvSpPr>
          <p:cNvPr id="3" name="Подзаголовок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FC54502-AB8D-4604-9AD6-4EFA145770E8}" type="datetimeFigureOut">
              <a:rPr lang="ru-RU" smtClean="0"/>
              <a:t>24.02.2024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7ACCC6-E21A-4452-A1CE-7C77911EAEE2}" type="slidenum">
              <a:rPr lang="ru-RU" smtClean="0"/>
              <a:t>‹#›</a:t>
            </a:fld>
            <a:endParaRPr lang="ru-RU"/>
          </a:p>
        </p:txBody>
      </p:sp>
    </p:spTree>
    <p:extLst>
      <p:ext uri="{BB962C8B-B14F-4D97-AF65-F5344CB8AC3E}">
        <p14:creationId xmlns:p14="http://schemas.microsoft.com/office/powerpoint/2010/main" val="271728294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FC54502-AB8D-4604-9AD6-4EFA145770E8}" type="datetimeFigureOut">
              <a:rPr lang="ru-RU" smtClean="0"/>
              <a:t>24.02.2024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7ACCC6-E21A-4452-A1CE-7C77911EAEE2}" type="slidenum">
              <a:rPr lang="ru-RU" smtClean="0"/>
              <a:t>‹#›</a:t>
            </a:fld>
            <a:endParaRPr lang="ru-RU"/>
          </a:p>
        </p:txBody>
      </p:sp>
    </p:spTree>
    <p:extLst>
      <p:ext uri="{BB962C8B-B14F-4D97-AF65-F5344CB8AC3E}">
        <p14:creationId xmlns:p14="http://schemas.microsoft.com/office/powerpoint/2010/main" val="238242469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867"/>
            <a:ext cx="2057400" cy="4876271"/>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28867"/>
            <a:ext cx="6019800" cy="487627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FC54502-AB8D-4604-9AD6-4EFA145770E8}" type="datetimeFigureOut">
              <a:rPr lang="ru-RU" smtClean="0"/>
              <a:t>24.02.2024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7ACCC6-E21A-4452-A1CE-7C77911EAEE2}" type="slidenum">
              <a:rPr lang="ru-RU" smtClean="0"/>
              <a:t>‹#›</a:t>
            </a:fld>
            <a:endParaRPr lang="ru-RU"/>
          </a:p>
        </p:txBody>
      </p:sp>
    </p:spTree>
    <p:extLst>
      <p:ext uri="{BB962C8B-B14F-4D97-AF65-F5344CB8AC3E}">
        <p14:creationId xmlns:p14="http://schemas.microsoft.com/office/powerpoint/2010/main" val="3836121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FC54502-AB8D-4604-9AD6-4EFA145770E8}" type="datetimeFigureOut">
              <a:rPr lang="ru-RU" smtClean="0"/>
              <a:t>24.02.2024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7ACCC6-E21A-4452-A1CE-7C77911EAEE2}" type="slidenum">
              <a:rPr lang="ru-RU" smtClean="0"/>
              <a:t>‹#›</a:t>
            </a:fld>
            <a:endParaRPr lang="ru-RU"/>
          </a:p>
        </p:txBody>
      </p:sp>
    </p:spTree>
    <p:extLst>
      <p:ext uri="{BB962C8B-B14F-4D97-AF65-F5344CB8AC3E}">
        <p14:creationId xmlns:p14="http://schemas.microsoft.com/office/powerpoint/2010/main" val="114637426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2420"/>
            <a:ext cx="7772400" cy="1135063"/>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FC54502-AB8D-4604-9AD6-4EFA145770E8}" type="datetimeFigureOut">
              <a:rPr lang="ru-RU" smtClean="0"/>
              <a:t>24.02.2024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57ACCC6-E21A-4452-A1CE-7C77911EAEE2}" type="slidenum">
              <a:rPr lang="ru-RU" smtClean="0"/>
              <a:t>‹#›</a:t>
            </a:fld>
            <a:endParaRPr lang="ru-RU"/>
          </a:p>
        </p:txBody>
      </p:sp>
    </p:spTree>
    <p:extLst>
      <p:ext uri="{BB962C8B-B14F-4D97-AF65-F5344CB8AC3E}">
        <p14:creationId xmlns:p14="http://schemas.microsoft.com/office/powerpoint/2010/main" val="406294127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FC54502-AB8D-4604-9AD6-4EFA145770E8}" type="datetimeFigureOut">
              <a:rPr lang="ru-RU" smtClean="0"/>
              <a:t>24.02.2024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7ACCC6-E21A-4452-A1CE-7C77911EAEE2}" type="slidenum">
              <a:rPr lang="ru-RU" smtClean="0"/>
              <a:t>‹#›</a:t>
            </a:fld>
            <a:endParaRPr lang="ru-RU"/>
          </a:p>
        </p:txBody>
      </p:sp>
    </p:spTree>
    <p:extLst>
      <p:ext uri="{BB962C8B-B14F-4D97-AF65-F5344CB8AC3E}">
        <p14:creationId xmlns:p14="http://schemas.microsoft.com/office/powerpoint/2010/main" val="341782417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279262"/>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0" y="1279262"/>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30"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FC54502-AB8D-4604-9AD6-4EFA145770E8}" type="datetimeFigureOut">
              <a:rPr lang="ru-RU" smtClean="0"/>
              <a:t>24.02.2024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57ACCC6-E21A-4452-A1CE-7C77911EAEE2}" type="slidenum">
              <a:rPr lang="ru-RU" smtClean="0"/>
              <a:t>‹#›</a:t>
            </a:fld>
            <a:endParaRPr lang="ru-RU"/>
          </a:p>
        </p:txBody>
      </p:sp>
    </p:spTree>
    <p:extLst>
      <p:ext uri="{BB962C8B-B14F-4D97-AF65-F5344CB8AC3E}">
        <p14:creationId xmlns:p14="http://schemas.microsoft.com/office/powerpoint/2010/main" val="387119604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FC54502-AB8D-4604-9AD6-4EFA145770E8}" type="datetimeFigureOut">
              <a:rPr lang="ru-RU" smtClean="0"/>
              <a:t>24.02.2024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57ACCC6-E21A-4452-A1CE-7C77911EAEE2}" type="slidenum">
              <a:rPr lang="ru-RU" smtClean="0"/>
              <a:t>‹#›</a:t>
            </a:fld>
            <a:endParaRPr lang="ru-RU"/>
          </a:p>
        </p:txBody>
      </p:sp>
    </p:spTree>
    <p:extLst>
      <p:ext uri="{BB962C8B-B14F-4D97-AF65-F5344CB8AC3E}">
        <p14:creationId xmlns:p14="http://schemas.microsoft.com/office/powerpoint/2010/main" val="65246006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FC54502-AB8D-4604-9AD6-4EFA145770E8}" type="datetimeFigureOut">
              <a:rPr lang="ru-RU" smtClean="0"/>
              <a:t>24.02.2024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57ACCC6-E21A-4452-A1CE-7C77911EAEE2}" type="slidenum">
              <a:rPr lang="ru-RU" smtClean="0"/>
              <a:t>‹#›</a:t>
            </a:fld>
            <a:endParaRPr lang="ru-RU"/>
          </a:p>
        </p:txBody>
      </p:sp>
    </p:spTree>
    <p:extLst>
      <p:ext uri="{BB962C8B-B14F-4D97-AF65-F5344CB8AC3E}">
        <p14:creationId xmlns:p14="http://schemas.microsoft.com/office/powerpoint/2010/main" val="379189300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5" y="227543"/>
            <a:ext cx="3008313" cy="968376"/>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5" y="1195919"/>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FC54502-AB8D-4604-9AD6-4EFA145770E8}" type="datetimeFigureOut">
              <a:rPr lang="ru-RU" smtClean="0"/>
              <a:t>24.02.2024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7ACCC6-E21A-4452-A1CE-7C77911EAEE2}" type="slidenum">
              <a:rPr lang="ru-RU" smtClean="0"/>
              <a:t>‹#›</a:t>
            </a:fld>
            <a:endParaRPr lang="ru-RU"/>
          </a:p>
        </p:txBody>
      </p:sp>
    </p:spTree>
    <p:extLst>
      <p:ext uri="{BB962C8B-B14F-4D97-AF65-F5344CB8AC3E}">
        <p14:creationId xmlns:p14="http://schemas.microsoft.com/office/powerpoint/2010/main" val="72396680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0"/>
            <a:ext cx="5486400" cy="472282"/>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FC54502-AB8D-4604-9AD6-4EFA145770E8}" type="datetimeFigureOut">
              <a:rPr lang="ru-RU" smtClean="0"/>
              <a:t>24.02.2024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7ACCC6-E21A-4452-A1CE-7C77911EAEE2}" type="slidenum">
              <a:rPr lang="ru-RU" smtClean="0"/>
              <a:t>‹#›</a:t>
            </a:fld>
            <a:endParaRPr lang="ru-RU"/>
          </a:p>
        </p:txBody>
      </p:sp>
    </p:spTree>
    <p:extLst>
      <p:ext uri="{BB962C8B-B14F-4D97-AF65-F5344CB8AC3E}">
        <p14:creationId xmlns:p14="http://schemas.microsoft.com/office/powerpoint/2010/main" val="344203607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FC54502-AB8D-4604-9AD6-4EFA145770E8}" type="datetimeFigureOut">
              <a:rPr lang="ru-RU" smtClean="0"/>
              <a:t>24.02.2024</a:t>
            </a:fld>
            <a:endParaRPr lang="ru-RU"/>
          </a:p>
        </p:txBody>
      </p:sp>
      <p:sp>
        <p:nvSpPr>
          <p:cNvPr id="5" name="Нижний колонтитул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757ACCC6-E21A-4452-A1CE-7C77911EAEE2}" type="slidenum">
              <a:rPr lang="ru-RU" smtClean="0"/>
              <a:t>‹#›</a:t>
            </a:fld>
            <a:endParaRPr lang="ru-RU"/>
          </a:p>
        </p:txBody>
      </p:sp>
    </p:spTree>
    <p:extLst>
      <p:ext uri="{BB962C8B-B14F-4D97-AF65-F5344CB8AC3E}">
        <p14:creationId xmlns:p14="http://schemas.microsoft.com/office/powerpoint/2010/main" val="3103584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jp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68BF8C2-E072-4687-BA9E-A1EE9F2BA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2041191-A5C9-460C-9F17-519934B317A5}"/>
              </a:ext>
            </a:extLst>
          </p:cNvPr>
          <p:cNvSpPr txBox="1"/>
          <p:nvPr/>
        </p:nvSpPr>
        <p:spPr>
          <a:xfrm>
            <a:off x="0" y="3577580"/>
            <a:ext cx="9144000" cy="2031325"/>
          </a:xfrm>
          <a:prstGeom prst="rect">
            <a:avLst/>
          </a:prstGeom>
          <a:noFill/>
        </p:spPr>
        <p:txBody>
          <a:bodyPr wrap="square" rtlCol="0">
            <a:spAutoFit/>
          </a:bodyPr>
          <a:lstStyle/>
          <a:p>
            <a:pPr algn="ctr"/>
            <a:r>
              <a:rPr lang="ru-RU"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entury Gothic" panose="020B0502020202020204" pitchFamily="34" charset="0"/>
              </a:rPr>
              <a:t>УСЕРДИЕ – </a:t>
            </a:r>
            <a:endPar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entury Gothic" panose="020B0502020202020204" pitchFamily="34" charset="0"/>
            </a:endParaRPr>
          </a:p>
          <a:p>
            <a:pPr algn="ctr"/>
            <a:r>
              <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Century Gothic" panose="020B0502020202020204" pitchFamily="34" charset="0"/>
              </a:rPr>
              <a:t>СЛУЖЕНИЕ ОТ СЕРДЦА</a:t>
            </a:r>
          </a:p>
        </p:txBody>
      </p:sp>
    </p:spTree>
    <p:extLst>
      <p:ext uri="{BB962C8B-B14F-4D97-AF65-F5344CB8AC3E}">
        <p14:creationId xmlns:p14="http://schemas.microsoft.com/office/powerpoint/2010/main" val="1390739531"/>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F76D2780-98F4-46B3-B27A-A92CEAF83E76}"/>
              </a:ext>
            </a:extLst>
          </p:cNvPr>
          <p:cNvSpPr/>
          <p:nvPr/>
        </p:nvSpPr>
        <p:spPr>
          <a:xfrm>
            <a:off x="0" y="913284"/>
            <a:ext cx="9144000" cy="646331"/>
          </a:xfrm>
          <a:prstGeom prst="rect">
            <a:avLst/>
          </a:prstGeom>
        </p:spPr>
        <p:txBody>
          <a:bodyPr wrap="square">
            <a:spAutoFit/>
          </a:bodyPr>
          <a:lstStyle/>
          <a:p>
            <a:pPr algn="ctr"/>
            <a:r>
              <a:rPr lang="ru-RU" sz="3600" dirty="0">
                <a:solidFill>
                  <a:schemeClr val="bg1"/>
                </a:solidFill>
                <a:latin typeface="Century Gothic" panose="020B0502020202020204" pitchFamily="34" charset="0"/>
              </a:rPr>
              <a:t>1. БЕЗ СЕРДЦА </a:t>
            </a:r>
            <a:r>
              <a:rPr lang="ru-RU" sz="3600" b="1" dirty="0">
                <a:solidFill>
                  <a:srgbClr val="FFFF00"/>
                </a:solidFill>
                <a:latin typeface="Century Gothic" panose="020B0502020202020204" pitchFamily="34" charset="0"/>
              </a:rPr>
              <a:t>НЕТ УСЕРДИЯ</a:t>
            </a:r>
            <a:r>
              <a:rPr lang="ru-RU" sz="3600" dirty="0">
                <a:solidFill>
                  <a:schemeClr val="bg1"/>
                </a:solidFill>
                <a:latin typeface="Century Gothic" panose="020B0502020202020204" pitchFamily="34" charset="0"/>
              </a:rPr>
              <a:t>!</a:t>
            </a:r>
          </a:p>
        </p:txBody>
      </p:sp>
      <p:pic>
        <p:nvPicPr>
          <p:cNvPr id="1026" name="Picture 2">
            <a:extLst>
              <a:ext uri="{FF2B5EF4-FFF2-40B4-BE49-F238E27FC236}">
                <a16:creationId xmlns:a16="http://schemas.microsoft.com/office/drawing/2014/main" id="{31BB3A0D-C684-492B-AC4A-0A94D974FF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321" r="2279"/>
          <a:stretch/>
        </p:blipFill>
        <p:spPr bwMode="auto">
          <a:xfrm>
            <a:off x="0" y="1734686"/>
            <a:ext cx="4501766" cy="3980319"/>
          </a:xfrm>
          <a:prstGeom prst="rect">
            <a:avLst/>
          </a:prstGeom>
          <a:noFill/>
          <a:ln>
            <a:solidFill>
              <a:schemeClr val="bg1"/>
            </a:solidFill>
          </a:ln>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D267B1D-9FA5-4378-A070-8D72ACA18B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58" r="16218"/>
          <a:stretch/>
        </p:blipFill>
        <p:spPr bwMode="auto">
          <a:xfrm>
            <a:off x="4501767" y="1734685"/>
            <a:ext cx="4642234" cy="3980315"/>
          </a:xfrm>
          <a:prstGeom prst="rect">
            <a:avLst/>
          </a:prstGeom>
          <a:noFill/>
          <a:ln>
            <a:solidFill>
              <a:schemeClr val="bg1"/>
            </a:solidFill>
          </a:ln>
          <a:effectLst/>
          <a:extLst>
            <a:ext uri="{909E8E84-426E-40DD-AFC4-6F175D3DCCD1}">
              <a14:hiddenFill xmlns:a14="http://schemas.microsoft.com/office/drawing/2010/main">
                <a:solidFill>
                  <a:srgbClr val="FFFFFF"/>
                </a:solidFill>
              </a14:hiddenFill>
            </a:ext>
          </a:extLst>
        </p:spPr>
      </p:pic>
      <p:sp>
        <p:nvSpPr>
          <p:cNvPr id="16" name="Прямоугольник 15">
            <a:extLst>
              <a:ext uri="{FF2B5EF4-FFF2-40B4-BE49-F238E27FC236}">
                <a16:creationId xmlns:a16="http://schemas.microsoft.com/office/drawing/2014/main" id="{2CDC5D3E-4F67-48B8-A2D7-886C35092072}"/>
              </a:ext>
            </a:extLst>
          </p:cNvPr>
          <p:cNvSpPr/>
          <p:nvPr/>
        </p:nvSpPr>
        <p:spPr>
          <a:xfrm>
            <a:off x="611560" y="102612"/>
            <a:ext cx="8215190" cy="707886"/>
          </a:xfrm>
          <a:prstGeom prst="rect">
            <a:avLst/>
          </a:prstGeom>
        </p:spPr>
        <p:txBody>
          <a:bodyPr wrap="square">
            <a:spAutoFit/>
          </a:bodyPr>
          <a:lstStyle/>
          <a:p>
            <a:r>
              <a:rPr lang="ru-RU" sz="4000" b="1" dirty="0">
                <a:solidFill>
                  <a:schemeClr val="bg1"/>
                </a:solidFill>
                <a:latin typeface="Century Gothic" panose="020B0502020202020204" pitchFamily="34" charset="0"/>
              </a:rPr>
              <a:t>ОСНОВНЫЕ ЧЕРТЫ УСЕРДИЯ:</a:t>
            </a:r>
            <a:endParaRPr lang="ru-RU" sz="3200" b="1" dirty="0">
              <a:solidFill>
                <a:schemeClr val="bg1"/>
              </a:solidFill>
              <a:latin typeface="Century Gothic" panose="020B0502020202020204" pitchFamily="34" charset="0"/>
            </a:endParaRPr>
          </a:p>
        </p:txBody>
      </p:sp>
      <p:grpSp>
        <p:nvGrpSpPr>
          <p:cNvPr id="17" name="Группа 16">
            <a:extLst>
              <a:ext uri="{FF2B5EF4-FFF2-40B4-BE49-F238E27FC236}">
                <a16:creationId xmlns:a16="http://schemas.microsoft.com/office/drawing/2014/main" id="{24E116ED-9C83-4766-A2DC-8C6A46C2FDB6}"/>
              </a:ext>
            </a:extLst>
          </p:cNvPr>
          <p:cNvGrpSpPr/>
          <p:nvPr/>
        </p:nvGrpSpPr>
        <p:grpSpPr>
          <a:xfrm>
            <a:off x="-1116632" y="348543"/>
            <a:ext cx="1584176" cy="216024"/>
            <a:chOff x="-108520" y="229208"/>
            <a:chExt cx="1584176" cy="216024"/>
          </a:xfrm>
        </p:grpSpPr>
        <p:cxnSp>
          <p:nvCxnSpPr>
            <p:cNvPr id="18" name="Прямая соединительная линия 17">
              <a:extLst>
                <a:ext uri="{FF2B5EF4-FFF2-40B4-BE49-F238E27FC236}">
                  <a16:creationId xmlns:a16="http://schemas.microsoft.com/office/drawing/2014/main" id="{4E1AD139-5A3C-4392-BD04-C195CA8A74C0}"/>
                </a:ext>
              </a:extLst>
            </p:cNvPr>
            <p:cNvCxnSpPr/>
            <p:nvPr/>
          </p:nvCxnSpPr>
          <p:spPr>
            <a:xfrm>
              <a:off x="-108520" y="337220"/>
              <a:ext cx="13681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Прямоугольник 18">
              <a:extLst>
                <a:ext uri="{FF2B5EF4-FFF2-40B4-BE49-F238E27FC236}">
                  <a16:creationId xmlns:a16="http://schemas.microsoft.com/office/drawing/2014/main" id="{E1F0BE11-4771-479C-9C39-C43CFD826DDA}"/>
                </a:ext>
              </a:extLst>
            </p:cNvPr>
            <p:cNvSpPr/>
            <p:nvPr/>
          </p:nvSpPr>
          <p:spPr>
            <a:xfrm>
              <a:off x="1259632" y="229208"/>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BY"/>
            </a:p>
          </p:txBody>
        </p:sp>
      </p:grpSp>
    </p:spTree>
    <p:extLst>
      <p:ext uri="{BB962C8B-B14F-4D97-AF65-F5344CB8AC3E}">
        <p14:creationId xmlns:p14="http://schemas.microsoft.com/office/powerpoint/2010/main" val="1413656733"/>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76DDF32-FD78-4C1A-AB96-8CD516547173}"/>
              </a:ext>
            </a:extLst>
          </p:cNvPr>
          <p:cNvSpPr/>
          <p:nvPr/>
        </p:nvSpPr>
        <p:spPr>
          <a:xfrm>
            <a:off x="0" y="49188"/>
            <a:ext cx="9144000" cy="2123658"/>
          </a:xfrm>
          <a:prstGeom prst="rect">
            <a:avLst/>
          </a:prstGeom>
        </p:spPr>
        <p:txBody>
          <a:bodyPr wrap="square">
            <a:spAutoFit/>
          </a:bodyPr>
          <a:lstStyle/>
          <a:p>
            <a:pPr algn="ctr"/>
            <a:r>
              <a:rPr lang="ru-RU"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ru-RU" sz="44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если вы усердно будете слушаться гласа Господа Бога вашего</a:t>
            </a:r>
            <a:r>
              <a:rPr lang="ru-RU"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9600" b="1" i="1" dirty="0">
              <a:solidFill>
                <a:schemeClr val="bg1"/>
              </a:solidFill>
            </a:endParaRPr>
          </a:p>
        </p:txBody>
      </p:sp>
      <p:sp>
        <p:nvSpPr>
          <p:cNvPr id="5" name="TextBox 4">
            <a:extLst>
              <a:ext uri="{FF2B5EF4-FFF2-40B4-BE49-F238E27FC236}">
                <a16:creationId xmlns:a16="http://schemas.microsoft.com/office/drawing/2014/main" id="{E36890C2-8929-46B2-88B3-263C4B00ACC3}"/>
              </a:ext>
            </a:extLst>
          </p:cNvPr>
          <p:cNvSpPr txBox="1"/>
          <p:nvPr/>
        </p:nvSpPr>
        <p:spPr>
          <a:xfrm>
            <a:off x="6660232" y="2137420"/>
            <a:ext cx="2160240" cy="400110"/>
          </a:xfrm>
          <a:prstGeom prst="rect">
            <a:avLst/>
          </a:prstGeom>
          <a:solidFill>
            <a:srgbClr val="C00000"/>
          </a:solidFill>
          <a:ln>
            <a:noFill/>
          </a:ln>
        </p:spPr>
        <p:txBody>
          <a:bodyPr wrap="square" rtlCol="0">
            <a:spAutoFit/>
          </a:bodyPr>
          <a:lstStyle/>
          <a:p>
            <a:pPr algn="ctr"/>
            <a:r>
              <a:rPr lang="ru-RU" sz="2000" b="1" dirty="0">
                <a:solidFill>
                  <a:schemeClr val="bg1"/>
                </a:solidFill>
                <a:effectLst>
                  <a:outerShdw blurRad="38100" dist="38100" dir="2700000" algn="tl">
                    <a:srgbClr val="000000">
                      <a:alpha val="43137"/>
                    </a:srgbClr>
                  </a:outerShdw>
                </a:effectLst>
              </a:rPr>
              <a:t>Захария 6:15 </a:t>
            </a:r>
          </a:p>
        </p:txBody>
      </p:sp>
      <p:sp>
        <p:nvSpPr>
          <p:cNvPr id="6" name="Прямоугольник 5">
            <a:extLst>
              <a:ext uri="{FF2B5EF4-FFF2-40B4-BE49-F238E27FC236}">
                <a16:creationId xmlns:a16="http://schemas.microsoft.com/office/drawing/2014/main" id="{AD69324E-1210-469A-A3D9-BF0CD08502A9}"/>
              </a:ext>
            </a:extLst>
          </p:cNvPr>
          <p:cNvSpPr/>
          <p:nvPr/>
        </p:nvSpPr>
        <p:spPr>
          <a:xfrm>
            <a:off x="179512" y="2857500"/>
            <a:ext cx="8784976" cy="2123658"/>
          </a:xfrm>
          <a:prstGeom prst="rect">
            <a:avLst/>
          </a:prstGeom>
        </p:spPr>
        <p:txBody>
          <a:bodyPr wrap="square">
            <a:spAutoFit/>
          </a:bodyPr>
          <a:lstStyle/>
          <a:p>
            <a:pPr algn="ctr"/>
            <a:r>
              <a:rPr lang="ru-RU"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ru-RU" sz="44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они приняли слово со всем усердием, ежедневно разбирая Писания, точно ли это так</a:t>
            </a:r>
            <a:r>
              <a:rPr lang="ru-RU"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9600" b="1" i="1" dirty="0">
              <a:solidFill>
                <a:schemeClr val="bg1"/>
              </a:solidFill>
            </a:endParaRPr>
          </a:p>
        </p:txBody>
      </p:sp>
      <p:sp>
        <p:nvSpPr>
          <p:cNvPr id="7" name="TextBox 6">
            <a:extLst>
              <a:ext uri="{FF2B5EF4-FFF2-40B4-BE49-F238E27FC236}">
                <a16:creationId xmlns:a16="http://schemas.microsoft.com/office/drawing/2014/main" id="{B3A35FC5-A957-49C1-843D-129CAE35DBEC}"/>
              </a:ext>
            </a:extLst>
          </p:cNvPr>
          <p:cNvSpPr txBox="1"/>
          <p:nvPr/>
        </p:nvSpPr>
        <p:spPr>
          <a:xfrm>
            <a:off x="6660232" y="5089748"/>
            <a:ext cx="2160240" cy="400110"/>
          </a:xfrm>
          <a:prstGeom prst="rect">
            <a:avLst/>
          </a:prstGeom>
          <a:solidFill>
            <a:srgbClr val="C00000"/>
          </a:solidFill>
          <a:ln>
            <a:noFill/>
          </a:ln>
        </p:spPr>
        <p:txBody>
          <a:bodyPr wrap="square" rtlCol="0">
            <a:spAutoFit/>
          </a:bodyPr>
          <a:lstStyle/>
          <a:p>
            <a:pPr algn="ctr"/>
            <a:r>
              <a:rPr lang="ru-RU" sz="2000" b="1" dirty="0">
                <a:solidFill>
                  <a:schemeClr val="bg1"/>
                </a:solidFill>
                <a:effectLst>
                  <a:outerShdw blurRad="38100" dist="38100" dir="2700000" algn="tl">
                    <a:srgbClr val="000000">
                      <a:alpha val="43137"/>
                    </a:srgbClr>
                  </a:outerShdw>
                </a:effectLst>
              </a:rPr>
              <a:t>Деяния 17:11 </a:t>
            </a:r>
          </a:p>
        </p:txBody>
      </p:sp>
    </p:spTree>
    <p:extLst>
      <p:ext uri="{BB962C8B-B14F-4D97-AF65-F5344CB8AC3E}">
        <p14:creationId xmlns:p14="http://schemas.microsoft.com/office/powerpoint/2010/main" val="10505887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76DDF32-FD78-4C1A-AB96-8CD516547173}"/>
              </a:ext>
            </a:extLst>
          </p:cNvPr>
          <p:cNvSpPr/>
          <p:nvPr/>
        </p:nvSpPr>
        <p:spPr>
          <a:xfrm>
            <a:off x="0" y="481236"/>
            <a:ext cx="9144000" cy="4401205"/>
          </a:xfrm>
          <a:prstGeom prst="rect">
            <a:avLst/>
          </a:prstGeom>
        </p:spPr>
        <p:txBody>
          <a:bodyPr wrap="square">
            <a:spAutoFit/>
          </a:bodyPr>
          <a:lstStyle/>
          <a:p>
            <a:pPr algn="ctr"/>
            <a:r>
              <a:rPr lang="ru-RU" sz="35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 Вот что сделал </a:t>
            </a:r>
            <a:r>
              <a:rPr lang="ru-RU" sz="35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Езекия</a:t>
            </a:r>
            <a:r>
              <a:rPr lang="ru-RU" sz="35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во всей Иудее,  — и он делал доброе, и справедливое, и истинное пред лицом Господа, Бога своего.</a:t>
            </a:r>
          </a:p>
          <a:p>
            <a:pPr algn="ctr"/>
            <a:r>
              <a:rPr lang="ru-RU" sz="35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21. И во всем, что он предпринимал на служение дому Божию и для соблюдения закона и заповедей, помышляя о Боге своем, </a:t>
            </a:r>
            <a:r>
              <a:rPr lang="ru-RU" sz="3500" b="1" i="1"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он действовал от всего сердца своего и имел успех</a:t>
            </a:r>
            <a:r>
              <a:rPr lang="ru-RU" sz="35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ru-RU" sz="3500" b="1" i="1" dirty="0">
              <a:solidFill>
                <a:schemeClr val="bg1"/>
              </a:solidFill>
            </a:endParaRPr>
          </a:p>
        </p:txBody>
      </p:sp>
      <p:sp>
        <p:nvSpPr>
          <p:cNvPr id="5" name="TextBox 4">
            <a:extLst>
              <a:ext uri="{FF2B5EF4-FFF2-40B4-BE49-F238E27FC236}">
                <a16:creationId xmlns:a16="http://schemas.microsoft.com/office/drawing/2014/main" id="{E36890C2-8929-46B2-88B3-263C4B00ACC3}"/>
              </a:ext>
            </a:extLst>
          </p:cNvPr>
          <p:cNvSpPr txBox="1"/>
          <p:nvPr/>
        </p:nvSpPr>
        <p:spPr>
          <a:xfrm>
            <a:off x="5220072" y="5049678"/>
            <a:ext cx="3600400" cy="400110"/>
          </a:xfrm>
          <a:prstGeom prst="rect">
            <a:avLst/>
          </a:prstGeom>
          <a:solidFill>
            <a:srgbClr val="C00000"/>
          </a:solidFill>
          <a:ln>
            <a:noFill/>
          </a:ln>
        </p:spPr>
        <p:txBody>
          <a:bodyPr wrap="square" rtlCol="0">
            <a:spAutoFit/>
          </a:bodyPr>
          <a:lstStyle/>
          <a:p>
            <a:pPr algn="ctr"/>
            <a:r>
              <a:rPr lang="ru-RU" sz="2000" b="1" dirty="0">
                <a:solidFill>
                  <a:schemeClr val="bg1"/>
                </a:solidFill>
                <a:effectLst>
                  <a:outerShdw blurRad="38100" dist="38100" dir="2700000" algn="tl">
                    <a:srgbClr val="000000">
                      <a:alpha val="43137"/>
                    </a:srgbClr>
                  </a:outerShdw>
                </a:effectLst>
              </a:rPr>
              <a:t>2 Паралипоменон 31:20,21</a:t>
            </a:r>
          </a:p>
        </p:txBody>
      </p:sp>
    </p:spTree>
    <p:extLst>
      <p:ext uri="{BB962C8B-B14F-4D97-AF65-F5344CB8AC3E}">
        <p14:creationId xmlns:p14="http://schemas.microsoft.com/office/powerpoint/2010/main" val="4237824400"/>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F76D2780-98F4-46B3-B27A-A92CEAF83E76}"/>
              </a:ext>
            </a:extLst>
          </p:cNvPr>
          <p:cNvSpPr/>
          <p:nvPr/>
        </p:nvSpPr>
        <p:spPr>
          <a:xfrm>
            <a:off x="4716016" y="2851691"/>
            <a:ext cx="4427984" cy="1661993"/>
          </a:xfrm>
          <a:prstGeom prst="rect">
            <a:avLst/>
          </a:prstGeom>
        </p:spPr>
        <p:txBody>
          <a:bodyPr wrap="square">
            <a:spAutoFit/>
          </a:bodyPr>
          <a:lstStyle/>
          <a:p>
            <a:pPr algn="ctr"/>
            <a:r>
              <a:rPr lang="ru-RU" sz="3400" dirty="0">
                <a:solidFill>
                  <a:schemeClr val="bg1"/>
                </a:solidFill>
                <a:latin typeface="Century Gothic" panose="020B0502020202020204" pitchFamily="34" charset="0"/>
              </a:rPr>
              <a:t>2. УСЕРДИЕ – ЭТО </a:t>
            </a:r>
            <a:r>
              <a:rPr lang="ru-RU" sz="3400" b="1" dirty="0">
                <a:solidFill>
                  <a:srgbClr val="FFFF00"/>
                </a:solidFill>
                <a:latin typeface="Century Gothic" panose="020B0502020202020204" pitchFamily="34" charset="0"/>
              </a:rPr>
              <a:t>РЕВНОСТЬ И СТАРАТЕЛЬНОСТЬ!</a:t>
            </a:r>
          </a:p>
        </p:txBody>
      </p:sp>
      <p:pic>
        <p:nvPicPr>
          <p:cNvPr id="2050" name="Picture 2">
            <a:extLst>
              <a:ext uri="{FF2B5EF4-FFF2-40B4-BE49-F238E27FC236}">
                <a16:creationId xmlns:a16="http://schemas.microsoft.com/office/drawing/2014/main" id="{BDBDB65B-9B66-43B4-87CA-5CA1948E175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30" t="5586" r="19658" b="4549"/>
          <a:stretch/>
        </p:blipFill>
        <p:spPr bwMode="auto">
          <a:xfrm>
            <a:off x="107504" y="1803095"/>
            <a:ext cx="4608512" cy="3817069"/>
          </a:xfrm>
          <a:prstGeom prst="rect">
            <a:avLst/>
          </a:prstGeom>
          <a:noFill/>
          <a:ln>
            <a:solidFill>
              <a:schemeClr val="bg1"/>
            </a:solidFill>
          </a:ln>
          <a:effectLst/>
          <a:extLst>
            <a:ext uri="{909E8E84-426E-40DD-AFC4-6F175D3DCCD1}">
              <a14:hiddenFill xmlns:a14="http://schemas.microsoft.com/office/drawing/2010/main">
                <a:solidFill>
                  <a:srgbClr val="FFFFFF"/>
                </a:solidFill>
              </a14:hiddenFill>
            </a:ext>
          </a:extLst>
        </p:spPr>
      </p:pic>
      <p:sp>
        <p:nvSpPr>
          <p:cNvPr id="11" name="Прямоугольник 10">
            <a:extLst>
              <a:ext uri="{FF2B5EF4-FFF2-40B4-BE49-F238E27FC236}">
                <a16:creationId xmlns:a16="http://schemas.microsoft.com/office/drawing/2014/main" id="{D598F9CD-2D87-4837-AF85-19A436FB701A}"/>
              </a:ext>
            </a:extLst>
          </p:cNvPr>
          <p:cNvSpPr/>
          <p:nvPr/>
        </p:nvSpPr>
        <p:spPr>
          <a:xfrm>
            <a:off x="611560" y="102612"/>
            <a:ext cx="8215190" cy="707886"/>
          </a:xfrm>
          <a:prstGeom prst="rect">
            <a:avLst/>
          </a:prstGeom>
        </p:spPr>
        <p:txBody>
          <a:bodyPr wrap="square">
            <a:spAutoFit/>
          </a:bodyPr>
          <a:lstStyle/>
          <a:p>
            <a:r>
              <a:rPr lang="ru-RU" sz="4000" b="1" dirty="0">
                <a:solidFill>
                  <a:schemeClr val="bg1"/>
                </a:solidFill>
                <a:latin typeface="Century Gothic" panose="020B0502020202020204" pitchFamily="34" charset="0"/>
              </a:rPr>
              <a:t>ОСНОВНЫЕ ЧЕРТЫ УСЕРДИЯ:</a:t>
            </a:r>
            <a:endParaRPr lang="ru-RU" sz="3200" b="1" dirty="0">
              <a:solidFill>
                <a:schemeClr val="bg1"/>
              </a:solidFill>
              <a:latin typeface="Century Gothic" panose="020B0502020202020204" pitchFamily="34" charset="0"/>
            </a:endParaRPr>
          </a:p>
        </p:txBody>
      </p:sp>
      <p:grpSp>
        <p:nvGrpSpPr>
          <p:cNvPr id="12" name="Группа 11">
            <a:extLst>
              <a:ext uri="{FF2B5EF4-FFF2-40B4-BE49-F238E27FC236}">
                <a16:creationId xmlns:a16="http://schemas.microsoft.com/office/drawing/2014/main" id="{ECE339E9-0F85-470A-AC33-99DD0B74F21B}"/>
              </a:ext>
            </a:extLst>
          </p:cNvPr>
          <p:cNvGrpSpPr/>
          <p:nvPr/>
        </p:nvGrpSpPr>
        <p:grpSpPr>
          <a:xfrm>
            <a:off x="-1116632" y="348543"/>
            <a:ext cx="1584176" cy="216024"/>
            <a:chOff x="-108520" y="229208"/>
            <a:chExt cx="1584176" cy="216024"/>
          </a:xfrm>
        </p:grpSpPr>
        <p:cxnSp>
          <p:nvCxnSpPr>
            <p:cNvPr id="13" name="Прямая соединительная линия 12">
              <a:extLst>
                <a:ext uri="{FF2B5EF4-FFF2-40B4-BE49-F238E27FC236}">
                  <a16:creationId xmlns:a16="http://schemas.microsoft.com/office/drawing/2014/main" id="{E9829263-636E-477C-A6C6-405B51971078}"/>
                </a:ext>
              </a:extLst>
            </p:cNvPr>
            <p:cNvCxnSpPr/>
            <p:nvPr/>
          </p:nvCxnSpPr>
          <p:spPr>
            <a:xfrm>
              <a:off x="-108520" y="337220"/>
              <a:ext cx="13681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a:extLst>
                <a:ext uri="{FF2B5EF4-FFF2-40B4-BE49-F238E27FC236}">
                  <a16:creationId xmlns:a16="http://schemas.microsoft.com/office/drawing/2014/main" id="{0A67A438-E8F3-4158-9F44-336CA294CBB1}"/>
                </a:ext>
              </a:extLst>
            </p:cNvPr>
            <p:cNvSpPr/>
            <p:nvPr/>
          </p:nvSpPr>
          <p:spPr>
            <a:xfrm>
              <a:off x="1259632" y="229208"/>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BY"/>
            </a:p>
          </p:txBody>
        </p:sp>
      </p:grpSp>
      <p:sp>
        <p:nvSpPr>
          <p:cNvPr id="15" name="Прямоугольник 14">
            <a:extLst>
              <a:ext uri="{FF2B5EF4-FFF2-40B4-BE49-F238E27FC236}">
                <a16:creationId xmlns:a16="http://schemas.microsoft.com/office/drawing/2014/main" id="{5FE355DF-5CD8-44DB-8F9E-C6FC32B4BA49}"/>
              </a:ext>
            </a:extLst>
          </p:cNvPr>
          <p:cNvSpPr/>
          <p:nvPr/>
        </p:nvSpPr>
        <p:spPr>
          <a:xfrm>
            <a:off x="251520" y="985292"/>
            <a:ext cx="8548214" cy="523220"/>
          </a:xfrm>
          <a:prstGeom prst="rect">
            <a:avLst/>
          </a:prstGeom>
        </p:spPr>
        <p:txBody>
          <a:bodyPr wrap="square">
            <a:spAutoFit/>
          </a:bodyPr>
          <a:lstStyle/>
          <a:p>
            <a:r>
              <a:rPr lang="ru-RU" sz="2800" dirty="0">
                <a:solidFill>
                  <a:schemeClr val="bg1"/>
                </a:solidFill>
                <a:latin typeface="Century Gothic" panose="020B0502020202020204" pitchFamily="34" charset="0"/>
              </a:rPr>
              <a:t>1. Без сердца нет усердия!</a:t>
            </a:r>
            <a:endParaRPr lang="ru-RU" sz="2800" b="1" dirty="0">
              <a:solidFill>
                <a:srgbClr val="FFFF00"/>
              </a:solidFill>
              <a:latin typeface="Century Gothic" panose="020B0502020202020204" pitchFamily="34" charset="0"/>
            </a:endParaRPr>
          </a:p>
        </p:txBody>
      </p:sp>
    </p:spTree>
    <p:extLst>
      <p:ext uri="{BB962C8B-B14F-4D97-AF65-F5344CB8AC3E}">
        <p14:creationId xmlns:p14="http://schemas.microsoft.com/office/powerpoint/2010/main" val="2132639819"/>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76DDF32-FD78-4C1A-AB96-8CD516547173}"/>
              </a:ext>
            </a:extLst>
          </p:cNvPr>
          <p:cNvSpPr/>
          <p:nvPr/>
        </p:nvSpPr>
        <p:spPr>
          <a:xfrm>
            <a:off x="179512" y="144418"/>
            <a:ext cx="8784976" cy="4801314"/>
          </a:xfrm>
          <a:prstGeom prst="rect">
            <a:avLst/>
          </a:prstGeom>
        </p:spPr>
        <p:txBody>
          <a:bodyPr wrap="square">
            <a:spAutoFit/>
          </a:bodyPr>
          <a:lstStyle/>
          <a:p>
            <a:r>
              <a:rPr lang="ru-RU" sz="34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 Ибо не неправеден Бог, чтобы забыл дело ваше и труд любви, которую вы оказали во имя Его, послужив и служа святым. 11. Желаем же, чтобы каждый из вас, для совершенной уверенности в надежде, оказывал такую же ревность до конца, 12. дабы вы не обленились, но подражали тем, которые верою и долготерпением наследуют обетования.»</a:t>
            </a:r>
            <a:endParaRPr lang="ru-RU" sz="3400" b="1" i="1" dirty="0">
              <a:solidFill>
                <a:schemeClr val="bg1"/>
              </a:solidFill>
            </a:endParaRPr>
          </a:p>
        </p:txBody>
      </p:sp>
      <p:sp>
        <p:nvSpPr>
          <p:cNvPr id="5" name="TextBox 4">
            <a:extLst>
              <a:ext uri="{FF2B5EF4-FFF2-40B4-BE49-F238E27FC236}">
                <a16:creationId xmlns:a16="http://schemas.microsoft.com/office/drawing/2014/main" id="{E36890C2-8929-46B2-88B3-263C4B00ACC3}"/>
              </a:ext>
            </a:extLst>
          </p:cNvPr>
          <p:cNvSpPr txBox="1"/>
          <p:nvPr/>
        </p:nvSpPr>
        <p:spPr>
          <a:xfrm>
            <a:off x="6372200" y="5049678"/>
            <a:ext cx="2448272" cy="400110"/>
          </a:xfrm>
          <a:prstGeom prst="rect">
            <a:avLst/>
          </a:prstGeom>
          <a:solidFill>
            <a:srgbClr val="C00000"/>
          </a:solidFill>
          <a:ln>
            <a:noFill/>
          </a:ln>
        </p:spPr>
        <p:txBody>
          <a:bodyPr wrap="square" rtlCol="0">
            <a:spAutoFit/>
          </a:bodyPr>
          <a:lstStyle/>
          <a:p>
            <a:pPr algn="ctr"/>
            <a:r>
              <a:rPr lang="ru-RU" sz="2000" b="1" dirty="0">
                <a:solidFill>
                  <a:schemeClr val="bg1"/>
                </a:solidFill>
                <a:effectLst>
                  <a:outerShdw blurRad="38100" dist="38100" dir="2700000" algn="tl">
                    <a:srgbClr val="000000">
                      <a:alpha val="43137"/>
                    </a:srgbClr>
                  </a:outerShdw>
                </a:effectLst>
              </a:rPr>
              <a:t>Евреям 6:10-12</a:t>
            </a:r>
          </a:p>
        </p:txBody>
      </p:sp>
    </p:spTree>
    <p:extLst>
      <p:ext uri="{BB962C8B-B14F-4D97-AF65-F5344CB8AC3E}">
        <p14:creationId xmlns:p14="http://schemas.microsoft.com/office/powerpoint/2010/main" val="1652379346"/>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76DDF32-FD78-4C1A-AB96-8CD516547173}"/>
              </a:ext>
            </a:extLst>
          </p:cNvPr>
          <p:cNvSpPr/>
          <p:nvPr/>
        </p:nvSpPr>
        <p:spPr>
          <a:xfrm>
            <a:off x="179512" y="543366"/>
            <a:ext cx="8784976" cy="3970318"/>
          </a:xfrm>
          <a:prstGeom prst="rect">
            <a:avLst/>
          </a:prstGeom>
        </p:spPr>
        <p:txBody>
          <a:bodyPr wrap="square">
            <a:spAutoFit/>
          </a:bodyPr>
          <a:lstStyle/>
          <a:p>
            <a:pPr algn="ctr"/>
            <a:r>
              <a:rPr lang="ru-RU" sz="4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ru-RU" sz="42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Тогда ты будешь </a:t>
            </a:r>
            <a:r>
              <a:rPr lang="ru-RU" sz="42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благоуспешен</a:t>
            </a:r>
            <a:r>
              <a:rPr lang="ru-RU" sz="42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если будешь стараться исполнять уставы и законы, которые заповедал Господь Моисею для Израиля. Будь тверд и мужествен, не бойся и не унывай.</a:t>
            </a:r>
            <a:r>
              <a:rPr lang="ru-RU" sz="4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ru-RU" sz="4200" b="1" i="1" dirty="0">
              <a:solidFill>
                <a:schemeClr val="bg1"/>
              </a:solidFill>
            </a:endParaRPr>
          </a:p>
        </p:txBody>
      </p:sp>
      <p:sp>
        <p:nvSpPr>
          <p:cNvPr id="5" name="TextBox 4">
            <a:extLst>
              <a:ext uri="{FF2B5EF4-FFF2-40B4-BE49-F238E27FC236}">
                <a16:creationId xmlns:a16="http://schemas.microsoft.com/office/drawing/2014/main" id="{E36890C2-8929-46B2-88B3-263C4B00ACC3}"/>
              </a:ext>
            </a:extLst>
          </p:cNvPr>
          <p:cNvSpPr txBox="1"/>
          <p:nvPr/>
        </p:nvSpPr>
        <p:spPr>
          <a:xfrm>
            <a:off x="5436096" y="5049678"/>
            <a:ext cx="3384376" cy="400110"/>
          </a:xfrm>
          <a:prstGeom prst="rect">
            <a:avLst/>
          </a:prstGeom>
          <a:solidFill>
            <a:srgbClr val="C00000"/>
          </a:solidFill>
          <a:ln>
            <a:noFill/>
          </a:ln>
        </p:spPr>
        <p:txBody>
          <a:bodyPr wrap="square" rtlCol="0">
            <a:spAutoFit/>
          </a:bodyPr>
          <a:lstStyle/>
          <a:p>
            <a:pPr algn="ctr"/>
            <a:r>
              <a:rPr lang="ru-RU" sz="2000" b="1" dirty="0">
                <a:solidFill>
                  <a:schemeClr val="bg1"/>
                </a:solidFill>
                <a:effectLst>
                  <a:outerShdw blurRad="38100" dist="38100" dir="2700000" algn="tl">
                    <a:srgbClr val="000000">
                      <a:alpha val="43137"/>
                    </a:srgbClr>
                  </a:outerShdw>
                </a:effectLst>
              </a:rPr>
              <a:t>1 Паралипоменон 22:13</a:t>
            </a:r>
          </a:p>
        </p:txBody>
      </p:sp>
    </p:spTree>
    <p:extLst>
      <p:ext uri="{BB962C8B-B14F-4D97-AF65-F5344CB8AC3E}">
        <p14:creationId xmlns:p14="http://schemas.microsoft.com/office/powerpoint/2010/main" val="3272771803"/>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76DDF32-FD78-4C1A-AB96-8CD516547173}"/>
              </a:ext>
            </a:extLst>
          </p:cNvPr>
          <p:cNvSpPr/>
          <p:nvPr/>
        </p:nvSpPr>
        <p:spPr>
          <a:xfrm>
            <a:off x="107504" y="49188"/>
            <a:ext cx="8928992" cy="5016758"/>
          </a:xfrm>
          <a:prstGeom prst="rect">
            <a:avLst/>
          </a:prstGeom>
        </p:spPr>
        <p:txBody>
          <a:bodyPr wrap="square">
            <a:spAutoFit/>
          </a:bodyPr>
          <a:lstStyle/>
          <a:p>
            <a:r>
              <a:rPr lang="ru-RU" sz="2000" b="1" i="1" dirty="0">
                <a:solidFill>
                  <a:schemeClr val="bg1"/>
                </a:solidFill>
              </a:rPr>
              <a:t>«17. И сказал Господь Моисею, говоря: 18. объяви Аарону, и сынам его, и всем сынам Израилевым и скажи им: если кто из дома Израилева, или из пришельцев, поселившихся между Израильтянами, по обету ли какому, или по усердию приносит жертву свою, которую приносят Господу во всесожжение, 19. то, чтобы сим приобрести благоволение от Бога, </a:t>
            </a:r>
            <a:r>
              <a:rPr lang="ru-RU" sz="2000" b="1" i="1" u="sng" dirty="0">
                <a:solidFill>
                  <a:schemeClr val="bg1"/>
                </a:solidFill>
              </a:rPr>
              <a:t>жертва должна быть без порока</a:t>
            </a:r>
            <a:r>
              <a:rPr lang="ru-RU" sz="2000" b="1" i="1" dirty="0">
                <a:solidFill>
                  <a:schemeClr val="bg1"/>
                </a:solidFill>
              </a:rPr>
              <a:t>, мужеского пола, из крупного скота, из овец и из коз; 20. </a:t>
            </a:r>
            <a:r>
              <a:rPr lang="ru-RU" sz="2000" b="1" i="1" u="sng" dirty="0">
                <a:solidFill>
                  <a:schemeClr val="bg1"/>
                </a:solidFill>
              </a:rPr>
              <a:t>никакого животного, на котором есть порок, не приносите</a:t>
            </a:r>
            <a:r>
              <a:rPr lang="ru-RU" sz="2000" b="1" i="1" dirty="0">
                <a:solidFill>
                  <a:schemeClr val="bg1"/>
                </a:solidFill>
              </a:rPr>
              <a:t>, ибо это не приобретет вам благоволения. 21. И если кто приносит мирную жертву Господу, исполняя обет, или по усердию, из крупного скота или из мелкого, то </a:t>
            </a:r>
            <a:r>
              <a:rPr lang="ru-RU" sz="2000" b="1" i="1" u="sng" dirty="0">
                <a:solidFill>
                  <a:schemeClr val="bg1"/>
                </a:solidFill>
              </a:rPr>
              <a:t>жертва должна быть без порока</a:t>
            </a:r>
            <a:r>
              <a:rPr lang="ru-RU" sz="2000" b="1" i="1" dirty="0">
                <a:solidFill>
                  <a:schemeClr val="bg1"/>
                </a:solidFill>
              </a:rPr>
              <a:t>, чтоб быть угодною Богу: </a:t>
            </a:r>
            <a:r>
              <a:rPr lang="ru-RU" sz="2000" b="1" i="1" u="sng" dirty="0">
                <a:solidFill>
                  <a:schemeClr val="bg1"/>
                </a:solidFill>
              </a:rPr>
              <a:t>никакого порока не должно быть на ней</a:t>
            </a:r>
            <a:r>
              <a:rPr lang="ru-RU" sz="2000" b="1" i="1" dirty="0">
                <a:solidFill>
                  <a:schemeClr val="bg1"/>
                </a:solidFill>
              </a:rPr>
              <a:t>; 22. животного слепого, или поврежденного, или уродливого, или больного, или коростового, или паршивого, таких не приносите Господу и в жертву не давайте их на жертвенник Господень; 23. </a:t>
            </a:r>
            <a:r>
              <a:rPr lang="ru-RU" sz="2000" b="1" i="1" u="sng" dirty="0">
                <a:solidFill>
                  <a:srgbClr val="FFFF00"/>
                </a:solidFill>
              </a:rPr>
              <a:t>тельца и агнца с членами, несоразмерно длинными или короткими, в жертву усердия принести можешь</a:t>
            </a:r>
            <a:r>
              <a:rPr lang="ru-RU" sz="2000" b="1" i="1" dirty="0">
                <a:solidFill>
                  <a:schemeClr val="bg1"/>
                </a:solidFill>
              </a:rPr>
              <a:t>; а если по обету, то это не угодно будет Богу…» </a:t>
            </a:r>
          </a:p>
        </p:txBody>
      </p:sp>
      <p:sp>
        <p:nvSpPr>
          <p:cNvPr id="5" name="TextBox 4">
            <a:extLst>
              <a:ext uri="{FF2B5EF4-FFF2-40B4-BE49-F238E27FC236}">
                <a16:creationId xmlns:a16="http://schemas.microsoft.com/office/drawing/2014/main" id="{E36890C2-8929-46B2-88B3-263C4B00ACC3}"/>
              </a:ext>
            </a:extLst>
          </p:cNvPr>
          <p:cNvSpPr txBox="1"/>
          <p:nvPr/>
        </p:nvSpPr>
        <p:spPr>
          <a:xfrm>
            <a:off x="6516216" y="5121686"/>
            <a:ext cx="2304256" cy="400110"/>
          </a:xfrm>
          <a:prstGeom prst="rect">
            <a:avLst/>
          </a:prstGeom>
          <a:solidFill>
            <a:srgbClr val="C00000"/>
          </a:solidFill>
          <a:ln>
            <a:noFill/>
          </a:ln>
        </p:spPr>
        <p:txBody>
          <a:bodyPr wrap="square" rtlCol="0">
            <a:spAutoFit/>
          </a:bodyPr>
          <a:lstStyle/>
          <a:p>
            <a:pPr algn="ctr"/>
            <a:r>
              <a:rPr lang="ru-RU" sz="2000" b="1" dirty="0">
                <a:solidFill>
                  <a:schemeClr val="bg1"/>
                </a:solidFill>
                <a:effectLst>
                  <a:outerShdw blurRad="38100" dist="38100" dir="2700000" algn="tl">
                    <a:srgbClr val="000000">
                      <a:alpha val="43137"/>
                    </a:srgbClr>
                  </a:outerShdw>
                </a:effectLst>
              </a:rPr>
              <a:t>Левит 22:17-23</a:t>
            </a:r>
          </a:p>
        </p:txBody>
      </p:sp>
    </p:spTree>
    <p:extLst>
      <p:ext uri="{BB962C8B-B14F-4D97-AF65-F5344CB8AC3E}">
        <p14:creationId xmlns:p14="http://schemas.microsoft.com/office/powerpoint/2010/main" val="4169963023"/>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76DDF32-FD78-4C1A-AB96-8CD516547173}"/>
              </a:ext>
            </a:extLst>
          </p:cNvPr>
          <p:cNvSpPr/>
          <p:nvPr/>
        </p:nvSpPr>
        <p:spPr>
          <a:xfrm>
            <a:off x="4499992" y="337220"/>
            <a:ext cx="4464496" cy="4508927"/>
          </a:xfrm>
          <a:prstGeom prst="rect">
            <a:avLst/>
          </a:prstGeom>
        </p:spPr>
        <p:txBody>
          <a:bodyPr wrap="square">
            <a:spAutoFit/>
          </a:bodyPr>
          <a:lstStyle/>
          <a:p>
            <a:pPr algn="ctr"/>
            <a:r>
              <a:rPr lang="ru-RU" sz="4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ru-RU" sz="41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Ибо если есть усердие, то оно принимается смотря по тому, кто что имеет, а не по тому, чего не имеет.</a:t>
            </a:r>
            <a:r>
              <a:rPr lang="ru-RU" sz="4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ru-RU" sz="4100" b="1" i="1" dirty="0">
              <a:solidFill>
                <a:schemeClr val="bg1"/>
              </a:solidFill>
            </a:endParaRPr>
          </a:p>
        </p:txBody>
      </p:sp>
      <p:sp>
        <p:nvSpPr>
          <p:cNvPr id="5" name="TextBox 4">
            <a:extLst>
              <a:ext uri="{FF2B5EF4-FFF2-40B4-BE49-F238E27FC236}">
                <a16:creationId xmlns:a16="http://schemas.microsoft.com/office/drawing/2014/main" id="{E36890C2-8929-46B2-88B3-263C4B00ACC3}"/>
              </a:ext>
            </a:extLst>
          </p:cNvPr>
          <p:cNvSpPr txBox="1"/>
          <p:nvPr/>
        </p:nvSpPr>
        <p:spPr>
          <a:xfrm>
            <a:off x="5436096" y="5049678"/>
            <a:ext cx="2808312" cy="400110"/>
          </a:xfrm>
          <a:prstGeom prst="rect">
            <a:avLst/>
          </a:prstGeom>
          <a:solidFill>
            <a:srgbClr val="C00000"/>
          </a:solidFill>
          <a:ln>
            <a:noFill/>
          </a:ln>
        </p:spPr>
        <p:txBody>
          <a:bodyPr wrap="square" rtlCol="0">
            <a:spAutoFit/>
          </a:bodyPr>
          <a:lstStyle/>
          <a:p>
            <a:pPr algn="ctr"/>
            <a:r>
              <a:rPr lang="ru-RU" sz="2000" b="1" dirty="0">
                <a:solidFill>
                  <a:schemeClr val="bg1"/>
                </a:solidFill>
                <a:effectLst>
                  <a:outerShdw blurRad="38100" dist="38100" dir="2700000" algn="tl">
                    <a:srgbClr val="000000">
                      <a:alpha val="43137"/>
                    </a:srgbClr>
                  </a:outerShdw>
                </a:effectLst>
              </a:rPr>
              <a:t>2 Коринфянам 8:12</a:t>
            </a:r>
          </a:p>
        </p:txBody>
      </p:sp>
      <p:pic>
        <p:nvPicPr>
          <p:cNvPr id="6" name="Picture 2" descr="E:\Temp\4\ыввв.jpg">
            <a:extLst>
              <a:ext uri="{FF2B5EF4-FFF2-40B4-BE49-F238E27FC236}">
                <a16:creationId xmlns:a16="http://schemas.microsoft.com/office/drawing/2014/main" id="{1700D748-9D2C-4917-A2DB-D47ACB70CD2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0"/>
            <a:ext cx="4364336" cy="5715000"/>
          </a:xfrm>
          <a:prstGeom prst="rect">
            <a:avLst/>
          </a:prstGeom>
          <a:noFill/>
          <a:ln>
            <a:solidFill>
              <a:schemeClr val="bg1"/>
            </a:solidFill>
          </a:ln>
          <a:effectLst/>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id="{776B2482-FDFA-47D7-A5DC-A4A19D0D0A7D}"/>
              </a:ext>
            </a:extLst>
          </p:cNvPr>
          <p:cNvPicPr>
            <a:picLocks noChangeAspect="1"/>
          </p:cNvPicPr>
          <p:nvPr/>
        </p:nvPicPr>
        <p:blipFill rotWithShape="1">
          <a:blip r:embed="rId5">
            <a:extLst>
              <a:ext uri="{28A0092B-C50C-407E-A947-70E740481C1C}">
                <a14:useLocalDpi xmlns:a14="http://schemas.microsoft.com/office/drawing/2010/main" val="0"/>
              </a:ext>
            </a:extLst>
          </a:blip>
          <a:srcRect l="32022" r="2899"/>
          <a:stretch/>
        </p:blipFill>
        <p:spPr>
          <a:xfrm>
            <a:off x="0" y="0"/>
            <a:ext cx="4464496" cy="5715000"/>
          </a:xfrm>
          <a:prstGeom prst="rect">
            <a:avLst/>
          </a:prstGeom>
        </p:spPr>
      </p:pic>
    </p:spTree>
    <p:extLst>
      <p:ext uri="{BB962C8B-B14F-4D97-AF65-F5344CB8AC3E}">
        <p14:creationId xmlns:p14="http://schemas.microsoft.com/office/powerpoint/2010/main" val="2139772656"/>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F76D2780-98F4-46B3-B27A-A92CEAF83E76}"/>
              </a:ext>
            </a:extLst>
          </p:cNvPr>
          <p:cNvSpPr/>
          <p:nvPr/>
        </p:nvSpPr>
        <p:spPr>
          <a:xfrm>
            <a:off x="4319254" y="3327179"/>
            <a:ext cx="4824746" cy="1261884"/>
          </a:xfrm>
          <a:prstGeom prst="rect">
            <a:avLst/>
          </a:prstGeom>
        </p:spPr>
        <p:txBody>
          <a:bodyPr wrap="square">
            <a:spAutoFit/>
          </a:bodyPr>
          <a:lstStyle/>
          <a:p>
            <a:pPr algn="ctr"/>
            <a:r>
              <a:rPr lang="ru-RU" sz="3800" dirty="0">
                <a:solidFill>
                  <a:schemeClr val="bg1"/>
                </a:solidFill>
                <a:latin typeface="Century Gothic" panose="020B0502020202020204" pitchFamily="34" charset="0"/>
              </a:rPr>
              <a:t>3. УСЕРДИЕ – ЭТО </a:t>
            </a:r>
            <a:r>
              <a:rPr lang="ru-RU" sz="3800" b="1" dirty="0">
                <a:solidFill>
                  <a:srgbClr val="FFFF00"/>
                </a:solidFill>
                <a:latin typeface="Century Gothic" panose="020B0502020202020204" pitchFamily="34" charset="0"/>
              </a:rPr>
              <a:t>ЗАБОТЛИВОСТЬ</a:t>
            </a:r>
          </a:p>
        </p:txBody>
      </p:sp>
      <p:pic>
        <p:nvPicPr>
          <p:cNvPr id="3078" name="Picture 6">
            <a:extLst>
              <a:ext uri="{FF2B5EF4-FFF2-40B4-BE49-F238E27FC236}">
                <a16:creationId xmlns:a16="http://schemas.microsoft.com/office/drawing/2014/main" id="{05E71955-C3AD-4867-A6AE-7C232A6A60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577888"/>
            <a:ext cx="4211750" cy="2760466"/>
          </a:xfrm>
          <a:prstGeom prst="rect">
            <a:avLst/>
          </a:prstGeom>
          <a:noFill/>
          <a:ln>
            <a:solidFill>
              <a:schemeClr val="bg1"/>
            </a:solidFill>
          </a:ln>
          <a:effectLst/>
          <a:extLst>
            <a:ext uri="{909E8E84-426E-40DD-AFC4-6F175D3DCCD1}">
              <a14:hiddenFill xmlns:a14="http://schemas.microsoft.com/office/drawing/2010/main">
                <a:solidFill>
                  <a:srgbClr val="FFFFFF"/>
                </a:solidFill>
              </a14:hiddenFill>
            </a:ext>
          </a:extLst>
        </p:spPr>
      </p:pic>
      <p:sp>
        <p:nvSpPr>
          <p:cNvPr id="11" name="Прямоугольник 10">
            <a:extLst>
              <a:ext uri="{FF2B5EF4-FFF2-40B4-BE49-F238E27FC236}">
                <a16:creationId xmlns:a16="http://schemas.microsoft.com/office/drawing/2014/main" id="{2AD4B5F2-AE47-4051-876D-1111B6CBA77C}"/>
              </a:ext>
            </a:extLst>
          </p:cNvPr>
          <p:cNvSpPr/>
          <p:nvPr/>
        </p:nvSpPr>
        <p:spPr>
          <a:xfrm>
            <a:off x="611560" y="102612"/>
            <a:ext cx="8215190" cy="707886"/>
          </a:xfrm>
          <a:prstGeom prst="rect">
            <a:avLst/>
          </a:prstGeom>
        </p:spPr>
        <p:txBody>
          <a:bodyPr wrap="square">
            <a:spAutoFit/>
          </a:bodyPr>
          <a:lstStyle/>
          <a:p>
            <a:r>
              <a:rPr lang="ru-RU" sz="4000" b="1" dirty="0">
                <a:solidFill>
                  <a:schemeClr val="bg1"/>
                </a:solidFill>
                <a:latin typeface="Century Gothic" panose="020B0502020202020204" pitchFamily="34" charset="0"/>
              </a:rPr>
              <a:t>ОСНОВНЫЕ ЧЕРТЫ УСЕРДИЯ:</a:t>
            </a:r>
            <a:endParaRPr lang="ru-RU" sz="3200" b="1" dirty="0">
              <a:solidFill>
                <a:schemeClr val="bg1"/>
              </a:solidFill>
              <a:latin typeface="Century Gothic" panose="020B0502020202020204" pitchFamily="34" charset="0"/>
            </a:endParaRPr>
          </a:p>
        </p:txBody>
      </p:sp>
      <p:grpSp>
        <p:nvGrpSpPr>
          <p:cNvPr id="12" name="Группа 11">
            <a:extLst>
              <a:ext uri="{FF2B5EF4-FFF2-40B4-BE49-F238E27FC236}">
                <a16:creationId xmlns:a16="http://schemas.microsoft.com/office/drawing/2014/main" id="{8A9F8EF5-4B24-4EF5-953F-995DE23D92D2}"/>
              </a:ext>
            </a:extLst>
          </p:cNvPr>
          <p:cNvGrpSpPr/>
          <p:nvPr/>
        </p:nvGrpSpPr>
        <p:grpSpPr>
          <a:xfrm>
            <a:off x="-1116632" y="348543"/>
            <a:ext cx="1584176" cy="216024"/>
            <a:chOff x="-108520" y="229208"/>
            <a:chExt cx="1584176" cy="216024"/>
          </a:xfrm>
        </p:grpSpPr>
        <p:cxnSp>
          <p:nvCxnSpPr>
            <p:cNvPr id="13" name="Прямая соединительная линия 12">
              <a:extLst>
                <a:ext uri="{FF2B5EF4-FFF2-40B4-BE49-F238E27FC236}">
                  <a16:creationId xmlns:a16="http://schemas.microsoft.com/office/drawing/2014/main" id="{02EF4312-5DA0-4A9C-B60E-FFD17F32F9BF}"/>
                </a:ext>
              </a:extLst>
            </p:cNvPr>
            <p:cNvCxnSpPr/>
            <p:nvPr/>
          </p:nvCxnSpPr>
          <p:spPr>
            <a:xfrm>
              <a:off x="-108520" y="337220"/>
              <a:ext cx="13681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a:extLst>
                <a:ext uri="{FF2B5EF4-FFF2-40B4-BE49-F238E27FC236}">
                  <a16:creationId xmlns:a16="http://schemas.microsoft.com/office/drawing/2014/main" id="{77CEA6FC-9174-47C0-A887-C708A27D585D}"/>
                </a:ext>
              </a:extLst>
            </p:cNvPr>
            <p:cNvSpPr/>
            <p:nvPr/>
          </p:nvSpPr>
          <p:spPr>
            <a:xfrm>
              <a:off x="1259632" y="229208"/>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BY"/>
            </a:p>
          </p:txBody>
        </p:sp>
      </p:grpSp>
      <p:sp>
        <p:nvSpPr>
          <p:cNvPr id="15" name="Прямоугольник 14">
            <a:extLst>
              <a:ext uri="{FF2B5EF4-FFF2-40B4-BE49-F238E27FC236}">
                <a16:creationId xmlns:a16="http://schemas.microsoft.com/office/drawing/2014/main" id="{2B69DFEE-7B92-4D13-BBEC-D73478B77540}"/>
              </a:ext>
            </a:extLst>
          </p:cNvPr>
          <p:cNvSpPr/>
          <p:nvPr/>
        </p:nvSpPr>
        <p:spPr>
          <a:xfrm>
            <a:off x="251520" y="1094174"/>
            <a:ext cx="8548214" cy="954107"/>
          </a:xfrm>
          <a:prstGeom prst="rect">
            <a:avLst/>
          </a:prstGeom>
        </p:spPr>
        <p:txBody>
          <a:bodyPr wrap="square">
            <a:spAutoFit/>
          </a:bodyPr>
          <a:lstStyle/>
          <a:p>
            <a:pPr marL="514350" indent="-514350">
              <a:buAutoNum type="arabicPeriod"/>
            </a:pPr>
            <a:r>
              <a:rPr lang="ru-RU" sz="2800" dirty="0">
                <a:solidFill>
                  <a:schemeClr val="bg1"/>
                </a:solidFill>
                <a:latin typeface="Century Gothic" panose="020B0502020202020204" pitchFamily="34" charset="0"/>
              </a:rPr>
              <a:t>Без сердца нет усердия!</a:t>
            </a:r>
          </a:p>
          <a:p>
            <a:pPr marL="514350" indent="-514350">
              <a:buAutoNum type="arabicPeriod"/>
            </a:pPr>
            <a:r>
              <a:rPr lang="ru-RU" sz="2800" dirty="0">
                <a:solidFill>
                  <a:schemeClr val="bg1"/>
                </a:solidFill>
                <a:latin typeface="Century Gothic" panose="020B0502020202020204" pitchFamily="34" charset="0"/>
              </a:rPr>
              <a:t>Усердие – это ревность и старательность</a:t>
            </a:r>
            <a:endParaRPr lang="ru-RU" sz="2800" dirty="0">
              <a:solidFill>
                <a:srgbClr val="FFFF00"/>
              </a:solidFill>
              <a:latin typeface="Century Gothic" panose="020B0502020202020204" pitchFamily="34" charset="0"/>
            </a:endParaRPr>
          </a:p>
        </p:txBody>
      </p:sp>
    </p:spTree>
    <p:extLst>
      <p:ext uri="{BB962C8B-B14F-4D97-AF65-F5344CB8AC3E}">
        <p14:creationId xmlns:p14="http://schemas.microsoft.com/office/powerpoint/2010/main" val="1160582247"/>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76DDF32-FD78-4C1A-AB96-8CD516547173}"/>
              </a:ext>
            </a:extLst>
          </p:cNvPr>
          <p:cNvSpPr/>
          <p:nvPr/>
        </p:nvSpPr>
        <p:spPr>
          <a:xfrm>
            <a:off x="179512" y="337220"/>
            <a:ext cx="8784976" cy="4524315"/>
          </a:xfrm>
          <a:prstGeom prst="rect">
            <a:avLst/>
          </a:prstGeom>
        </p:spPr>
        <p:txBody>
          <a:bodyPr wrap="square">
            <a:spAutoFit/>
          </a:bodyPr>
          <a:lstStyle/>
          <a:p>
            <a:r>
              <a:rPr lang="ru-RU"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ru-RU" sz="3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19. Надеюсь же в Господе Иисусе вскоре послать к вам Тимофея, дабы и я, узнав о ваших обстоятельствах, утешился духом. 20. Ибо я не имею никого равно </a:t>
            </a:r>
            <a:r>
              <a:rPr lang="ru-RU" sz="3600" b="1" i="1"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усердного</a:t>
            </a:r>
            <a:r>
              <a:rPr lang="ru-RU" sz="3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кто бы столь </a:t>
            </a:r>
            <a:r>
              <a:rPr lang="ru-RU" sz="3600" b="1" i="1"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искренно заботился о вас</a:t>
            </a:r>
            <a:r>
              <a:rPr lang="ru-RU" sz="3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21. потому что все ищут своего, а не того, что угодно Иисусу Христу.</a:t>
            </a:r>
            <a:r>
              <a:rPr lang="ru-RU"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ru-RU" sz="3600" b="1" i="1" dirty="0">
              <a:solidFill>
                <a:schemeClr val="bg1"/>
              </a:solidFill>
            </a:endParaRPr>
          </a:p>
        </p:txBody>
      </p:sp>
      <p:sp>
        <p:nvSpPr>
          <p:cNvPr id="5" name="TextBox 4">
            <a:extLst>
              <a:ext uri="{FF2B5EF4-FFF2-40B4-BE49-F238E27FC236}">
                <a16:creationId xmlns:a16="http://schemas.microsoft.com/office/drawing/2014/main" id="{E36890C2-8929-46B2-88B3-263C4B00ACC3}"/>
              </a:ext>
            </a:extLst>
          </p:cNvPr>
          <p:cNvSpPr txBox="1"/>
          <p:nvPr/>
        </p:nvSpPr>
        <p:spPr>
          <a:xfrm>
            <a:off x="5652120" y="5049678"/>
            <a:ext cx="3168352" cy="400110"/>
          </a:xfrm>
          <a:prstGeom prst="rect">
            <a:avLst/>
          </a:prstGeom>
          <a:solidFill>
            <a:srgbClr val="C00000"/>
          </a:solidFill>
          <a:ln>
            <a:noFill/>
          </a:ln>
        </p:spPr>
        <p:txBody>
          <a:bodyPr wrap="square" rtlCol="0">
            <a:spAutoFit/>
          </a:bodyPr>
          <a:lstStyle/>
          <a:p>
            <a:pPr algn="ctr"/>
            <a:r>
              <a:rPr lang="ru-RU" sz="2000" b="1" dirty="0" err="1">
                <a:solidFill>
                  <a:schemeClr val="bg1"/>
                </a:solidFill>
                <a:effectLst>
                  <a:outerShdw blurRad="38100" dist="38100" dir="2700000" algn="tl">
                    <a:srgbClr val="000000">
                      <a:alpha val="43137"/>
                    </a:srgbClr>
                  </a:outerShdw>
                </a:effectLst>
              </a:rPr>
              <a:t>Филиппийцам</a:t>
            </a:r>
            <a:r>
              <a:rPr lang="ru-RU" sz="2000" b="1" dirty="0">
                <a:solidFill>
                  <a:schemeClr val="bg1"/>
                </a:solidFill>
                <a:effectLst>
                  <a:outerShdw blurRad="38100" dist="38100" dir="2700000" algn="tl">
                    <a:srgbClr val="000000">
                      <a:alpha val="43137"/>
                    </a:srgbClr>
                  </a:outerShdw>
                </a:effectLst>
              </a:rPr>
              <a:t> 2:19-21</a:t>
            </a:r>
          </a:p>
        </p:txBody>
      </p:sp>
    </p:spTree>
    <p:extLst>
      <p:ext uri="{BB962C8B-B14F-4D97-AF65-F5344CB8AC3E}">
        <p14:creationId xmlns:p14="http://schemas.microsoft.com/office/powerpoint/2010/main" val="1629909979"/>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15D422B-9011-4433-A56C-E26D60354DC6}"/>
              </a:ext>
            </a:extLst>
          </p:cNvPr>
          <p:cNvSpPr/>
          <p:nvPr/>
        </p:nvSpPr>
        <p:spPr>
          <a:xfrm>
            <a:off x="7236296" y="-2"/>
            <a:ext cx="1985232" cy="5715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BY"/>
          </a:p>
        </p:txBody>
      </p:sp>
      <p:grpSp>
        <p:nvGrpSpPr>
          <p:cNvPr id="10" name="Группа 9">
            <a:extLst>
              <a:ext uri="{FF2B5EF4-FFF2-40B4-BE49-F238E27FC236}">
                <a16:creationId xmlns:a16="http://schemas.microsoft.com/office/drawing/2014/main" id="{3E4CD2AA-DE1B-4B9D-B604-9AF2DCCADDD9}"/>
              </a:ext>
            </a:extLst>
          </p:cNvPr>
          <p:cNvGrpSpPr/>
          <p:nvPr/>
        </p:nvGrpSpPr>
        <p:grpSpPr>
          <a:xfrm>
            <a:off x="3851920" y="-1"/>
            <a:ext cx="4752528" cy="5729469"/>
            <a:chOff x="3635896" y="-1"/>
            <a:chExt cx="5688632" cy="6858001"/>
          </a:xfrm>
        </p:grpSpPr>
        <p:pic>
          <p:nvPicPr>
            <p:cNvPr id="11" name="Picture 2" descr="D:\ПРОПОВЕДИ\_СЕРИЯ - Псалом 50\2022\razriv.png">
              <a:extLst>
                <a:ext uri="{FF2B5EF4-FFF2-40B4-BE49-F238E27FC236}">
                  <a16:creationId xmlns:a16="http://schemas.microsoft.com/office/drawing/2014/main" id="{0CC529A6-9339-46CC-8831-7BE5FC74F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
              <a:ext cx="2376264" cy="6857999"/>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a:extLst>
                <a:ext uri="{FF2B5EF4-FFF2-40B4-BE49-F238E27FC236}">
                  <a16:creationId xmlns:a16="http://schemas.microsoft.com/office/drawing/2014/main" id="{B3358993-EE05-4F55-908B-72E3D1E167FE}"/>
                </a:ext>
              </a:extLst>
            </p:cNvPr>
            <p:cNvSpPr/>
            <p:nvPr/>
          </p:nvSpPr>
          <p:spPr>
            <a:xfrm>
              <a:off x="5868144" y="0"/>
              <a:ext cx="34563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3" name="Прямоугольник 12">
            <a:extLst>
              <a:ext uri="{FF2B5EF4-FFF2-40B4-BE49-F238E27FC236}">
                <a16:creationId xmlns:a16="http://schemas.microsoft.com/office/drawing/2014/main" id="{E5ACB44D-93D4-4C65-BEB8-8198B6D507DF}"/>
              </a:ext>
            </a:extLst>
          </p:cNvPr>
          <p:cNvSpPr/>
          <p:nvPr/>
        </p:nvSpPr>
        <p:spPr>
          <a:xfrm>
            <a:off x="4572000" y="121196"/>
            <a:ext cx="4392488" cy="1938992"/>
          </a:xfrm>
          <a:prstGeom prst="rect">
            <a:avLst/>
          </a:prstGeom>
        </p:spPr>
        <p:txBody>
          <a:bodyPr wrap="square">
            <a:spAutoFit/>
          </a:bodyPr>
          <a:lstStyle/>
          <a:p>
            <a:pPr algn="ctr"/>
            <a:r>
              <a:rPr lang="ru-RU" sz="3600" b="1" dirty="0">
                <a:latin typeface="Century Gothic" panose="020B0502020202020204" pitchFamily="34" charset="0"/>
              </a:rPr>
              <a:t>Михайлова Дарья Лаврентьевна</a:t>
            </a:r>
          </a:p>
          <a:p>
            <a:pPr algn="ctr"/>
            <a:r>
              <a:rPr lang="ru-RU" sz="2400" dirty="0"/>
              <a:t>первая в мире военная </a:t>
            </a:r>
          </a:p>
          <a:p>
            <a:pPr algn="ctr"/>
            <a:r>
              <a:rPr lang="ru-RU" sz="2400" dirty="0"/>
              <a:t>сестра милосердия</a:t>
            </a:r>
            <a:endParaRPr lang="en-US" sz="2400" dirty="0"/>
          </a:p>
        </p:txBody>
      </p:sp>
      <p:pic>
        <p:nvPicPr>
          <p:cNvPr id="9" name="Picture 2" descr="http://cf.ppt-online.org/files/slide/s/s0DT9a6ySLUXjfxBOEgqmd4VK1MvGwHlAZzotQ/slide-4.jpg">
            <a:extLst>
              <a:ext uri="{FF2B5EF4-FFF2-40B4-BE49-F238E27FC236}">
                <a16:creationId xmlns:a16="http://schemas.microsoft.com/office/drawing/2014/main" id="{3072F389-65AF-4FB7-AB78-350E7B42D9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453" t="6907" r="4875" b="6599"/>
          <a:stretch/>
        </p:blipFill>
        <p:spPr bwMode="auto">
          <a:xfrm>
            <a:off x="283879" y="265212"/>
            <a:ext cx="3245960" cy="4320480"/>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16" name="Picture 6" descr="E:\sddd.png">
            <a:extLst>
              <a:ext uri="{FF2B5EF4-FFF2-40B4-BE49-F238E27FC236}">
                <a16:creationId xmlns:a16="http://schemas.microsoft.com/office/drawing/2014/main" id="{A2901ED4-C69D-401D-AAF0-001464D3B9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1011" y="2066678"/>
            <a:ext cx="3581429" cy="35994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C67D584-3680-4589-9315-A4B5DA58CDCC}"/>
              </a:ext>
            </a:extLst>
          </p:cNvPr>
          <p:cNvSpPr txBox="1"/>
          <p:nvPr/>
        </p:nvSpPr>
        <p:spPr>
          <a:xfrm>
            <a:off x="230550" y="4729708"/>
            <a:ext cx="3549362" cy="892552"/>
          </a:xfrm>
          <a:prstGeom prst="rect">
            <a:avLst/>
          </a:prstGeom>
          <a:noFill/>
        </p:spPr>
        <p:txBody>
          <a:bodyPr wrap="square">
            <a:spAutoFit/>
          </a:bodyPr>
          <a:lstStyle/>
          <a:p>
            <a:r>
              <a:rPr lang="ru-RU" sz="2600" b="1" dirty="0">
                <a:solidFill>
                  <a:schemeClr val="bg1"/>
                </a:solidFill>
                <a:latin typeface="Century Gothic" panose="020B0502020202020204" pitchFamily="34" charset="0"/>
              </a:rPr>
              <a:t>Даша</a:t>
            </a:r>
          </a:p>
          <a:p>
            <a:r>
              <a:rPr lang="ru-RU" sz="2600" b="1" dirty="0">
                <a:solidFill>
                  <a:schemeClr val="bg1"/>
                </a:solidFill>
                <a:latin typeface="Century Gothic" panose="020B0502020202020204" pitchFamily="34" charset="0"/>
              </a:rPr>
              <a:t>«Севастопольская»</a:t>
            </a:r>
          </a:p>
        </p:txBody>
      </p:sp>
    </p:spTree>
    <p:extLst>
      <p:ext uri="{BB962C8B-B14F-4D97-AF65-F5344CB8AC3E}">
        <p14:creationId xmlns:p14="http://schemas.microsoft.com/office/powerpoint/2010/main" val="207059935"/>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76DDF32-FD78-4C1A-AB96-8CD516547173}"/>
              </a:ext>
            </a:extLst>
          </p:cNvPr>
          <p:cNvSpPr/>
          <p:nvPr/>
        </p:nvSpPr>
        <p:spPr>
          <a:xfrm>
            <a:off x="179512" y="337220"/>
            <a:ext cx="8784976" cy="3970318"/>
          </a:xfrm>
          <a:prstGeom prst="rect">
            <a:avLst/>
          </a:prstGeom>
        </p:spPr>
        <p:txBody>
          <a:bodyPr wrap="square">
            <a:spAutoFit/>
          </a:bodyPr>
          <a:lstStyle/>
          <a:p>
            <a:r>
              <a:rPr lang="ru-RU"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ru-RU" sz="3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 Вдовица должна быть избираема не менее как шестидесятилетняя, бывшая женою одного мужа, 10. известная по добрым делам, если она воспитала детей, принимала странников, умывала ноги святым, помогала бедствующим и была усердна ко всякому доброму делу.</a:t>
            </a:r>
            <a:r>
              <a:rPr lang="ru-RU"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ru-RU" sz="3600" b="1" i="1" dirty="0">
              <a:solidFill>
                <a:schemeClr val="bg1"/>
              </a:solidFill>
            </a:endParaRPr>
          </a:p>
        </p:txBody>
      </p:sp>
      <p:sp>
        <p:nvSpPr>
          <p:cNvPr id="5" name="TextBox 4">
            <a:extLst>
              <a:ext uri="{FF2B5EF4-FFF2-40B4-BE49-F238E27FC236}">
                <a16:creationId xmlns:a16="http://schemas.microsoft.com/office/drawing/2014/main" id="{E36890C2-8929-46B2-88B3-263C4B00ACC3}"/>
              </a:ext>
            </a:extLst>
          </p:cNvPr>
          <p:cNvSpPr txBox="1"/>
          <p:nvPr/>
        </p:nvSpPr>
        <p:spPr>
          <a:xfrm>
            <a:off x="6372200" y="5049678"/>
            <a:ext cx="2448272" cy="400110"/>
          </a:xfrm>
          <a:prstGeom prst="rect">
            <a:avLst/>
          </a:prstGeom>
          <a:solidFill>
            <a:srgbClr val="C00000"/>
          </a:solidFill>
          <a:ln>
            <a:noFill/>
          </a:ln>
        </p:spPr>
        <p:txBody>
          <a:bodyPr wrap="square" rtlCol="0">
            <a:spAutoFit/>
          </a:bodyPr>
          <a:lstStyle/>
          <a:p>
            <a:pPr algn="ctr"/>
            <a:r>
              <a:rPr lang="ru-RU" sz="2000" b="1" dirty="0">
                <a:solidFill>
                  <a:schemeClr val="bg1"/>
                </a:solidFill>
                <a:effectLst>
                  <a:outerShdw blurRad="38100" dist="38100" dir="2700000" algn="tl">
                    <a:srgbClr val="000000">
                      <a:alpha val="43137"/>
                    </a:srgbClr>
                  </a:outerShdw>
                </a:effectLst>
              </a:rPr>
              <a:t>1 Тимофею 5:9,10</a:t>
            </a:r>
          </a:p>
        </p:txBody>
      </p:sp>
    </p:spTree>
    <p:extLst>
      <p:ext uri="{BB962C8B-B14F-4D97-AF65-F5344CB8AC3E}">
        <p14:creationId xmlns:p14="http://schemas.microsoft.com/office/powerpoint/2010/main" val="2301312067"/>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F76D2780-98F4-46B3-B27A-A92CEAF83E76}"/>
              </a:ext>
            </a:extLst>
          </p:cNvPr>
          <p:cNvSpPr/>
          <p:nvPr/>
        </p:nvSpPr>
        <p:spPr>
          <a:xfrm>
            <a:off x="3955440" y="3328164"/>
            <a:ext cx="5188560" cy="1754326"/>
          </a:xfrm>
          <a:prstGeom prst="rect">
            <a:avLst/>
          </a:prstGeom>
        </p:spPr>
        <p:txBody>
          <a:bodyPr wrap="square">
            <a:spAutoFit/>
          </a:bodyPr>
          <a:lstStyle/>
          <a:p>
            <a:pPr algn="ctr"/>
            <a:r>
              <a:rPr lang="ru-RU" sz="3600" dirty="0">
                <a:solidFill>
                  <a:schemeClr val="bg1"/>
                </a:solidFill>
                <a:latin typeface="Century Gothic" panose="020B0502020202020204" pitchFamily="34" charset="0"/>
              </a:rPr>
              <a:t>4. УСЕРДИЕ – ЭТО </a:t>
            </a:r>
            <a:r>
              <a:rPr lang="ru-RU" sz="3600" b="1" dirty="0">
                <a:solidFill>
                  <a:srgbClr val="FFFF00"/>
                </a:solidFill>
                <a:latin typeface="Century Gothic" panose="020B0502020202020204" pitchFamily="34" charset="0"/>
              </a:rPr>
              <a:t>ДОБРОСОВЕСТНОЕ ИСПОЛНЕНИЕ</a:t>
            </a:r>
          </a:p>
        </p:txBody>
      </p:sp>
      <p:sp>
        <p:nvSpPr>
          <p:cNvPr id="4" name="Прямоугольник 3">
            <a:extLst>
              <a:ext uri="{FF2B5EF4-FFF2-40B4-BE49-F238E27FC236}">
                <a16:creationId xmlns:a16="http://schemas.microsoft.com/office/drawing/2014/main" id="{F2D0159D-8FAB-4E1C-AFDB-315F92B12525}"/>
              </a:ext>
            </a:extLst>
          </p:cNvPr>
          <p:cNvSpPr/>
          <p:nvPr/>
        </p:nvSpPr>
        <p:spPr>
          <a:xfrm>
            <a:off x="611560" y="102612"/>
            <a:ext cx="8215190" cy="707886"/>
          </a:xfrm>
          <a:prstGeom prst="rect">
            <a:avLst/>
          </a:prstGeom>
        </p:spPr>
        <p:txBody>
          <a:bodyPr wrap="square">
            <a:spAutoFit/>
          </a:bodyPr>
          <a:lstStyle/>
          <a:p>
            <a:r>
              <a:rPr lang="ru-RU" sz="4000" b="1" dirty="0">
                <a:solidFill>
                  <a:schemeClr val="bg1"/>
                </a:solidFill>
                <a:latin typeface="Century Gothic" panose="020B0502020202020204" pitchFamily="34" charset="0"/>
              </a:rPr>
              <a:t>ОСНОВНЫЕ ЧЕРТЫ УСЕРДИЯ:</a:t>
            </a:r>
            <a:endParaRPr lang="ru-RU" sz="3200" b="1" dirty="0">
              <a:solidFill>
                <a:schemeClr val="bg1"/>
              </a:solidFill>
              <a:latin typeface="Century Gothic" panose="020B0502020202020204" pitchFamily="34" charset="0"/>
            </a:endParaRPr>
          </a:p>
        </p:txBody>
      </p:sp>
      <p:grpSp>
        <p:nvGrpSpPr>
          <p:cNvPr id="5" name="Группа 4">
            <a:extLst>
              <a:ext uri="{FF2B5EF4-FFF2-40B4-BE49-F238E27FC236}">
                <a16:creationId xmlns:a16="http://schemas.microsoft.com/office/drawing/2014/main" id="{DA881150-2B18-4ACF-8D38-3E6FC0F39517}"/>
              </a:ext>
            </a:extLst>
          </p:cNvPr>
          <p:cNvGrpSpPr/>
          <p:nvPr/>
        </p:nvGrpSpPr>
        <p:grpSpPr>
          <a:xfrm>
            <a:off x="-1116632" y="348543"/>
            <a:ext cx="1584176" cy="216024"/>
            <a:chOff x="-108520" y="229208"/>
            <a:chExt cx="1584176" cy="216024"/>
          </a:xfrm>
        </p:grpSpPr>
        <p:cxnSp>
          <p:nvCxnSpPr>
            <p:cNvPr id="7" name="Прямая соединительная линия 6">
              <a:extLst>
                <a:ext uri="{FF2B5EF4-FFF2-40B4-BE49-F238E27FC236}">
                  <a16:creationId xmlns:a16="http://schemas.microsoft.com/office/drawing/2014/main" id="{7C73AB11-EA69-4159-8375-7B4E25E82EBF}"/>
                </a:ext>
              </a:extLst>
            </p:cNvPr>
            <p:cNvCxnSpPr/>
            <p:nvPr/>
          </p:nvCxnSpPr>
          <p:spPr>
            <a:xfrm>
              <a:off x="-108520" y="337220"/>
              <a:ext cx="13681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Прямоугольник 7">
              <a:extLst>
                <a:ext uri="{FF2B5EF4-FFF2-40B4-BE49-F238E27FC236}">
                  <a16:creationId xmlns:a16="http://schemas.microsoft.com/office/drawing/2014/main" id="{B46A2CEC-299A-454E-AF03-9DC88EC80333}"/>
                </a:ext>
              </a:extLst>
            </p:cNvPr>
            <p:cNvSpPr/>
            <p:nvPr/>
          </p:nvSpPr>
          <p:spPr>
            <a:xfrm>
              <a:off x="1259632" y="229208"/>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BY"/>
            </a:p>
          </p:txBody>
        </p:sp>
      </p:grpSp>
      <p:sp>
        <p:nvSpPr>
          <p:cNvPr id="9" name="Прямоугольник 8">
            <a:extLst>
              <a:ext uri="{FF2B5EF4-FFF2-40B4-BE49-F238E27FC236}">
                <a16:creationId xmlns:a16="http://schemas.microsoft.com/office/drawing/2014/main" id="{63EAF08A-ABA2-4EED-9FEC-6063CE512CFB}"/>
              </a:ext>
            </a:extLst>
          </p:cNvPr>
          <p:cNvSpPr/>
          <p:nvPr/>
        </p:nvSpPr>
        <p:spPr>
          <a:xfrm>
            <a:off x="251520" y="985292"/>
            <a:ext cx="8548214" cy="1384995"/>
          </a:xfrm>
          <a:prstGeom prst="rect">
            <a:avLst/>
          </a:prstGeom>
        </p:spPr>
        <p:txBody>
          <a:bodyPr wrap="square">
            <a:spAutoFit/>
          </a:bodyPr>
          <a:lstStyle/>
          <a:p>
            <a:pPr marL="514350" indent="-514350">
              <a:buAutoNum type="arabicPeriod"/>
            </a:pPr>
            <a:r>
              <a:rPr lang="ru-RU" sz="2800" dirty="0">
                <a:solidFill>
                  <a:schemeClr val="bg1"/>
                </a:solidFill>
                <a:latin typeface="Century Gothic" panose="020B0502020202020204" pitchFamily="34" charset="0"/>
              </a:rPr>
              <a:t>Без сердца нет усердия!</a:t>
            </a:r>
          </a:p>
          <a:p>
            <a:pPr marL="514350" indent="-514350">
              <a:buAutoNum type="arabicPeriod"/>
            </a:pPr>
            <a:r>
              <a:rPr lang="ru-RU" sz="2800" dirty="0">
                <a:solidFill>
                  <a:schemeClr val="bg1"/>
                </a:solidFill>
                <a:latin typeface="Century Gothic" panose="020B0502020202020204" pitchFamily="34" charset="0"/>
              </a:rPr>
              <a:t>Усердие – это ревность и старательность</a:t>
            </a:r>
          </a:p>
          <a:p>
            <a:pPr marL="514350" indent="-514350">
              <a:buAutoNum type="arabicPeriod"/>
            </a:pPr>
            <a:r>
              <a:rPr lang="ru-RU" sz="2800" dirty="0">
                <a:solidFill>
                  <a:schemeClr val="bg1"/>
                </a:solidFill>
                <a:latin typeface="Century Gothic" panose="020B0502020202020204" pitchFamily="34" charset="0"/>
              </a:rPr>
              <a:t>Усердие – это заботливость</a:t>
            </a:r>
            <a:endParaRPr lang="ru-RU" sz="2800" dirty="0">
              <a:solidFill>
                <a:srgbClr val="FFFF00"/>
              </a:solidFill>
              <a:latin typeface="Century Gothic" panose="020B0502020202020204" pitchFamily="34" charset="0"/>
            </a:endParaRPr>
          </a:p>
        </p:txBody>
      </p:sp>
      <p:pic>
        <p:nvPicPr>
          <p:cNvPr id="13" name="Рисунок 12">
            <a:extLst>
              <a:ext uri="{FF2B5EF4-FFF2-40B4-BE49-F238E27FC236}">
                <a16:creationId xmlns:a16="http://schemas.microsoft.com/office/drawing/2014/main" id="{5ADDF9F8-9B27-439F-858D-AC0A73D07D4A}"/>
              </a:ext>
            </a:extLst>
          </p:cNvPr>
          <p:cNvPicPr>
            <a:picLocks noChangeAspect="1"/>
          </p:cNvPicPr>
          <p:nvPr/>
        </p:nvPicPr>
        <p:blipFill rotWithShape="1">
          <a:blip r:embed="rId3">
            <a:extLst>
              <a:ext uri="{28A0092B-C50C-407E-A947-70E740481C1C}">
                <a14:useLocalDpi xmlns:a14="http://schemas.microsoft.com/office/drawing/2010/main" val="0"/>
              </a:ext>
            </a:extLst>
          </a:blip>
          <a:srcRect t="7808" b="14073"/>
          <a:stretch/>
        </p:blipFill>
        <p:spPr>
          <a:xfrm>
            <a:off x="107503" y="2569472"/>
            <a:ext cx="3847937" cy="3005966"/>
          </a:xfrm>
          <a:prstGeom prst="rect">
            <a:avLst/>
          </a:prstGeom>
          <a:noFill/>
          <a:ln>
            <a:solidFill>
              <a:schemeClr val="bg1"/>
            </a:solidFill>
          </a:ln>
          <a:effectLst/>
        </p:spPr>
      </p:pic>
    </p:spTree>
    <p:extLst>
      <p:ext uri="{BB962C8B-B14F-4D97-AF65-F5344CB8AC3E}">
        <p14:creationId xmlns:p14="http://schemas.microsoft.com/office/powerpoint/2010/main" val="36091998"/>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76DDF32-FD78-4C1A-AB96-8CD516547173}"/>
              </a:ext>
            </a:extLst>
          </p:cNvPr>
          <p:cNvSpPr/>
          <p:nvPr/>
        </p:nvSpPr>
        <p:spPr>
          <a:xfrm>
            <a:off x="179512" y="193204"/>
            <a:ext cx="8784976" cy="2708434"/>
          </a:xfrm>
          <a:prstGeom prst="rect">
            <a:avLst/>
          </a:prstGeom>
        </p:spPr>
        <p:txBody>
          <a:bodyPr wrap="square">
            <a:spAutoFit/>
          </a:bodyPr>
          <a:lstStyle/>
          <a:p>
            <a:r>
              <a:rPr lang="ru-RU" sz="3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ru-RU" sz="34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23. И всё, что делаете, делайте от души, как для Господа, а не для человеков,</a:t>
            </a:r>
          </a:p>
          <a:p>
            <a:r>
              <a:rPr lang="ru-RU" sz="34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24. зная, что в воздаяние от Господа получите наследие, ибо вы служите Господу Христу.</a:t>
            </a:r>
            <a:r>
              <a:rPr lang="ru-RU" sz="3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ru-RU" sz="3400" b="1" i="1" dirty="0">
              <a:solidFill>
                <a:schemeClr val="bg1"/>
              </a:solidFill>
            </a:endParaRPr>
          </a:p>
        </p:txBody>
      </p:sp>
      <p:sp>
        <p:nvSpPr>
          <p:cNvPr id="5" name="TextBox 4">
            <a:extLst>
              <a:ext uri="{FF2B5EF4-FFF2-40B4-BE49-F238E27FC236}">
                <a16:creationId xmlns:a16="http://schemas.microsoft.com/office/drawing/2014/main" id="{E36890C2-8929-46B2-88B3-263C4B00ACC3}"/>
              </a:ext>
            </a:extLst>
          </p:cNvPr>
          <p:cNvSpPr txBox="1"/>
          <p:nvPr/>
        </p:nvSpPr>
        <p:spPr>
          <a:xfrm>
            <a:off x="6012160" y="2817430"/>
            <a:ext cx="2808312" cy="400110"/>
          </a:xfrm>
          <a:prstGeom prst="rect">
            <a:avLst/>
          </a:prstGeom>
          <a:solidFill>
            <a:srgbClr val="C00000"/>
          </a:solidFill>
          <a:ln>
            <a:noFill/>
          </a:ln>
        </p:spPr>
        <p:txBody>
          <a:bodyPr wrap="square" rtlCol="0">
            <a:spAutoFit/>
          </a:bodyPr>
          <a:lstStyle/>
          <a:p>
            <a:pPr algn="ctr"/>
            <a:r>
              <a:rPr lang="ru-RU" sz="2000" b="1" dirty="0" err="1">
                <a:solidFill>
                  <a:schemeClr val="bg1"/>
                </a:solidFill>
                <a:effectLst>
                  <a:outerShdw blurRad="38100" dist="38100" dir="2700000" algn="tl">
                    <a:srgbClr val="000000">
                      <a:alpha val="43137"/>
                    </a:srgbClr>
                  </a:outerShdw>
                </a:effectLst>
              </a:rPr>
              <a:t>Колоссянам</a:t>
            </a:r>
            <a:r>
              <a:rPr lang="ru-RU" sz="2000" b="1" dirty="0">
                <a:solidFill>
                  <a:schemeClr val="bg1"/>
                </a:solidFill>
                <a:effectLst>
                  <a:outerShdw blurRad="38100" dist="38100" dir="2700000" algn="tl">
                    <a:srgbClr val="000000">
                      <a:alpha val="43137"/>
                    </a:srgbClr>
                  </a:outerShdw>
                </a:effectLst>
              </a:rPr>
              <a:t> 3:23,24</a:t>
            </a:r>
          </a:p>
        </p:txBody>
      </p:sp>
      <p:sp>
        <p:nvSpPr>
          <p:cNvPr id="6" name="Прямоугольник 5">
            <a:extLst>
              <a:ext uri="{FF2B5EF4-FFF2-40B4-BE49-F238E27FC236}">
                <a16:creationId xmlns:a16="http://schemas.microsoft.com/office/drawing/2014/main" id="{BB24E3C3-23D1-4A11-87FE-32ABB1EBBB43}"/>
              </a:ext>
            </a:extLst>
          </p:cNvPr>
          <p:cNvSpPr/>
          <p:nvPr/>
        </p:nvSpPr>
        <p:spPr>
          <a:xfrm>
            <a:off x="179512" y="3838317"/>
            <a:ext cx="8784976" cy="1323439"/>
          </a:xfrm>
          <a:prstGeom prst="rect">
            <a:avLst/>
          </a:prstGeom>
        </p:spPr>
        <p:txBody>
          <a:bodyPr wrap="square">
            <a:spAutoFit/>
          </a:bodyPr>
          <a:lstStyle/>
          <a:p>
            <a:r>
              <a:rPr lang="ru-RU" sz="40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«Проклят, кто дело Господне делает небрежно…</a:t>
            </a:r>
            <a:r>
              <a:rPr lang="ru-RU" sz="40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8800" b="1" i="1" dirty="0">
              <a:solidFill>
                <a:schemeClr val="bg1"/>
              </a:solidFill>
            </a:endParaRPr>
          </a:p>
        </p:txBody>
      </p:sp>
      <p:sp>
        <p:nvSpPr>
          <p:cNvPr id="7" name="TextBox 6">
            <a:extLst>
              <a:ext uri="{FF2B5EF4-FFF2-40B4-BE49-F238E27FC236}">
                <a16:creationId xmlns:a16="http://schemas.microsoft.com/office/drawing/2014/main" id="{D4797672-8F14-4B52-9062-F7855AE15FD8}"/>
              </a:ext>
            </a:extLst>
          </p:cNvPr>
          <p:cNvSpPr txBox="1"/>
          <p:nvPr/>
        </p:nvSpPr>
        <p:spPr>
          <a:xfrm>
            <a:off x="6516216" y="4977670"/>
            <a:ext cx="2304256" cy="400110"/>
          </a:xfrm>
          <a:prstGeom prst="rect">
            <a:avLst/>
          </a:prstGeom>
          <a:solidFill>
            <a:srgbClr val="C00000"/>
          </a:solidFill>
          <a:ln>
            <a:noFill/>
          </a:ln>
        </p:spPr>
        <p:txBody>
          <a:bodyPr wrap="square" rtlCol="0">
            <a:spAutoFit/>
          </a:bodyPr>
          <a:lstStyle/>
          <a:p>
            <a:pPr algn="ctr"/>
            <a:r>
              <a:rPr lang="ru-RU" sz="2000" b="1" dirty="0">
                <a:solidFill>
                  <a:schemeClr val="bg1"/>
                </a:solidFill>
                <a:effectLst>
                  <a:outerShdw blurRad="38100" dist="38100" dir="2700000" algn="tl">
                    <a:srgbClr val="000000">
                      <a:alpha val="43137"/>
                    </a:srgbClr>
                  </a:outerShdw>
                </a:effectLst>
              </a:rPr>
              <a:t>Иеремия 48:10 </a:t>
            </a:r>
          </a:p>
        </p:txBody>
      </p:sp>
    </p:spTree>
    <p:extLst>
      <p:ext uri="{BB962C8B-B14F-4D97-AF65-F5344CB8AC3E}">
        <p14:creationId xmlns:p14="http://schemas.microsoft.com/office/powerpoint/2010/main" val="24758383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76DDF32-FD78-4C1A-AB96-8CD516547173}"/>
              </a:ext>
            </a:extLst>
          </p:cNvPr>
          <p:cNvSpPr/>
          <p:nvPr/>
        </p:nvSpPr>
        <p:spPr>
          <a:xfrm>
            <a:off x="179512" y="193204"/>
            <a:ext cx="8784976" cy="4616648"/>
          </a:xfrm>
          <a:prstGeom prst="rect">
            <a:avLst/>
          </a:prstGeom>
        </p:spPr>
        <p:txBody>
          <a:bodyPr wrap="square">
            <a:spAutoFit/>
          </a:bodyPr>
          <a:lstStyle/>
          <a:p>
            <a:pPr algn="ctr"/>
            <a:r>
              <a:rPr lang="ru-RU" sz="4200" b="1" i="1" dirty="0">
                <a:solidFill>
                  <a:schemeClr val="bg1"/>
                </a:solidFill>
              </a:rPr>
              <a:t>«И сказал Господь Аарону: ты и сыны твои и дом отца твоего с тобою понесете на себе грех за небрежность во святилище; и ты и сыны твои с тобою понесете на себе грех за неисправность в священстве вашем.»</a:t>
            </a:r>
          </a:p>
        </p:txBody>
      </p:sp>
      <p:sp>
        <p:nvSpPr>
          <p:cNvPr id="5" name="TextBox 4">
            <a:extLst>
              <a:ext uri="{FF2B5EF4-FFF2-40B4-BE49-F238E27FC236}">
                <a16:creationId xmlns:a16="http://schemas.microsoft.com/office/drawing/2014/main" id="{E36890C2-8929-46B2-88B3-263C4B00ACC3}"/>
              </a:ext>
            </a:extLst>
          </p:cNvPr>
          <p:cNvSpPr txBox="1"/>
          <p:nvPr/>
        </p:nvSpPr>
        <p:spPr>
          <a:xfrm>
            <a:off x="6948264" y="5049678"/>
            <a:ext cx="1872208" cy="400110"/>
          </a:xfrm>
          <a:prstGeom prst="rect">
            <a:avLst/>
          </a:prstGeom>
          <a:solidFill>
            <a:srgbClr val="C00000"/>
          </a:solidFill>
          <a:ln>
            <a:noFill/>
          </a:ln>
        </p:spPr>
        <p:txBody>
          <a:bodyPr wrap="square" rtlCol="0">
            <a:spAutoFit/>
          </a:bodyPr>
          <a:lstStyle/>
          <a:p>
            <a:pPr algn="ctr"/>
            <a:r>
              <a:rPr lang="ru-RU" sz="2000" b="1" dirty="0">
                <a:solidFill>
                  <a:schemeClr val="bg1"/>
                </a:solidFill>
                <a:effectLst>
                  <a:outerShdw blurRad="38100" dist="38100" dir="2700000" algn="tl">
                    <a:srgbClr val="000000">
                      <a:alpha val="43137"/>
                    </a:srgbClr>
                  </a:outerShdw>
                </a:effectLst>
              </a:rPr>
              <a:t>Числа 18:1</a:t>
            </a:r>
          </a:p>
        </p:txBody>
      </p:sp>
    </p:spTree>
    <p:extLst>
      <p:ext uri="{BB962C8B-B14F-4D97-AF65-F5344CB8AC3E}">
        <p14:creationId xmlns:p14="http://schemas.microsoft.com/office/powerpoint/2010/main" val="2533818582"/>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2AAC8B38-47B8-4D23-B7D8-38B383F83780}"/>
              </a:ext>
            </a:extLst>
          </p:cNvPr>
          <p:cNvGraphicFramePr>
            <a:graphicFrameLocks noGrp="1"/>
          </p:cNvGraphicFramePr>
          <p:nvPr>
            <p:extLst>
              <p:ext uri="{D42A27DB-BD31-4B8C-83A1-F6EECF244321}">
                <p14:modId xmlns:p14="http://schemas.microsoft.com/office/powerpoint/2010/main" val="4175360344"/>
              </p:ext>
            </p:extLst>
          </p:nvPr>
        </p:nvGraphicFramePr>
        <p:xfrm>
          <a:off x="0" y="0"/>
          <a:ext cx="9144000" cy="5714998"/>
        </p:xfrm>
        <a:graphic>
          <a:graphicData uri="http://schemas.openxmlformats.org/drawingml/2006/table">
            <a:tbl>
              <a:tblPr firstRow="1" firstCol="1" bandRow="1">
                <a:tableStyleId>{69CF1AB2-1976-4502-BF36-3FF5EA218861}</a:tableStyleId>
              </a:tblPr>
              <a:tblGrid>
                <a:gridCol w="5220072">
                  <a:extLst>
                    <a:ext uri="{9D8B030D-6E8A-4147-A177-3AD203B41FA5}">
                      <a16:colId xmlns:a16="http://schemas.microsoft.com/office/drawing/2014/main" val="4080622761"/>
                    </a:ext>
                  </a:extLst>
                </a:gridCol>
                <a:gridCol w="3923928">
                  <a:extLst>
                    <a:ext uri="{9D8B030D-6E8A-4147-A177-3AD203B41FA5}">
                      <a16:colId xmlns:a16="http://schemas.microsoft.com/office/drawing/2014/main" val="700797167"/>
                    </a:ext>
                  </a:extLst>
                </a:gridCol>
              </a:tblGrid>
              <a:tr h="308015">
                <a:tc gridSpan="2">
                  <a:txBody>
                    <a:bodyPr/>
                    <a:lstStyle/>
                    <a:p>
                      <a:pPr algn="ctr">
                        <a:lnSpc>
                          <a:spcPct val="115000"/>
                        </a:lnSpc>
                        <a:spcAft>
                          <a:spcPts val="1000"/>
                        </a:spcAft>
                      </a:pPr>
                      <a:r>
                        <a:rPr lang="ru-RU" sz="1800" b="1" dirty="0">
                          <a:solidFill>
                            <a:schemeClr val="bg1"/>
                          </a:solidFill>
                          <a:effectLst/>
                        </a:rPr>
                        <a:t>СЛУЖЕНИЕ БОЖЬИМ ИСТИНАМ</a:t>
                      </a:r>
                      <a:endParaRPr lang="ru-BY"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hMerge="1">
                  <a:txBody>
                    <a:bodyPr/>
                    <a:lstStyle/>
                    <a:p>
                      <a:endParaRPr lang="ru-BY"/>
                    </a:p>
                  </a:txBody>
                  <a:tcPr/>
                </a:tc>
                <a:extLst>
                  <a:ext uri="{0D108BD9-81ED-4DB2-BD59-A6C34878D82A}">
                    <a16:rowId xmlns:a16="http://schemas.microsoft.com/office/drawing/2014/main" val="3834257055"/>
                  </a:ext>
                </a:extLst>
              </a:tr>
              <a:tr h="308015">
                <a:tc>
                  <a:txBody>
                    <a:bodyPr/>
                    <a:lstStyle/>
                    <a:p>
                      <a:pPr algn="l">
                        <a:lnSpc>
                          <a:spcPct val="115000"/>
                        </a:lnSpc>
                        <a:spcAft>
                          <a:spcPts val="1000"/>
                        </a:spcAft>
                      </a:pPr>
                      <a:r>
                        <a:rPr lang="ru-RU" sz="1800" dirty="0">
                          <a:effectLst/>
                        </a:rPr>
                        <a:t>ИЗУЧЕНИЕ ИСТИНЫ</a:t>
                      </a:r>
                      <a:endParaRPr lang="ru-B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1800" b="1">
                          <a:effectLst/>
                        </a:rPr>
                        <a:t>ИСПОЛНЕНИЕ ИСТИНЫ</a:t>
                      </a:r>
                      <a:endParaRPr lang="ru-B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4616218"/>
                  </a:ext>
                </a:extLst>
              </a:tr>
              <a:tr h="273761">
                <a:tc>
                  <a:txBody>
                    <a:bodyPr/>
                    <a:lstStyle/>
                    <a:p>
                      <a:pPr marL="111125" algn="l">
                        <a:lnSpc>
                          <a:spcPct val="115000"/>
                        </a:lnSpc>
                        <a:spcAft>
                          <a:spcPts val="1000"/>
                        </a:spcAft>
                      </a:pPr>
                      <a:r>
                        <a:rPr lang="ru-RU" sz="1600" dirty="0">
                          <a:effectLst/>
                        </a:rPr>
                        <a:t>1. Читаем Библию</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125" algn="l">
                        <a:lnSpc>
                          <a:spcPct val="115000"/>
                        </a:lnSpc>
                        <a:spcAft>
                          <a:spcPts val="1000"/>
                        </a:spcAft>
                      </a:pPr>
                      <a:r>
                        <a:rPr lang="ru-RU" sz="1600" b="1" dirty="0">
                          <a:effectLst/>
                        </a:rPr>
                        <a:t>8. В повседневной жизни (семья, работа)</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9452621"/>
                  </a:ext>
                </a:extLst>
              </a:tr>
              <a:tr h="273761">
                <a:tc>
                  <a:txBody>
                    <a:bodyPr/>
                    <a:lstStyle/>
                    <a:p>
                      <a:pPr marL="111125" algn="l">
                        <a:lnSpc>
                          <a:spcPct val="115000"/>
                        </a:lnSpc>
                        <a:spcAft>
                          <a:spcPts val="1000"/>
                        </a:spcAft>
                      </a:pPr>
                      <a:r>
                        <a:rPr lang="ru-RU" sz="1600" dirty="0">
                          <a:effectLst/>
                        </a:rPr>
                        <a:t>2. Слушаем проповеди</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125" algn="l">
                        <a:lnSpc>
                          <a:spcPct val="115000"/>
                        </a:lnSpc>
                        <a:spcAft>
                          <a:spcPts val="1000"/>
                        </a:spcAft>
                      </a:pPr>
                      <a:r>
                        <a:rPr lang="ru-RU" sz="1600" b="1" dirty="0">
                          <a:effectLst/>
                        </a:rPr>
                        <a:t>9. В церкви</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6391439"/>
                  </a:ext>
                </a:extLst>
              </a:tr>
              <a:tr h="273761">
                <a:tc>
                  <a:txBody>
                    <a:bodyPr/>
                    <a:lstStyle/>
                    <a:p>
                      <a:pPr marL="111125" algn="l">
                        <a:lnSpc>
                          <a:spcPct val="115000"/>
                        </a:lnSpc>
                        <a:spcAft>
                          <a:spcPts val="1000"/>
                        </a:spcAft>
                      </a:pPr>
                      <a:r>
                        <a:rPr lang="ru-RU" sz="1600" dirty="0">
                          <a:effectLst/>
                        </a:rPr>
                        <a:t>3. Разбираем Писание</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125" algn="l">
                        <a:lnSpc>
                          <a:spcPct val="115000"/>
                        </a:lnSpc>
                        <a:spcAft>
                          <a:spcPts val="1000"/>
                        </a:spcAft>
                      </a:pPr>
                      <a:r>
                        <a:rPr lang="ru-RU" sz="1600" b="1" dirty="0">
                          <a:effectLst/>
                        </a:rPr>
                        <a:t> </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6510445"/>
                  </a:ext>
                </a:extLst>
              </a:tr>
              <a:tr h="308015">
                <a:tc>
                  <a:txBody>
                    <a:bodyPr/>
                    <a:lstStyle/>
                    <a:p>
                      <a:pPr marL="111125" algn="l">
                        <a:lnSpc>
                          <a:spcPct val="115000"/>
                        </a:lnSpc>
                        <a:spcAft>
                          <a:spcPts val="1000"/>
                        </a:spcAft>
                      </a:pPr>
                      <a:r>
                        <a:rPr lang="ru-RU" sz="1600" dirty="0">
                          <a:effectLst/>
                        </a:rPr>
                        <a:t>4. Читаем толкования</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125" algn="l">
                        <a:lnSpc>
                          <a:spcPct val="115000"/>
                        </a:lnSpc>
                        <a:spcAft>
                          <a:spcPts val="1000"/>
                        </a:spcAft>
                      </a:pPr>
                      <a:r>
                        <a:rPr lang="ru-RU" sz="1800" b="1">
                          <a:effectLst/>
                        </a:rPr>
                        <a:t>ПЕРЕДАЧА ИСТИНЫ</a:t>
                      </a:r>
                      <a:endParaRPr lang="ru-BY"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843961"/>
                  </a:ext>
                </a:extLst>
              </a:tr>
              <a:tr h="273761">
                <a:tc>
                  <a:txBody>
                    <a:bodyPr/>
                    <a:lstStyle/>
                    <a:p>
                      <a:pPr marL="111125" algn="l">
                        <a:lnSpc>
                          <a:spcPct val="115000"/>
                        </a:lnSpc>
                        <a:spcAft>
                          <a:spcPts val="1000"/>
                        </a:spcAft>
                      </a:pPr>
                      <a:r>
                        <a:rPr lang="ru-RU" sz="1600" dirty="0">
                          <a:effectLst/>
                        </a:rPr>
                        <a:t>5. Участвуем в прославлении</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125" algn="l">
                        <a:lnSpc>
                          <a:spcPct val="115000"/>
                        </a:lnSpc>
                        <a:spcAft>
                          <a:spcPts val="1000"/>
                        </a:spcAft>
                      </a:pPr>
                      <a:r>
                        <a:rPr lang="ru-RU" sz="1600" b="1" dirty="0">
                          <a:effectLst/>
                        </a:rPr>
                        <a:t>10. Свидетельство о Боге</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76072613"/>
                  </a:ext>
                </a:extLst>
              </a:tr>
              <a:tr h="273761">
                <a:tc>
                  <a:txBody>
                    <a:bodyPr/>
                    <a:lstStyle/>
                    <a:p>
                      <a:pPr marL="111125" algn="l">
                        <a:lnSpc>
                          <a:spcPct val="115000"/>
                        </a:lnSpc>
                        <a:spcAft>
                          <a:spcPts val="1000"/>
                        </a:spcAft>
                      </a:pPr>
                      <a:r>
                        <a:rPr lang="ru-RU" sz="1600" dirty="0">
                          <a:effectLst/>
                        </a:rPr>
                        <a:t>6. Участвуем в молитвах</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111125" algn="l">
                        <a:lnSpc>
                          <a:spcPct val="115000"/>
                        </a:lnSpc>
                        <a:spcAft>
                          <a:spcPts val="1000"/>
                        </a:spcAft>
                      </a:pPr>
                      <a:r>
                        <a:rPr lang="ru-RU" sz="1600" b="1" dirty="0">
                          <a:effectLst/>
                        </a:rPr>
                        <a:t>11. Свидетельство о том, что делает Бог в вашей жизни</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30567143"/>
                  </a:ext>
                </a:extLst>
              </a:tr>
              <a:tr h="564649">
                <a:tc>
                  <a:txBody>
                    <a:bodyPr/>
                    <a:lstStyle/>
                    <a:p>
                      <a:pPr marL="111125" algn="l">
                        <a:lnSpc>
                          <a:spcPct val="115000"/>
                        </a:lnSpc>
                        <a:spcAft>
                          <a:spcPts val="1000"/>
                        </a:spcAft>
                      </a:pPr>
                      <a:r>
                        <a:rPr lang="ru-RU" sz="1600" dirty="0">
                          <a:effectLst/>
                        </a:rPr>
                        <a:t>7. Получаем информацию из видео, аудио (Интернет, радио, книги)</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marL="111125" algn="l">
                        <a:lnSpc>
                          <a:spcPct val="115000"/>
                        </a:lnSpc>
                        <a:spcAft>
                          <a:spcPts val="1000"/>
                        </a:spcAft>
                      </a:pPr>
                      <a:endParaRPr lang="ru-BY"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13278914"/>
                  </a:ext>
                </a:extLst>
              </a:tr>
              <a:tr h="308015">
                <a:tc gridSpan="2">
                  <a:txBody>
                    <a:bodyPr/>
                    <a:lstStyle/>
                    <a:p>
                      <a:pPr algn="ctr">
                        <a:lnSpc>
                          <a:spcPct val="115000"/>
                        </a:lnSpc>
                        <a:spcAft>
                          <a:spcPts val="1000"/>
                        </a:spcAft>
                      </a:pPr>
                      <a:r>
                        <a:rPr lang="ru-RU" sz="1800" b="1" dirty="0">
                          <a:solidFill>
                            <a:schemeClr val="bg1"/>
                          </a:solidFill>
                          <a:effectLst/>
                        </a:rPr>
                        <a:t>СЛУЖЕНИЕ ЗАЩИТЫ</a:t>
                      </a:r>
                      <a:endParaRPr lang="ru-BY"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hMerge="1">
                  <a:txBody>
                    <a:bodyPr/>
                    <a:lstStyle/>
                    <a:p>
                      <a:endParaRPr lang="ru-BY"/>
                    </a:p>
                  </a:txBody>
                  <a:tcPr/>
                </a:tc>
                <a:extLst>
                  <a:ext uri="{0D108BD9-81ED-4DB2-BD59-A6C34878D82A}">
                    <a16:rowId xmlns:a16="http://schemas.microsoft.com/office/drawing/2014/main" val="3223504673"/>
                  </a:ext>
                </a:extLst>
              </a:tr>
              <a:tr h="308015">
                <a:tc>
                  <a:txBody>
                    <a:bodyPr/>
                    <a:lstStyle/>
                    <a:p>
                      <a:pPr algn="l">
                        <a:lnSpc>
                          <a:spcPct val="115000"/>
                        </a:lnSpc>
                        <a:spcAft>
                          <a:spcPts val="1000"/>
                        </a:spcAft>
                      </a:pPr>
                      <a:r>
                        <a:rPr lang="ru-RU" sz="1800" dirty="0">
                          <a:effectLst/>
                        </a:rPr>
                        <a:t>СПЕЦИАЛЬНЫЕ МОЛИТВЫ</a:t>
                      </a:r>
                      <a:endParaRPr lang="ru-B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1800" b="1">
                          <a:effectLst/>
                        </a:rPr>
                        <a:t>ХОДАТАЙСТВЕННЫЕ МОЛИТВЫ</a:t>
                      </a:r>
                      <a:endParaRPr lang="ru-B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33292121"/>
                  </a:ext>
                </a:extLst>
              </a:tr>
              <a:tr h="273761">
                <a:tc>
                  <a:txBody>
                    <a:bodyPr/>
                    <a:lstStyle/>
                    <a:p>
                      <a:pPr marL="111125" algn="l">
                        <a:lnSpc>
                          <a:spcPct val="115000"/>
                        </a:lnSpc>
                        <a:spcAft>
                          <a:spcPts val="1000"/>
                        </a:spcAft>
                      </a:pPr>
                      <a:r>
                        <a:rPr lang="ru-RU" sz="1600" dirty="0">
                          <a:effectLst/>
                        </a:rPr>
                        <a:t>12. О спасении</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125" algn="l">
                        <a:lnSpc>
                          <a:spcPct val="115000"/>
                        </a:lnSpc>
                        <a:spcAft>
                          <a:spcPts val="1000"/>
                        </a:spcAft>
                      </a:pPr>
                      <a:r>
                        <a:rPr lang="ru-RU" sz="1600" b="1" dirty="0">
                          <a:effectLst/>
                        </a:rPr>
                        <a:t>19. Обо всех людях</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0232945"/>
                  </a:ext>
                </a:extLst>
              </a:tr>
              <a:tr h="273761">
                <a:tc>
                  <a:txBody>
                    <a:bodyPr/>
                    <a:lstStyle/>
                    <a:p>
                      <a:pPr marL="111125" algn="l">
                        <a:lnSpc>
                          <a:spcPct val="115000"/>
                        </a:lnSpc>
                        <a:spcAft>
                          <a:spcPts val="1000"/>
                        </a:spcAft>
                      </a:pPr>
                      <a:r>
                        <a:rPr lang="ru-RU" sz="1600" dirty="0">
                          <a:effectLst/>
                        </a:rPr>
                        <a:t>13. О покаянии</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125" algn="l">
                        <a:lnSpc>
                          <a:spcPct val="115000"/>
                        </a:lnSpc>
                        <a:spcAft>
                          <a:spcPts val="1000"/>
                        </a:spcAft>
                      </a:pPr>
                      <a:r>
                        <a:rPr lang="ru-RU" sz="1600" b="1" dirty="0">
                          <a:effectLst/>
                        </a:rPr>
                        <a:t>20. О братьях и сестрах</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3269275"/>
                  </a:ext>
                </a:extLst>
              </a:tr>
              <a:tr h="273761">
                <a:tc>
                  <a:txBody>
                    <a:bodyPr/>
                    <a:lstStyle/>
                    <a:p>
                      <a:pPr marL="111125" algn="l">
                        <a:lnSpc>
                          <a:spcPct val="115000"/>
                        </a:lnSpc>
                        <a:spcAft>
                          <a:spcPts val="1000"/>
                        </a:spcAft>
                      </a:pPr>
                      <a:r>
                        <a:rPr lang="ru-RU" sz="1600" dirty="0">
                          <a:effectLst/>
                        </a:rPr>
                        <a:t>14. За исцеление</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125" algn="l">
                        <a:lnSpc>
                          <a:spcPct val="115000"/>
                        </a:lnSpc>
                        <a:spcAft>
                          <a:spcPts val="1000"/>
                        </a:spcAft>
                      </a:pPr>
                      <a:r>
                        <a:rPr lang="ru-RU" sz="1600" b="1" dirty="0">
                          <a:effectLst/>
                        </a:rPr>
                        <a:t>21. О начальствующих</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4888547"/>
                  </a:ext>
                </a:extLst>
              </a:tr>
              <a:tr h="273761">
                <a:tc>
                  <a:txBody>
                    <a:bodyPr/>
                    <a:lstStyle/>
                    <a:p>
                      <a:pPr marL="111125" algn="l">
                        <a:lnSpc>
                          <a:spcPct val="115000"/>
                        </a:lnSpc>
                        <a:spcAft>
                          <a:spcPts val="1000"/>
                        </a:spcAft>
                      </a:pPr>
                      <a:r>
                        <a:rPr lang="ru-RU" sz="1600" dirty="0">
                          <a:effectLst/>
                        </a:rPr>
                        <a:t>15. От опасностей</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125" algn="l">
                        <a:lnSpc>
                          <a:spcPct val="115000"/>
                        </a:lnSpc>
                        <a:spcAft>
                          <a:spcPts val="1000"/>
                        </a:spcAft>
                      </a:pPr>
                      <a:r>
                        <a:rPr lang="ru-RU" sz="1600" b="1" dirty="0">
                          <a:effectLst/>
                        </a:rPr>
                        <a:t>22. О врагах</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6092791"/>
                  </a:ext>
                </a:extLst>
              </a:tr>
              <a:tr h="273761">
                <a:tc>
                  <a:txBody>
                    <a:bodyPr/>
                    <a:lstStyle/>
                    <a:p>
                      <a:pPr marL="111125" algn="l">
                        <a:lnSpc>
                          <a:spcPct val="115000"/>
                        </a:lnSpc>
                        <a:spcAft>
                          <a:spcPts val="1000"/>
                        </a:spcAft>
                      </a:pPr>
                      <a:r>
                        <a:rPr lang="ru-RU" sz="1600" dirty="0">
                          <a:effectLst/>
                        </a:rPr>
                        <a:t>16. О благословении</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125" algn="l">
                        <a:lnSpc>
                          <a:spcPct val="115000"/>
                        </a:lnSpc>
                        <a:spcAft>
                          <a:spcPts val="1000"/>
                        </a:spcAft>
                      </a:pPr>
                      <a:r>
                        <a:rPr lang="ru-RU" sz="1600" b="1" dirty="0">
                          <a:effectLst/>
                        </a:rPr>
                        <a:t>23. О служителях</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1706395"/>
                  </a:ext>
                </a:extLst>
              </a:tr>
              <a:tr h="273761">
                <a:tc>
                  <a:txBody>
                    <a:bodyPr/>
                    <a:lstStyle/>
                    <a:p>
                      <a:pPr marL="111125" algn="l">
                        <a:lnSpc>
                          <a:spcPct val="115000"/>
                        </a:lnSpc>
                        <a:spcAft>
                          <a:spcPts val="1000"/>
                        </a:spcAft>
                      </a:pPr>
                      <a:r>
                        <a:rPr lang="ru-RU" sz="1600" dirty="0">
                          <a:effectLst/>
                        </a:rPr>
                        <a:t>17. Благодарственные</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111125" algn="l">
                        <a:lnSpc>
                          <a:spcPct val="115000"/>
                        </a:lnSpc>
                        <a:spcAft>
                          <a:spcPts val="1000"/>
                        </a:spcAft>
                      </a:pPr>
                      <a:r>
                        <a:rPr lang="ru-RU" sz="1600" b="1" dirty="0">
                          <a:effectLst/>
                        </a:rPr>
                        <a:t>24. О семье (муж, жена, дети, родные и близкие)</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0219905"/>
                  </a:ext>
                </a:extLst>
              </a:tr>
              <a:tr h="290888">
                <a:tc>
                  <a:txBody>
                    <a:bodyPr/>
                    <a:lstStyle/>
                    <a:p>
                      <a:pPr marL="111125" algn="l">
                        <a:lnSpc>
                          <a:spcPct val="115000"/>
                        </a:lnSpc>
                        <a:spcAft>
                          <a:spcPts val="1000"/>
                        </a:spcAft>
                      </a:pPr>
                      <a:r>
                        <a:rPr lang="ru-RU" sz="1600" dirty="0">
                          <a:effectLst/>
                        </a:rPr>
                        <a:t>18. На Богослужениях</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marL="111125" algn="l">
                        <a:lnSpc>
                          <a:spcPct val="115000"/>
                        </a:lnSpc>
                        <a:spcAft>
                          <a:spcPts val="1000"/>
                        </a:spcAft>
                      </a:pPr>
                      <a:endParaRPr lang="ru-B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86433471"/>
                  </a:ext>
                </a:extLst>
              </a:tr>
              <a:tr h="308015">
                <a:tc gridSpan="2">
                  <a:txBody>
                    <a:bodyPr/>
                    <a:lstStyle/>
                    <a:p>
                      <a:pPr algn="ctr">
                        <a:lnSpc>
                          <a:spcPct val="115000"/>
                        </a:lnSpc>
                        <a:spcAft>
                          <a:spcPts val="1000"/>
                        </a:spcAft>
                      </a:pPr>
                      <a:r>
                        <a:rPr lang="ru-RU" sz="1800" dirty="0">
                          <a:solidFill>
                            <a:schemeClr val="bg1"/>
                          </a:solidFill>
                          <a:effectLst/>
                        </a:rPr>
                        <a:t>25. СЛУЖЕНИЕ СВЯТЫНЕ</a:t>
                      </a:r>
                      <a:endParaRPr lang="ru-BY"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hMerge="1">
                  <a:txBody>
                    <a:bodyPr/>
                    <a:lstStyle/>
                    <a:p>
                      <a:endParaRPr lang="ru-BY"/>
                    </a:p>
                  </a:txBody>
                  <a:tcPr/>
                </a:tc>
                <a:extLst>
                  <a:ext uri="{0D108BD9-81ED-4DB2-BD59-A6C34878D82A}">
                    <a16:rowId xmlns:a16="http://schemas.microsoft.com/office/drawing/2014/main" val="1109903422"/>
                  </a:ext>
                </a:extLst>
              </a:tr>
            </a:tbl>
          </a:graphicData>
        </a:graphic>
      </p:graphicFrame>
    </p:spTree>
    <p:extLst>
      <p:ext uri="{BB962C8B-B14F-4D97-AF65-F5344CB8AC3E}">
        <p14:creationId xmlns:p14="http://schemas.microsoft.com/office/powerpoint/2010/main" val="1906432270"/>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D:\ПРОПОВЕДИ\_СЕРИЯ - Псалом 50\2022\razriv.png">
            <a:extLst>
              <a:ext uri="{FF2B5EF4-FFF2-40B4-BE49-F238E27FC236}">
                <a16:creationId xmlns:a16="http://schemas.microsoft.com/office/drawing/2014/main" id="{FBEF6F95-334D-4350-81A7-09D08B13F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870"/>
            <a:ext cx="2000061" cy="571587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6ABC0867-576D-4081-B242-97C680BFDA69}"/>
              </a:ext>
            </a:extLst>
          </p:cNvPr>
          <p:cNvSpPr/>
          <p:nvPr/>
        </p:nvSpPr>
        <p:spPr>
          <a:xfrm>
            <a:off x="3131840" y="-869"/>
            <a:ext cx="6012161" cy="5715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ADB2E2DF-6FD9-4E74-91F9-AA668F63FA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292" y="337220"/>
            <a:ext cx="1872208" cy="2016415"/>
          </a:xfrm>
          <a:prstGeom prst="rect">
            <a:avLst/>
          </a:prstGeom>
        </p:spPr>
      </p:pic>
      <p:pic>
        <p:nvPicPr>
          <p:cNvPr id="7" name="Рисунок 6">
            <a:extLst>
              <a:ext uri="{FF2B5EF4-FFF2-40B4-BE49-F238E27FC236}">
                <a16:creationId xmlns:a16="http://schemas.microsoft.com/office/drawing/2014/main" id="{67BBD02A-54C3-4558-8084-C346888F2E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765" y="4223757"/>
            <a:ext cx="1537733" cy="1226031"/>
          </a:xfrm>
          <a:prstGeom prst="rect">
            <a:avLst/>
          </a:prstGeom>
        </p:spPr>
      </p:pic>
      <p:sp>
        <p:nvSpPr>
          <p:cNvPr id="8" name="TextBox 7">
            <a:extLst>
              <a:ext uri="{FF2B5EF4-FFF2-40B4-BE49-F238E27FC236}">
                <a16:creationId xmlns:a16="http://schemas.microsoft.com/office/drawing/2014/main" id="{F1EEB172-6923-4783-929C-9FBB6BC08D61}"/>
              </a:ext>
            </a:extLst>
          </p:cNvPr>
          <p:cNvSpPr txBox="1"/>
          <p:nvPr/>
        </p:nvSpPr>
        <p:spPr>
          <a:xfrm>
            <a:off x="179512" y="2713484"/>
            <a:ext cx="2232248" cy="1015663"/>
          </a:xfrm>
          <a:prstGeom prst="rect">
            <a:avLst/>
          </a:prstGeom>
          <a:noFill/>
        </p:spPr>
        <p:txBody>
          <a:bodyPr wrap="square">
            <a:spAutoFit/>
          </a:bodyPr>
          <a:lstStyle/>
          <a:p>
            <a:pPr algn="ctr"/>
            <a:r>
              <a:rPr lang="ru-RU" sz="1500" dirty="0">
                <a:solidFill>
                  <a:schemeClr val="bg1"/>
                </a:solidFill>
                <a:latin typeface="Century Gothic" panose="020B0502020202020204" pitchFamily="34" charset="0"/>
              </a:rPr>
              <a:t>Присоединяйтесь к нам в социальных сетях и приглашайте своих друзей!</a:t>
            </a:r>
            <a:endParaRPr lang="x-none" sz="1500" dirty="0"/>
          </a:p>
        </p:txBody>
      </p:sp>
      <p:sp>
        <p:nvSpPr>
          <p:cNvPr id="9" name="TextBox 8">
            <a:extLst>
              <a:ext uri="{FF2B5EF4-FFF2-40B4-BE49-F238E27FC236}">
                <a16:creationId xmlns:a16="http://schemas.microsoft.com/office/drawing/2014/main" id="{F8B3E1DD-F159-45F2-92CC-3597C2A9203D}"/>
              </a:ext>
            </a:extLst>
          </p:cNvPr>
          <p:cNvSpPr txBox="1"/>
          <p:nvPr/>
        </p:nvSpPr>
        <p:spPr>
          <a:xfrm>
            <a:off x="3072037" y="197261"/>
            <a:ext cx="5964459" cy="5047536"/>
          </a:xfrm>
          <a:prstGeom prst="rect">
            <a:avLst/>
          </a:prstGeom>
          <a:noFill/>
        </p:spPr>
        <p:txBody>
          <a:bodyPr wrap="square" rtlCol="0">
            <a:spAutoFit/>
          </a:bodyPr>
          <a:lstStyle/>
          <a:p>
            <a:r>
              <a:rPr lang="ru-RU" sz="4800" b="1" dirty="0">
                <a:latin typeface="Arial Narrow" panose="020B0606020202030204" pitchFamily="34" charset="0"/>
              </a:rPr>
              <a:t>Сайт церкви: </a:t>
            </a:r>
            <a:r>
              <a:rPr lang="en-US" sz="4800" b="1" dirty="0">
                <a:latin typeface="Arial Narrow" panose="020B0606020202030204" pitchFamily="34" charset="0"/>
              </a:rPr>
              <a:t>https://chh.by</a:t>
            </a:r>
          </a:p>
          <a:p>
            <a:endParaRPr lang="en-US" sz="1200" b="1" dirty="0">
              <a:latin typeface="Arial Narrow" panose="020B0606020202030204" pitchFamily="34" charset="0"/>
            </a:endParaRPr>
          </a:p>
          <a:p>
            <a:r>
              <a:rPr lang="ru-RU" sz="2800" b="1" dirty="0">
                <a:latin typeface="Arial Narrow" panose="020B0606020202030204" pitchFamily="34" charset="0"/>
              </a:rPr>
              <a:t>Мы </a:t>
            </a:r>
            <a:r>
              <a:rPr lang="ru-RU" sz="2800" b="1" dirty="0" err="1">
                <a:latin typeface="Arial Narrow" panose="020B0606020202030204" pitchFamily="34" charset="0"/>
              </a:rPr>
              <a:t>ВКонтакте</a:t>
            </a:r>
            <a:r>
              <a:rPr lang="ru-RU" sz="2800" b="1" dirty="0">
                <a:latin typeface="Arial Narrow" panose="020B0606020202030204" pitchFamily="34" charset="0"/>
              </a:rPr>
              <a:t>: </a:t>
            </a:r>
            <a:r>
              <a:rPr lang="en-US" sz="2800" b="1" dirty="0">
                <a:solidFill>
                  <a:srgbClr val="FF0000"/>
                </a:solidFill>
                <a:latin typeface="Arial Narrow" panose="020B0606020202030204" pitchFamily="34" charset="0"/>
              </a:rPr>
              <a:t>www.vk.com/sl_church</a:t>
            </a:r>
          </a:p>
          <a:p>
            <a:endParaRPr lang="en-US" sz="1400" b="1" dirty="0">
              <a:latin typeface="Arial Narrow" panose="020B0606020202030204" pitchFamily="34" charset="0"/>
            </a:endParaRPr>
          </a:p>
          <a:p>
            <a:r>
              <a:rPr lang="ru-RU" sz="2800" b="1" dirty="0">
                <a:latin typeface="Arial Narrow" panose="020B0606020202030204" pitchFamily="34" charset="0"/>
              </a:rPr>
              <a:t>Мы в </a:t>
            </a:r>
            <a:r>
              <a:rPr lang="en-US" sz="2800" b="1" dirty="0">
                <a:latin typeface="Arial Narrow" panose="020B0606020202030204" pitchFamily="34" charset="0"/>
              </a:rPr>
              <a:t>Facebook</a:t>
            </a:r>
            <a:r>
              <a:rPr lang="ru-RU" sz="2800" b="1" dirty="0">
                <a:latin typeface="Arial Narrow" panose="020B0606020202030204" pitchFamily="34" charset="0"/>
              </a:rPr>
              <a:t>:</a:t>
            </a:r>
            <a:endParaRPr lang="en-US" sz="2800" b="1" dirty="0">
              <a:latin typeface="Arial Narrow" panose="020B0606020202030204" pitchFamily="34" charset="0"/>
            </a:endParaRPr>
          </a:p>
          <a:p>
            <a:r>
              <a:rPr lang="en-US" sz="2800" b="1" dirty="0">
                <a:solidFill>
                  <a:srgbClr val="FF0000"/>
                </a:solidFill>
                <a:latin typeface="Arial Narrow" panose="020B0606020202030204" pitchFamily="34" charset="0"/>
              </a:rPr>
              <a:t>www.facebook.com/groups/slehbchurch</a:t>
            </a:r>
          </a:p>
          <a:p>
            <a:endParaRPr lang="en-US" sz="1600" b="1" dirty="0">
              <a:latin typeface="Arial Narrow" panose="020B0606020202030204" pitchFamily="34" charset="0"/>
            </a:endParaRPr>
          </a:p>
          <a:p>
            <a:r>
              <a:rPr lang="ru-RU" sz="2800" b="1" dirty="0">
                <a:latin typeface="Arial Narrow" panose="020B0606020202030204" pitchFamily="34" charset="0"/>
              </a:rPr>
              <a:t>Мы в </a:t>
            </a:r>
            <a:r>
              <a:rPr lang="x-none" sz="2800" b="1" dirty="0">
                <a:latin typeface="Arial Narrow" panose="020B0606020202030204" pitchFamily="34" charset="0"/>
              </a:rPr>
              <a:t>Youtube</a:t>
            </a:r>
            <a:r>
              <a:rPr lang="ru-RU" sz="2800" b="1" dirty="0">
                <a:latin typeface="Arial Narrow" panose="020B0606020202030204" pitchFamily="34" charset="0"/>
              </a:rPr>
              <a:t>:</a:t>
            </a:r>
            <a:r>
              <a:rPr lang="ru-RU" sz="2800" b="1" dirty="0">
                <a:effectLst/>
                <a:latin typeface="Arial Narrow" panose="020B0606020202030204" pitchFamily="34" charset="0"/>
                <a:ea typeface="Times New Roman" panose="02020603050405020304" pitchFamily="18" charset="0"/>
              </a:rPr>
              <a:t> </a:t>
            </a:r>
            <a:r>
              <a:rPr lang="en-US" sz="2800" b="1" dirty="0">
                <a:solidFill>
                  <a:srgbClr val="FF0000"/>
                </a:solidFill>
                <a:effectLst/>
                <a:latin typeface="Arial Narrow" panose="020B0606020202030204" pitchFamily="34" charset="0"/>
                <a:ea typeface="Times New Roman" panose="02020603050405020304" pitchFamily="18" charset="0"/>
              </a:rPr>
              <a:t>www.youtube.com/@slehbchurch</a:t>
            </a:r>
            <a:endParaRPr lang="ru-RU" sz="2800" b="1" dirty="0">
              <a:solidFill>
                <a:srgbClr val="FF0000"/>
              </a:solidFill>
              <a:effectLst/>
              <a:latin typeface="Arial Narrow" panose="020B0606020202030204" pitchFamily="34" charset="0"/>
              <a:ea typeface="Times New Roman" panose="02020603050405020304" pitchFamily="18" charset="0"/>
            </a:endParaRPr>
          </a:p>
          <a:p>
            <a:endParaRPr lang="ru-RU" sz="1600" b="1" dirty="0">
              <a:latin typeface="Arial Narrow" panose="020B0606020202030204" pitchFamily="34" charset="0"/>
            </a:endParaRPr>
          </a:p>
          <a:p>
            <a:r>
              <a:rPr lang="ru-RU" sz="2800" b="1" dirty="0">
                <a:latin typeface="Arial Narrow" panose="020B0606020202030204" pitchFamily="34" charset="0"/>
              </a:rPr>
              <a:t>Мы в Телеграмм: </a:t>
            </a:r>
            <a:r>
              <a:rPr lang="en-US" sz="2800" b="1" dirty="0">
                <a:solidFill>
                  <a:srgbClr val="FF0000"/>
                </a:solidFill>
                <a:latin typeface="Arial Narrow" panose="020B0606020202030204" pitchFamily="34" charset="0"/>
              </a:rPr>
              <a:t>t.me/</a:t>
            </a:r>
            <a:r>
              <a:rPr lang="en-US" sz="2800" b="1" dirty="0" err="1">
                <a:solidFill>
                  <a:srgbClr val="FF0000"/>
                </a:solidFill>
                <a:latin typeface="Arial Narrow" panose="020B0606020202030204" pitchFamily="34" charset="0"/>
              </a:rPr>
              <a:t>koa_bible</a:t>
            </a:r>
            <a:endParaRPr lang="ru-RU" sz="28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193790085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a:extLst>
              <a:ext uri="{FF2B5EF4-FFF2-40B4-BE49-F238E27FC236}">
                <a16:creationId xmlns:a16="http://schemas.microsoft.com/office/drawing/2014/main" id="{2AAC8B38-47B8-4D23-B7D8-38B383F83780}"/>
              </a:ext>
            </a:extLst>
          </p:cNvPr>
          <p:cNvGraphicFramePr>
            <a:graphicFrameLocks noGrp="1"/>
          </p:cNvGraphicFramePr>
          <p:nvPr/>
        </p:nvGraphicFramePr>
        <p:xfrm>
          <a:off x="0" y="0"/>
          <a:ext cx="9144000" cy="5714998"/>
        </p:xfrm>
        <a:graphic>
          <a:graphicData uri="http://schemas.openxmlformats.org/drawingml/2006/table">
            <a:tbl>
              <a:tblPr firstRow="1" firstCol="1" bandRow="1">
                <a:tableStyleId>{69CF1AB2-1976-4502-BF36-3FF5EA218861}</a:tableStyleId>
              </a:tblPr>
              <a:tblGrid>
                <a:gridCol w="5220072">
                  <a:extLst>
                    <a:ext uri="{9D8B030D-6E8A-4147-A177-3AD203B41FA5}">
                      <a16:colId xmlns:a16="http://schemas.microsoft.com/office/drawing/2014/main" val="4080622761"/>
                    </a:ext>
                  </a:extLst>
                </a:gridCol>
                <a:gridCol w="3923928">
                  <a:extLst>
                    <a:ext uri="{9D8B030D-6E8A-4147-A177-3AD203B41FA5}">
                      <a16:colId xmlns:a16="http://schemas.microsoft.com/office/drawing/2014/main" val="700797167"/>
                    </a:ext>
                  </a:extLst>
                </a:gridCol>
              </a:tblGrid>
              <a:tr h="308015">
                <a:tc gridSpan="2">
                  <a:txBody>
                    <a:bodyPr/>
                    <a:lstStyle/>
                    <a:p>
                      <a:pPr algn="ctr">
                        <a:lnSpc>
                          <a:spcPct val="115000"/>
                        </a:lnSpc>
                        <a:spcAft>
                          <a:spcPts val="1000"/>
                        </a:spcAft>
                      </a:pPr>
                      <a:r>
                        <a:rPr lang="ru-RU" sz="1800" b="1" dirty="0">
                          <a:solidFill>
                            <a:schemeClr val="bg1"/>
                          </a:solidFill>
                          <a:effectLst/>
                        </a:rPr>
                        <a:t>СЛУЖЕНИЕ БОЖЬИМ ИСТИНАМ</a:t>
                      </a:r>
                      <a:endParaRPr lang="ru-BY"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hMerge="1">
                  <a:txBody>
                    <a:bodyPr/>
                    <a:lstStyle/>
                    <a:p>
                      <a:endParaRPr lang="ru-BY"/>
                    </a:p>
                  </a:txBody>
                  <a:tcPr/>
                </a:tc>
                <a:extLst>
                  <a:ext uri="{0D108BD9-81ED-4DB2-BD59-A6C34878D82A}">
                    <a16:rowId xmlns:a16="http://schemas.microsoft.com/office/drawing/2014/main" val="3834257055"/>
                  </a:ext>
                </a:extLst>
              </a:tr>
              <a:tr h="308015">
                <a:tc>
                  <a:txBody>
                    <a:bodyPr/>
                    <a:lstStyle/>
                    <a:p>
                      <a:pPr algn="l">
                        <a:lnSpc>
                          <a:spcPct val="115000"/>
                        </a:lnSpc>
                        <a:spcAft>
                          <a:spcPts val="1000"/>
                        </a:spcAft>
                      </a:pPr>
                      <a:r>
                        <a:rPr lang="ru-RU" sz="1800" dirty="0">
                          <a:effectLst/>
                        </a:rPr>
                        <a:t>ИЗУЧЕНИЕ ИСТИНЫ</a:t>
                      </a:r>
                      <a:endParaRPr lang="ru-B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1800" b="1">
                          <a:effectLst/>
                        </a:rPr>
                        <a:t>ИСПОЛНЕНИЕ ИСТИНЫ</a:t>
                      </a:r>
                      <a:endParaRPr lang="ru-B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4616218"/>
                  </a:ext>
                </a:extLst>
              </a:tr>
              <a:tr h="273761">
                <a:tc>
                  <a:txBody>
                    <a:bodyPr/>
                    <a:lstStyle/>
                    <a:p>
                      <a:pPr marL="111125" algn="l">
                        <a:lnSpc>
                          <a:spcPct val="115000"/>
                        </a:lnSpc>
                        <a:spcAft>
                          <a:spcPts val="1000"/>
                        </a:spcAft>
                      </a:pPr>
                      <a:r>
                        <a:rPr lang="ru-RU" sz="1600" dirty="0">
                          <a:effectLst/>
                        </a:rPr>
                        <a:t>1. Читаем Библию</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125" algn="l">
                        <a:lnSpc>
                          <a:spcPct val="115000"/>
                        </a:lnSpc>
                        <a:spcAft>
                          <a:spcPts val="1000"/>
                        </a:spcAft>
                      </a:pPr>
                      <a:r>
                        <a:rPr lang="ru-RU" sz="1600" b="1" dirty="0">
                          <a:effectLst/>
                        </a:rPr>
                        <a:t>8. В повседневной жизни (семья, работа)</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9452621"/>
                  </a:ext>
                </a:extLst>
              </a:tr>
              <a:tr h="273761">
                <a:tc>
                  <a:txBody>
                    <a:bodyPr/>
                    <a:lstStyle/>
                    <a:p>
                      <a:pPr marL="111125" algn="l">
                        <a:lnSpc>
                          <a:spcPct val="115000"/>
                        </a:lnSpc>
                        <a:spcAft>
                          <a:spcPts val="1000"/>
                        </a:spcAft>
                      </a:pPr>
                      <a:r>
                        <a:rPr lang="ru-RU" sz="1600" dirty="0">
                          <a:effectLst/>
                        </a:rPr>
                        <a:t>2. Слушаем проповеди</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125" algn="l">
                        <a:lnSpc>
                          <a:spcPct val="115000"/>
                        </a:lnSpc>
                        <a:spcAft>
                          <a:spcPts val="1000"/>
                        </a:spcAft>
                      </a:pPr>
                      <a:r>
                        <a:rPr lang="ru-RU" sz="1600" b="1" dirty="0">
                          <a:effectLst/>
                        </a:rPr>
                        <a:t>9. В церкви</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6391439"/>
                  </a:ext>
                </a:extLst>
              </a:tr>
              <a:tr h="273761">
                <a:tc>
                  <a:txBody>
                    <a:bodyPr/>
                    <a:lstStyle/>
                    <a:p>
                      <a:pPr marL="111125" algn="l">
                        <a:lnSpc>
                          <a:spcPct val="115000"/>
                        </a:lnSpc>
                        <a:spcAft>
                          <a:spcPts val="1000"/>
                        </a:spcAft>
                      </a:pPr>
                      <a:r>
                        <a:rPr lang="ru-RU" sz="1600" dirty="0">
                          <a:effectLst/>
                        </a:rPr>
                        <a:t>3. Разбираем Писание</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125" algn="l">
                        <a:lnSpc>
                          <a:spcPct val="115000"/>
                        </a:lnSpc>
                        <a:spcAft>
                          <a:spcPts val="1000"/>
                        </a:spcAft>
                      </a:pPr>
                      <a:r>
                        <a:rPr lang="ru-RU" sz="1600" b="1" dirty="0">
                          <a:effectLst/>
                        </a:rPr>
                        <a:t> </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6510445"/>
                  </a:ext>
                </a:extLst>
              </a:tr>
              <a:tr h="308015">
                <a:tc>
                  <a:txBody>
                    <a:bodyPr/>
                    <a:lstStyle/>
                    <a:p>
                      <a:pPr marL="111125" algn="l">
                        <a:lnSpc>
                          <a:spcPct val="115000"/>
                        </a:lnSpc>
                        <a:spcAft>
                          <a:spcPts val="1000"/>
                        </a:spcAft>
                      </a:pPr>
                      <a:r>
                        <a:rPr lang="ru-RU" sz="1600" dirty="0">
                          <a:effectLst/>
                        </a:rPr>
                        <a:t>4. Читаем толкования</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125" algn="l">
                        <a:lnSpc>
                          <a:spcPct val="115000"/>
                        </a:lnSpc>
                        <a:spcAft>
                          <a:spcPts val="1000"/>
                        </a:spcAft>
                      </a:pPr>
                      <a:r>
                        <a:rPr lang="ru-RU" sz="1800" b="1">
                          <a:effectLst/>
                        </a:rPr>
                        <a:t>ПЕРЕДАЧА ИСТИНЫ</a:t>
                      </a:r>
                      <a:endParaRPr lang="ru-BY"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843961"/>
                  </a:ext>
                </a:extLst>
              </a:tr>
              <a:tr h="273761">
                <a:tc>
                  <a:txBody>
                    <a:bodyPr/>
                    <a:lstStyle/>
                    <a:p>
                      <a:pPr marL="111125" algn="l">
                        <a:lnSpc>
                          <a:spcPct val="115000"/>
                        </a:lnSpc>
                        <a:spcAft>
                          <a:spcPts val="1000"/>
                        </a:spcAft>
                      </a:pPr>
                      <a:r>
                        <a:rPr lang="ru-RU" sz="1600" dirty="0">
                          <a:effectLst/>
                        </a:rPr>
                        <a:t>5. Участвуем в прославлении</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125" algn="l">
                        <a:lnSpc>
                          <a:spcPct val="115000"/>
                        </a:lnSpc>
                        <a:spcAft>
                          <a:spcPts val="1000"/>
                        </a:spcAft>
                      </a:pPr>
                      <a:r>
                        <a:rPr lang="ru-RU" sz="1600" b="1" dirty="0">
                          <a:effectLst/>
                        </a:rPr>
                        <a:t>10. Свидетельство о Боге</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76072613"/>
                  </a:ext>
                </a:extLst>
              </a:tr>
              <a:tr h="273761">
                <a:tc>
                  <a:txBody>
                    <a:bodyPr/>
                    <a:lstStyle/>
                    <a:p>
                      <a:pPr marL="111125" algn="l">
                        <a:lnSpc>
                          <a:spcPct val="115000"/>
                        </a:lnSpc>
                        <a:spcAft>
                          <a:spcPts val="1000"/>
                        </a:spcAft>
                      </a:pPr>
                      <a:r>
                        <a:rPr lang="ru-RU" sz="1600" dirty="0">
                          <a:effectLst/>
                        </a:rPr>
                        <a:t>6. Участвуем в молитвах</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111125" algn="l">
                        <a:lnSpc>
                          <a:spcPct val="115000"/>
                        </a:lnSpc>
                        <a:spcAft>
                          <a:spcPts val="1000"/>
                        </a:spcAft>
                      </a:pPr>
                      <a:r>
                        <a:rPr lang="ru-RU" sz="1600" b="1" dirty="0">
                          <a:effectLst/>
                        </a:rPr>
                        <a:t>11. Свидетельство о том, что делает Бог в вашей жизни</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30567143"/>
                  </a:ext>
                </a:extLst>
              </a:tr>
              <a:tr h="564649">
                <a:tc>
                  <a:txBody>
                    <a:bodyPr/>
                    <a:lstStyle/>
                    <a:p>
                      <a:pPr marL="111125" algn="l">
                        <a:lnSpc>
                          <a:spcPct val="115000"/>
                        </a:lnSpc>
                        <a:spcAft>
                          <a:spcPts val="1000"/>
                        </a:spcAft>
                      </a:pPr>
                      <a:r>
                        <a:rPr lang="ru-RU" sz="1600" dirty="0">
                          <a:effectLst/>
                        </a:rPr>
                        <a:t>7. Получаем информацию из видео, аудио (Интернет, радио, книги)</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marL="111125" algn="l">
                        <a:lnSpc>
                          <a:spcPct val="115000"/>
                        </a:lnSpc>
                        <a:spcAft>
                          <a:spcPts val="1000"/>
                        </a:spcAft>
                      </a:pPr>
                      <a:endParaRPr lang="ru-BY"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13278914"/>
                  </a:ext>
                </a:extLst>
              </a:tr>
              <a:tr h="308015">
                <a:tc gridSpan="2">
                  <a:txBody>
                    <a:bodyPr/>
                    <a:lstStyle/>
                    <a:p>
                      <a:pPr algn="ctr">
                        <a:lnSpc>
                          <a:spcPct val="115000"/>
                        </a:lnSpc>
                        <a:spcAft>
                          <a:spcPts val="1000"/>
                        </a:spcAft>
                      </a:pPr>
                      <a:r>
                        <a:rPr lang="ru-RU" sz="1800" b="1" dirty="0">
                          <a:solidFill>
                            <a:schemeClr val="bg1"/>
                          </a:solidFill>
                          <a:effectLst/>
                        </a:rPr>
                        <a:t>СЛУЖЕНИЕ ЗАЩИТЫ</a:t>
                      </a:r>
                      <a:endParaRPr lang="ru-BY"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hMerge="1">
                  <a:txBody>
                    <a:bodyPr/>
                    <a:lstStyle/>
                    <a:p>
                      <a:endParaRPr lang="ru-BY"/>
                    </a:p>
                  </a:txBody>
                  <a:tcPr/>
                </a:tc>
                <a:extLst>
                  <a:ext uri="{0D108BD9-81ED-4DB2-BD59-A6C34878D82A}">
                    <a16:rowId xmlns:a16="http://schemas.microsoft.com/office/drawing/2014/main" val="3223504673"/>
                  </a:ext>
                </a:extLst>
              </a:tr>
              <a:tr h="308015">
                <a:tc>
                  <a:txBody>
                    <a:bodyPr/>
                    <a:lstStyle/>
                    <a:p>
                      <a:pPr algn="l">
                        <a:lnSpc>
                          <a:spcPct val="115000"/>
                        </a:lnSpc>
                        <a:spcAft>
                          <a:spcPts val="1000"/>
                        </a:spcAft>
                      </a:pPr>
                      <a:r>
                        <a:rPr lang="ru-RU" sz="1800" dirty="0">
                          <a:effectLst/>
                        </a:rPr>
                        <a:t>СПЕЦИАЛЬНЫЕ МОЛИТВЫ</a:t>
                      </a:r>
                      <a:endParaRPr lang="ru-B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15000"/>
                        </a:lnSpc>
                        <a:spcAft>
                          <a:spcPts val="1000"/>
                        </a:spcAft>
                      </a:pPr>
                      <a:r>
                        <a:rPr lang="ru-RU" sz="1800" b="1">
                          <a:effectLst/>
                        </a:rPr>
                        <a:t>ХОДАТАЙСТВЕННЫЕ МОЛИТВЫ</a:t>
                      </a:r>
                      <a:endParaRPr lang="ru-BY"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33292121"/>
                  </a:ext>
                </a:extLst>
              </a:tr>
              <a:tr h="273761">
                <a:tc>
                  <a:txBody>
                    <a:bodyPr/>
                    <a:lstStyle/>
                    <a:p>
                      <a:pPr marL="111125" algn="l">
                        <a:lnSpc>
                          <a:spcPct val="115000"/>
                        </a:lnSpc>
                        <a:spcAft>
                          <a:spcPts val="1000"/>
                        </a:spcAft>
                      </a:pPr>
                      <a:r>
                        <a:rPr lang="ru-RU" sz="1600" dirty="0">
                          <a:effectLst/>
                        </a:rPr>
                        <a:t>12. О спасении</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125" algn="l">
                        <a:lnSpc>
                          <a:spcPct val="115000"/>
                        </a:lnSpc>
                        <a:spcAft>
                          <a:spcPts val="1000"/>
                        </a:spcAft>
                      </a:pPr>
                      <a:r>
                        <a:rPr lang="ru-RU" sz="1600" b="1" dirty="0">
                          <a:effectLst/>
                        </a:rPr>
                        <a:t>19. Обо всех людях</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0232945"/>
                  </a:ext>
                </a:extLst>
              </a:tr>
              <a:tr h="273761">
                <a:tc>
                  <a:txBody>
                    <a:bodyPr/>
                    <a:lstStyle/>
                    <a:p>
                      <a:pPr marL="111125" algn="l">
                        <a:lnSpc>
                          <a:spcPct val="115000"/>
                        </a:lnSpc>
                        <a:spcAft>
                          <a:spcPts val="1000"/>
                        </a:spcAft>
                      </a:pPr>
                      <a:r>
                        <a:rPr lang="ru-RU" sz="1600" dirty="0">
                          <a:effectLst/>
                        </a:rPr>
                        <a:t>13. О покаянии</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125" algn="l">
                        <a:lnSpc>
                          <a:spcPct val="115000"/>
                        </a:lnSpc>
                        <a:spcAft>
                          <a:spcPts val="1000"/>
                        </a:spcAft>
                      </a:pPr>
                      <a:r>
                        <a:rPr lang="ru-RU" sz="1600" b="1" dirty="0">
                          <a:effectLst/>
                        </a:rPr>
                        <a:t>20. О братьях и сестрах</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3269275"/>
                  </a:ext>
                </a:extLst>
              </a:tr>
              <a:tr h="273761">
                <a:tc>
                  <a:txBody>
                    <a:bodyPr/>
                    <a:lstStyle/>
                    <a:p>
                      <a:pPr marL="111125" algn="l">
                        <a:lnSpc>
                          <a:spcPct val="115000"/>
                        </a:lnSpc>
                        <a:spcAft>
                          <a:spcPts val="1000"/>
                        </a:spcAft>
                      </a:pPr>
                      <a:r>
                        <a:rPr lang="ru-RU" sz="1600" dirty="0">
                          <a:effectLst/>
                        </a:rPr>
                        <a:t>14. За исцеление</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125" algn="l">
                        <a:lnSpc>
                          <a:spcPct val="115000"/>
                        </a:lnSpc>
                        <a:spcAft>
                          <a:spcPts val="1000"/>
                        </a:spcAft>
                      </a:pPr>
                      <a:r>
                        <a:rPr lang="ru-RU" sz="1600" b="1" dirty="0">
                          <a:effectLst/>
                        </a:rPr>
                        <a:t>21. О начальствующих</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4888547"/>
                  </a:ext>
                </a:extLst>
              </a:tr>
              <a:tr h="273761">
                <a:tc>
                  <a:txBody>
                    <a:bodyPr/>
                    <a:lstStyle/>
                    <a:p>
                      <a:pPr marL="111125" algn="l">
                        <a:lnSpc>
                          <a:spcPct val="115000"/>
                        </a:lnSpc>
                        <a:spcAft>
                          <a:spcPts val="1000"/>
                        </a:spcAft>
                      </a:pPr>
                      <a:r>
                        <a:rPr lang="ru-RU" sz="1600" dirty="0">
                          <a:effectLst/>
                        </a:rPr>
                        <a:t>15. От опасностей</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125" algn="l">
                        <a:lnSpc>
                          <a:spcPct val="115000"/>
                        </a:lnSpc>
                        <a:spcAft>
                          <a:spcPts val="1000"/>
                        </a:spcAft>
                      </a:pPr>
                      <a:r>
                        <a:rPr lang="ru-RU" sz="1600" b="1" dirty="0">
                          <a:effectLst/>
                        </a:rPr>
                        <a:t>22. О врагах</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6092791"/>
                  </a:ext>
                </a:extLst>
              </a:tr>
              <a:tr h="273761">
                <a:tc>
                  <a:txBody>
                    <a:bodyPr/>
                    <a:lstStyle/>
                    <a:p>
                      <a:pPr marL="111125" algn="l">
                        <a:lnSpc>
                          <a:spcPct val="115000"/>
                        </a:lnSpc>
                        <a:spcAft>
                          <a:spcPts val="1000"/>
                        </a:spcAft>
                      </a:pPr>
                      <a:r>
                        <a:rPr lang="ru-RU" sz="1600" dirty="0">
                          <a:effectLst/>
                        </a:rPr>
                        <a:t>16. О благословении</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11125" algn="l">
                        <a:lnSpc>
                          <a:spcPct val="115000"/>
                        </a:lnSpc>
                        <a:spcAft>
                          <a:spcPts val="1000"/>
                        </a:spcAft>
                      </a:pPr>
                      <a:r>
                        <a:rPr lang="ru-RU" sz="1600" b="1" dirty="0">
                          <a:effectLst/>
                        </a:rPr>
                        <a:t>23. О служителях</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11706395"/>
                  </a:ext>
                </a:extLst>
              </a:tr>
              <a:tr h="273761">
                <a:tc>
                  <a:txBody>
                    <a:bodyPr/>
                    <a:lstStyle/>
                    <a:p>
                      <a:pPr marL="111125" algn="l">
                        <a:lnSpc>
                          <a:spcPct val="115000"/>
                        </a:lnSpc>
                        <a:spcAft>
                          <a:spcPts val="1000"/>
                        </a:spcAft>
                      </a:pPr>
                      <a:r>
                        <a:rPr lang="ru-RU" sz="1600" dirty="0">
                          <a:effectLst/>
                        </a:rPr>
                        <a:t>17. Благодарственные</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111125" algn="l">
                        <a:lnSpc>
                          <a:spcPct val="115000"/>
                        </a:lnSpc>
                        <a:spcAft>
                          <a:spcPts val="1000"/>
                        </a:spcAft>
                      </a:pPr>
                      <a:r>
                        <a:rPr lang="ru-RU" sz="1600" b="1" dirty="0">
                          <a:effectLst/>
                        </a:rPr>
                        <a:t>24. О семье (муж, жена, дети, родные и близкие)</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0219905"/>
                  </a:ext>
                </a:extLst>
              </a:tr>
              <a:tr h="290888">
                <a:tc>
                  <a:txBody>
                    <a:bodyPr/>
                    <a:lstStyle/>
                    <a:p>
                      <a:pPr marL="111125" algn="l">
                        <a:lnSpc>
                          <a:spcPct val="115000"/>
                        </a:lnSpc>
                        <a:spcAft>
                          <a:spcPts val="1000"/>
                        </a:spcAft>
                      </a:pPr>
                      <a:r>
                        <a:rPr lang="ru-RU" sz="1600" dirty="0">
                          <a:effectLst/>
                        </a:rPr>
                        <a:t>18. На Богослужениях</a:t>
                      </a:r>
                      <a:endParaRPr lang="ru-BY"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marL="111125" algn="l">
                        <a:lnSpc>
                          <a:spcPct val="115000"/>
                        </a:lnSpc>
                        <a:spcAft>
                          <a:spcPts val="1000"/>
                        </a:spcAft>
                      </a:pPr>
                      <a:endParaRPr lang="ru-BY"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86433471"/>
                  </a:ext>
                </a:extLst>
              </a:tr>
              <a:tr h="308015">
                <a:tc gridSpan="2">
                  <a:txBody>
                    <a:bodyPr/>
                    <a:lstStyle/>
                    <a:p>
                      <a:pPr algn="ctr">
                        <a:lnSpc>
                          <a:spcPct val="115000"/>
                        </a:lnSpc>
                        <a:spcAft>
                          <a:spcPts val="1000"/>
                        </a:spcAft>
                      </a:pPr>
                      <a:r>
                        <a:rPr lang="ru-RU" sz="1800" dirty="0">
                          <a:solidFill>
                            <a:schemeClr val="bg1"/>
                          </a:solidFill>
                          <a:effectLst/>
                        </a:rPr>
                        <a:t>25. СЛУЖЕНИЕ СВЯТЫНЕ</a:t>
                      </a:r>
                      <a:endParaRPr lang="ru-BY"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solidFill>
                  </a:tcPr>
                </a:tc>
                <a:tc hMerge="1">
                  <a:txBody>
                    <a:bodyPr/>
                    <a:lstStyle/>
                    <a:p>
                      <a:endParaRPr lang="ru-BY"/>
                    </a:p>
                  </a:txBody>
                  <a:tcPr/>
                </a:tc>
                <a:extLst>
                  <a:ext uri="{0D108BD9-81ED-4DB2-BD59-A6C34878D82A}">
                    <a16:rowId xmlns:a16="http://schemas.microsoft.com/office/drawing/2014/main" val="1109903422"/>
                  </a:ext>
                </a:extLst>
              </a:tr>
            </a:tbl>
          </a:graphicData>
        </a:graphic>
      </p:graphicFrame>
    </p:spTree>
    <p:extLst>
      <p:ext uri="{BB962C8B-B14F-4D97-AF65-F5344CB8AC3E}">
        <p14:creationId xmlns:p14="http://schemas.microsoft.com/office/powerpoint/2010/main" val="3322242920"/>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pravzhizn.ru/pravme/wp-content/uploads/2016/08/5fc6644662.jpg">
            <a:extLst>
              <a:ext uri="{FF2B5EF4-FFF2-40B4-BE49-F238E27FC236}">
                <a16:creationId xmlns:a16="http://schemas.microsoft.com/office/drawing/2014/main" id="{B3F62446-1023-4768-9813-BA15E45CC6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47" t="3448" r="11993" b="14041"/>
          <a:stretch/>
        </p:blipFill>
        <p:spPr bwMode="auto">
          <a:xfrm>
            <a:off x="0" y="-1"/>
            <a:ext cx="9144000" cy="5715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A81576-7FD0-4AF3-954E-0415D215796A}"/>
              </a:ext>
            </a:extLst>
          </p:cNvPr>
          <p:cNvSpPr txBox="1"/>
          <p:nvPr/>
        </p:nvSpPr>
        <p:spPr>
          <a:xfrm>
            <a:off x="0" y="193204"/>
            <a:ext cx="9144000" cy="3416320"/>
          </a:xfrm>
          <a:prstGeom prst="rect">
            <a:avLst/>
          </a:prstGeom>
          <a:noFill/>
        </p:spPr>
        <p:txBody>
          <a:bodyPr wrap="square" rtlCol="0">
            <a:spAutoFit/>
          </a:bodyPr>
          <a:lstStyle/>
          <a:p>
            <a:pPr algn="ctr"/>
            <a:r>
              <a:rPr lang="ru-RU" sz="3600" dirty="0">
                <a:solidFill>
                  <a:schemeClr val="bg1"/>
                </a:solidFill>
                <a:effectLst>
                  <a:outerShdw blurRad="38100" dist="38100" dir="2700000" algn="tl">
                    <a:srgbClr val="000000">
                      <a:alpha val="43137"/>
                    </a:srgbClr>
                  </a:outerShdw>
                </a:effectLst>
                <a:latin typeface="Century Gothic" panose="020B0502020202020204" pitchFamily="34" charset="0"/>
              </a:rPr>
              <a:t>«</a:t>
            </a:r>
            <a:r>
              <a:rPr lang="ru-RU" sz="3600" b="1" dirty="0">
                <a:solidFill>
                  <a:schemeClr val="bg1"/>
                </a:solidFill>
                <a:effectLst>
                  <a:outerShdw blurRad="38100" dist="38100" dir="2700000" algn="tl">
                    <a:srgbClr val="000000">
                      <a:alpha val="43137"/>
                    </a:srgbClr>
                  </a:outerShdw>
                </a:effectLst>
                <a:latin typeface="Century Gothic" panose="020B0502020202020204" pitchFamily="34" charset="0"/>
              </a:rPr>
              <a:t>НИ СМЕКАЛКА, НИ СИЛА, </a:t>
            </a:r>
          </a:p>
          <a:p>
            <a:pPr algn="ctr"/>
            <a:r>
              <a:rPr lang="ru-RU" sz="3600" b="1" dirty="0">
                <a:solidFill>
                  <a:schemeClr val="bg1"/>
                </a:solidFill>
                <a:effectLst>
                  <a:outerShdw blurRad="38100" dist="38100" dir="2700000" algn="tl">
                    <a:srgbClr val="000000">
                      <a:alpha val="43137"/>
                    </a:srgbClr>
                  </a:outerShdw>
                </a:effectLst>
                <a:latin typeface="Century Gothic" panose="020B0502020202020204" pitchFamily="34" charset="0"/>
              </a:rPr>
              <a:t>НИ БОГАТСТВО НЕ ПОМОЖЕТ ТОМУ, </a:t>
            </a:r>
          </a:p>
          <a:p>
            <a:pPr algn="ctr"/>
            <a:r>
              <a:rPr lang="ru-RU" sz="3600" b="1" dirty="0">
                <a:solidFill>
                  <a:schemeClr val="bg1"/>
                </a:solidFill>
                <a:effectLst>
                  <a:outerShdw blurRad="38100" dist="38100" dir="2700000" algn="tl">
                    <a:srgbClr val="000000">
                      <a:alpha val="43137"/>
                    </a:srgbClr>
                  </a:outerShdw>
                </a:effectLst>
                <a:latin typeface="Century Gothic" panose="020B0502020202020204" pitchFamily="34" charset="0"/>
              </a:rPr>
              <a:t>У КОГО НЕТ УСЕРДИЯ. </a:t>
            </a:r>
          </a:p>
          <a:p>
            <a:pPr algn="ctr"/>
            <a:r>
              <a:rPr lang="ru-RU" sz="3600" b="1" dirty="0">
                <a:solidFill>
                  <a:schemeClr val="bg1"/>
                </a:solidFill>
                <a:effectLst>
                  <a:outerShdw blurRad="38100" dist="38100" dir="2700000" algn="tl">
                    <a:srgbClr val="000000">
                      <a:alpha val="43137"/>
                    </a:srgbClr>
                  </a:outerShdw>
                </a:effectLst>
                <a:latin typeface="Century Gothic" panose="020B0502020202020204" pitchFamily="34" charset="0"/>
              </a:rPr>
              <a:t>ТАКОЙ ЧЕЛОВЕК ПОДОБЕН ЛОДОЧНИКУ, У КОТОРОГО В ЛОДКЕ ЕСТЬ ВСЕ, КРОМЕ ВЕСЕЛ</a:t>
            </a:r>
            <a:r>
              <a:rPr lang="ru-RU" sz="3600" dirty="0">
                <a:solidFill>
                  <a:schemeClr val="bg1"/>
                </a:solidFill>
                <a:effectLst>
                  <a:outerShdw blurRad="38100" dist="38100" dir="2700000" algn="tl">
                    <a:srgbClr val="000000">
                      <a:alpha val="43137"/>
                    </a:srgbClr>
                  </a:outerShdw>
                </a:effectLst>
                <a:latin typeface="Century Gothic" panose="020B0502020202020204" pitchFamily="34" charset="0"/>
              </a:rPr>
              <a:t>»</a:t>
            </a:r>
            <a:endParaRPr lang="ru-RU" sz="3600" dirty="0">
              <a:ln w="18415" cmpd="sng">
                <a:solidFill>
                  <a:srgbClr val="FFFFFF"/>
                </a:solidFill>
                <a:prstDash val="solid"/>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720461533"/>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0CEED29-9A54-4C33-8B83-B9958BA20992}"/>
              </a:ext>
            </a:extLst>
          </p:cNvPr>
          <p:cNvSpPr txBox="1"/>
          <p:nvPr/>
        </p:nvSpPr>
        <p:spPr>
          <a:xfrm>
            <a:off x="6669233" y="4905662"/>
            <a:ext cx="2151239" cy="400110"/>
          </a:xfrm>
          <a:prstGeom prst="rect">
            <a:avLst/>
          </a:prstGeom>
          <a:solidFill>
            <a:srgbClr val="C00000"/>
          </a:solidFill>
          <a:ln>
            <a:noFill/>
          </a:ln>
        </p:spPr>
        <p:txBody>
          <a:bodyPr wrap="square" rtlCol="0">
            <a:spAutoFit/>
          </a:bodyPr>
          <a:lstStyle/>
          <a:p>
            <a:pPr algn="ctr"/>
            <a:r>
              <a:rPr lang="ru-RU" sz="2000" b="1" dirty="0">
                <a:solidFill>
                  <a:schemeClr val="bg1"/>
                </a:solidFill>
                <a:effectLst>
                  <a:outerShdw blurRad="38100" dist="38100" dir="2700000" algn="tl">
                    <a:srgbClr val="000000">
                      <a:alpha val="43137"/>
                    </a:srgbClr>
                  </a:outerShdw>
                </a:effectLst>
              </a:rPr>
              <a:t>Исход 25:1,2</a:t>
            </a:r>
          </a:p>
        </p:txBody>
      </p:sp>
      <p:sp>
        <p:nvSpPr>
          <p:cNvPr id="12" name="Прямоугольник 11">
            <a:extLst>
              <a:ext uri="{FF2B5EF4-FFF2-40B4-BE49-F238E27FC236}">
                <a16:creationId xmlns:a16="http://schemas.microsoft.com/office/drawing/2014/main" id="{6922AA0F-0FF9-492B-A9CF-67B68D45D87C}"/>
              </a:ext>
            </a:extLst>
          </p:cNvPr>
          <p:cNvSpPr/>
          <p:nvPr/>
        </p:nvSpPr>
        <p:spPr>
          <a:xfrm>
            <a:off x="631610" y="258241"/>
            <a:ext cx="8215190" cy="1138773"/>
          </a:xfrm>
          <a:prstGeom prst="rect">
            <a:avLst/>
          </a:prstGeom>
        </p:spPr>
        <p:txBody>
          <a:bodyPr wrap="square">
            <a:spAutoFit/>
          </a:bodyPr>
          <a:lstStyle/>
          <a:p>
            <a:r>
              <a:rPr lang="ru-RU" sz="3400" b="1" dirty="0">
                <a:solidFill>
                  <a:schemeClr val="bg1"/>
                </a:solidFill>
                <a:latin typeface="Century Gothic" panose="020B0502020202020204" pitchFamily="34" charset="0"/>
              </a:rPr>
              <a:t>НАСКОЛЬКО ПОЛЕЗНО УСЕРДИЕ И ПОМОГАЕТ ЛИ ОНО В СЛУЖЕНИИ?</a:t>
            </a:r>
          </a:p>
        </p:txBody>
      </p:sp>
      <p:grpSp>
        <p:nvGrpSpPr>
          <p:cNvPr id="16" name="Группа 15">
            <a:extLst>
              <a:ext uri="{FF2B5EF4-FFF2-40B4-BE49-F238E27FC236}">
                <a16:creationId xmlns:a16="http://schemas.microsoft.com/office/drawing/2014/main" id="{5EF8FF8A-B033-4B7C-9B2E-51B9E1383003}"/>
              </a:ext>
            </a:extLst>
          </p:cNvPr>
          <p:cNvGrpSpPr/>
          <p:nvPr/>
        </p:nvGrpSpPr>
        <p:grpSpPr>
          <a:xfrm>
            <a:off x="-1116632" y="719616"/>
            <a:ext cx="1584176" cy="216024"/>
            <a:chOff x="-108520" y="229208"/>
            <a:chExt cx="1584176" cy="216024"/>
          </a:xfrm>
        </p:grpSpPr>
        <p:cxnSp>
          <p:nvCxnSpPr>
            <p:cNvPr id="17" name="Прямая соединительная линия 16">
              <a:extLst>
                <a:ext uri="{FF2B5EF4-FFF2-40B4-BE49-F238E27FC236}">
                  <a16:creationId xmlns:a16="http://schemas.microsoft.com/office/drawing/2014/main" id="{682B08BD-5EC2-4E33-B907-AF0B74903A8A}"/>
                </a:ext>
              </a:extLst>
            </p:cNvPr>
            <p:cNvCxnSpPr/>
            <p:nvPr/>
          </p:nvCxnSpPr>
          <p:spPr>
            <a:xfrm>
              <a:off x="-108520" y="337220"/>
              <a:ext cx="13681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a:extLst>
                <a:ext uri="{FF2B5EF4-FFF2-40B4-BE49-F238E27FC236}">
                  <a16:creationId xmlns:a16="http://schemas.microsoft.com/office/drawing/2014/main" id="{548C31D8-E60C-45D6-9944-A4EE74C3FA63}"/>
                </a:ext>
              </a:extLst>
            </p:cNvPr>
            <p:cNvSpPr/>
            <p:nvPr/>
          </p:nvSpPr>
          <p:spPr>
            <a:xfrm>
              <a:off x="1259632" y="229208"/>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BY"/>
            </a:p>
          </p:txBody>
        </p:sp>
      </p:grpSp>
      <p:sp>
        <p:nvSpPr>
          <p:cNvPr id="19" name="Прямоугольник 18">
            <a:extLst>
              <a:ext uri="{FF2B5EF4-FFF2-40B4-BE49-F238E27FC236}">
                <a16:creationId xmlns:a16="http://schemas.microsoft.com/office/drawing/2014/main" id="{D213125D-99A2-4D3F-8134-40E8AF0B4E07}"/>
              </a:ext>
            </a:extLst>
          </p:cNvPr>
          <p:cNvSpPr/>
          <p:nvPr/>
        </p:nvSpPr>
        <p:spPr>
          <a:xfrm>
            <a:off x="0" y="1795378"/>
            <a:ext cx="9144000" cy="2862322"/>
          </a:xfrm>
          <a:prstGeom prst="rect">
            <a:avLst/>
          </a:prstGeom>
        </p:spPr>
        <p:txBody>
          <a:bodyPr wrap="square">
            <a:spAutoFit/>
          </a:bodyPr>
          <a:lstStyle/>
          <a:p>
            <a:pPr algn="ctr"/>
            <a:r>
              <a:rPr lang="ru-RU" sz="3600" dirty="0">
                <a:solidFill>
                  <a:schemeClr val="bg1"/>
                </a:solidFill>
              </a:rPr>
              <a:t>«</a:t>
            </a:r>
            <a:r>
              <a:rPr lang="ru-RU" sz="3600" b="1" i="1" dirty="0">
                <a:solidFill>
                  <a:schemeClr val="bg1"/>
                </a:solidFill>
              </a:rPr>
              <a:t>1. И сказал Господь Моисею, говоря:   </a:t>
            </a:r>
          </a:p>
          <a:p>
            <a:pPr algn="ctr"/>
            <a:r>
              <a:rPr lang="ru-RU" sz="3600" b="1" i="1" dirty="0">
                <a:solidFill>
                  <a:schemeClr val="bg1"/>
                </a:solidFill>
              </a:rPr>
              <a:t>2. скажи сынам Израилевым, чтобы они </a:t>
            </a:r>
            <a:r>
              <a:rPr lang="ru-RU" sz="3600" b="1" i="1" u="sng" dirty="0">
                <a:solidFill>
                  <a:srgbClr val="FFFF00"/>
                </a:solidFill>
              </a:rPr>
              <a:t>сделали Мне приношения; от всякого человека, у которого будет усердие</a:t>
            </a:r>
            <a:r>
              <a:rPr lang="ru-RU" sz="3600" b="1" i="1" dirty="0">
                <a:solidFill>
                  <a:schemeClr val="bg1"/>
                </a:solidFill>
              </a:rPr>
              <a:t>, принимайте приношения Мне.</a:t>
            </a:r>
            <a:r>
              <a:rPr lang="ru-RU" sz="3600" dirty="0">
                <a:solidFill>
                  <a:schemeClr val="bg1"/>
                </a:solidFill>
              </a:rPr>
              <a:t>»</a:t>
            </a:r>
          </a:p>
        </p:txBody>
      </p:sp>
    </p:spTree>
    <p:extLst>
      <p:ext uri="{BB962C8B-B14F-4D97-AF65-F5344CB8AC3E}">
        <p14:creationId xmlns:p14="http://schemas.microsoft.com/office/powerpoint/2010/main" val="724667714"/>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76DDF32-FD78-4C1A-AB96-8CD516547173}"/>
              </a:ext>
            </a:extLst>
          </p:cNvPr>
          <p:cNvSpPr/>
          <p:nvPr/>
        </p:nvSpPr>
        <p:spPr>
          <a:xfrm>
            <a:off x="179512" y="337220"/>
            <a:ext cx="8784976" cy="4401205"/>
          </a:xfrm>
          <a:prstGeom prst="rect">
            <a:avLst/>
          </a:prstGeom>
        </p:spPr>
        <p:txBody>
          <a:bodyPr wrap="square">
            <a:spAutoFit/>
          </a:bodyPr>
          <a:lstStyle/>
          <a:p>
            <a:r>
              <a:rPr lang="ru-RU"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ru-RU" sz="28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 И сказал Моисей всему обществу сынов Израилевых: вот что заповедал Господь: 5. </a:t>
            </a:r>
            <a:r>
              <a:rPr lang="ru-RU" sz="2800" b="1" i="1"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сделайте от себя приношения Господу: каждый по усердию пусть принесет приношение Господу</a:t>
            </a:r>
            <a:r>
              <a:rPr lang="ru-RU" sz="28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золото, серебро, медь, 6. шерсть голубого, пурпурового и червленого цвета, и виссон, и козью шерсть,</a:t>
            </a:r>
          </a:p>
          <a:p>
            <a:r>
              <a:rPr lang="ru-RU" sz="28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 кожи бараньи красные, и кожи синие, и дерево </a:t>
            </a:r>
            <a:r>
              <a:rPr lang="ru-RU" sz="28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ситтим</a:t>
            </a:r>
            <a:r>
              <a:rPr lang="ru-RU" sz="28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8. и елей для светильника, и ароматы для елея помазания и для благовонных курений, 9. камень оникс и камни вставные для </a:t>
            </a:r>
            <a:r>
              <a:rPr lang="ru-RU" sz="28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ефода</a:t>
            </a:r>
            <a:r>
              <a:rPr lang="ru-RU" sz="28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и наперсника.</a:t>
            </a:r>
            <a:r>
              <a:rPr lang="ru-RU"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ru-RU" sz="9600" b="1" i="1" dirty="0">
              <a:solidFill>
                <a:schemeClr val="bg1"/>
              </a:solidFill>
              <a:effectLst/>
              <a:latin typeface="Calibri" panose="020F050202020403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E36890C2-8929-46B2-88B3-263C4B00ACC3}"/>
              </a:ext>
            </a:extLst>
          </p:cNvPr>
          <p:cNvSpPr txBox="1"/>
          <p:nvPr/>
        </p:nvSpPr>
        <p:spPr>
          <a:xfrm>
            <a:off x="6516216" y="5049678"/>
            <a:ext cx="2304256" cy="400110"/>
          </a:xfrm>
          <a:prstGeom prst="rect">
            <a:avLst/>
          </a:prstGeom>
          <a:solidFill>
            <a:srgbClr val="C00000"/>
          </a:solidFill>
          <a:ln>
            <a:noFill/>
          </a:ln>
        </p:spPr>
        <p:txBody>
          <a:bodyPr wrap="square" rtlCol="0">
            <a:spAutoFit/>
          </a:bodyPr>
          <a:lstStyle/>
          <a:p>
            <a:pPr algn="ctr"/>
            <a:r>
              <a:rPr lang="ru-RU" sz="2000" b="1" dirty="0">
                <a:solidFill>
                  <a:schemeClr val="bg1"/>
                </a:solidFill>
                <a:effectLst>
                  <a:outerShdw blurRad="38100" dist="38100" dir="2700000" algn="tl">
                    <a:srgbClr val="000000">
                      <a:alpha val="43137"/>
                    </a:srgbClr>
                  </a:outerShdw>
                </a:effectLst>
              </a:rPr>
              <a:t>Исход 35:4-9</a:t>
            </a:r>
          </a:p>
        </p:txBody>
      </p:sp>
    </p:spTree>
    <p:extLst>
      <p:ext uri="{BB962C8B-B14F-4D97-AF65-F5344CB8AC3E}">
        <p14:creationId xmlns:p14="http://schemas.microsoft.com/office/powerpoint/2010/main" val="324856214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76DDF32-FD78-4C1A-AB96-8CD516547173}"/>
              </a:ext>
            </a:extLst>
          </p:cNvPr>
          <p:cNvSpPr/>
          <p:nvPr/>
        </p:nvSpPr>
        <p:spPr>
          <a:xfrm>
            <a:off x="107504" y="156031"/>
            <a:ext cx="8928992" cy="5293757"/>
          </a:xfrm>
          <a:prstGeom prst="rect">
            <a:avLst/>
          </a:prstGeom>
        </p:spPr>
        <p:txBody>
          <a:bodyPr wrap="square">
            <a:spAutoFit/>
          </a:bodyPr>
          <a:lstStyle/>
          <a:p>
            <a:r>
              <a:rPr lang="ru-RU"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ru-RU" sz="2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21. </a:t>
            </a:r>
            <a:r>
              <a:rPr lang="ru-RU" sz="2600" b="1" i="1"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И приходили все, которых влекло к тому сердце, и все, которых располагал дух</a:t>
            </a:r>
            <a:r>
              <a:rPr lang="ru-RU" sz="2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и приносили приношения Господу для устроения скинии собрания и для всех потребностей ее и для священных одежд; 22. </a:t>
            </a:r>
            <a:r>
              <a:rPr lang="ru-RU" sz="2600" b="1" i="1"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и приходили мужья с женами, и все по расположению сердца </a:t>
            </a:r>
            <a:r>
              <a:rPr lang="ru-RU" sz="2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приносили кольца, серьги, перстни и привески, всякие золотые вещи, каждый, кто только хотел приносить золото Господу; 23. и каждый, у кого была шерсть голубого, пурпурового и червленого цвета, виссон и козья шерсть, кожи бараньи красные и кожи синие, приносил их; 24. и каждый, кто жертвовал серебро или медь, приносил сие в дар Господу; и каждый, у кого было дерево </a:t>
            </a:r>
            <a:r>
              <a:rPr lang="ru-RU" sz="26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ситтим</a:t>
            </a:r>
            <a:r>
              <a:rPr lang="ru-RU" sz="2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приносил сие на всякую потребность для скинии;</a:t>
            </a:r>
            <a:r>
              <a:rPr lang="ru-RU"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2600" b="1" i="1" dirty="0">
              <a:solidFill>
                <a:schemeClr val="bg1"/>
              </a:solidFill>
            </a:endParaRPr>
          </a:p>
        </p:txBody>
      </p:sp>
    </p:spTree>
    <p:extLst>
      <p:ext uri="{BB962C8B-B14F-4D97-AF65-F5344CB8AC3E}">
        <p14:creationId xmlns:p14="http://schemas.microsoft.com/office/powerpoint/2010/main" val="4191765125"/>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6890C2-8929-46B2-88B3-263C4B00ACC3}"/>
              </a:ext>
            </a:extLst>
          </p:cNvPr>
          <p:cNvSpPr txBox="1"/>
          <p:nvPr/>
        </p:nvSpPr>
        <p:spPr>
          <a:xfrm>
            <a:off x="6516216" y="5049678"/>
            <a:ext cx="2304256" cy="400110"/>
          </a:xfrm>
          <a:prstGeom prst="rect">
            <a:avLst/>
          </a:prstGeom>
          <a:solidFill>
            <a:srgbClr val="C00000"/>
          </a:solidFill>
          <a:ln>
            <a:noFill/>
          </a:ln>
        </p:spPr>
        <p:txBody>
          <a:bodyPr wrap="square" rtlCol="0">
            <a:spAutoFit/>
          </a:bodyPr>
          <a:lstStyle/>
          <a:p>
            <a:pPr algn="ctr"/>
            <a:r>
              <a:rPr lang="ru-RU" sz="2000" b="1" dirty="0">
                <a:solidFill>
                  <a:schemeClr val="bg1"/>
                </a:solidFill>
                <a:effectLst>
                  <a:outerShdw blurRad="38100" dist="38100" dir="2700000" algn="tl">
                    <a:srgbClr val="000000">
                      <a:alpha val="43137"/>
                    </a:srgbClr>
                  </a:outerShdw>
                </a:effectLst>
              </a:rPr>
              <a:t>Исход 35:21-29</a:t>
            </a:r>
          </a:p>
        </p:txBody>
      </p:sp>
      <p:sp>
        <p:nvSpPr>
          <p:cNvPr id="6" name="Прямоугольник 5">
            <a:extLst>
              <a:ext uri="{FF2B5EF4-FFF2-40B4-BE49-F238E27FC236}">
                <a16:creationId xmlns:a16="http://schemas.microsoft.com/office/drawing/2014/main" id="{52FF8299-496A-4306-B9F3-A205D3BC3BEF}"/>
              </a:ext>
            </a:extLst>
          </p:cNvPr>
          <p:cNvSpPr/>
          <p:nvPr/>
        </p:nvSpPr>
        <p:spPr>
          <a:xfrm>
            <a:off x="107504" y="156031"/>
            <a:ext cx="8928992" cy="4493538"/>
          </a:xfrm>
          <a:prstGeom prst="rect">
            <a:avLst/>
          </a:prstGeom>
        </p:spPr>
        <p:txBody>
          <a:bodyPr wrap="square">
            <a:spAutoFit/>
          </a:bodyPr>
          <a:lstStyle/>
          <a:p>
            <a:r>
              <a:rPr lang="ru-RU"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ru-RU" sz="2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25. и </a:t>
            </a:r>
            <a:r>
              <a:rPr lang="ru-RU" sz="2600" b="1" i="1"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все женщины, мудрые сердцем, пряли</a:t>
            </a:r>
            <a:r>
              <a:rPr lang="ru-RU" sz="2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своими руками и приносили пряжу голубого, пурпурового и червленого цвета и виссон; 26. и </a:t>
            </a:r>
            <a:r>
              <a:rPr lang="ru-RU" sz="2600" b="1" i="1"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все женщины, которых влекло сердце</a:t>
            </a:r>
            <a:r>
              <a:rPr lang="ru-RU" sz="2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умевшие прясть, пряли козью шерсть;</a:t>
            </a:r>
          </a:p>
          <a:p>
            <a:r>
              <a:rPr lang="ru-RU" sz="2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27. князья же приносили камень оникс и камни вставные для </a:t>
            </a:r>
            <a:r>
              <a:rPr lang="ru-RU" sz="2600" b="1"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ефода</a:t>
            </a:r>
            <a:r>
              <a:rPr lang="ru-RU" sz="2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и наперсника, 28. также и благовония, и елей для светильника и для составления елея помазания и для благовонных курений; 29. и </a:t>
            </a:r>
            <a:r>
              <a:rPr lang="ru-RU" sz="2600" b="1" i="1" u="sng"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все мужья и жены из сынов Израилевых, которых влекло сердце</a:t>
            </a:r>
            <a:r>
              <a:rPr lang="ru-RU" sz="2600" b="1"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lang="ru-RU" sz="26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принести на всякое дело, какое Господь через Моисея повелел сделать, приносили добровольный дар Господу.</a:t>
            </a:r>
            <a:r>
              <a:rPr lang="ru-RU"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ru-RU" sz="2600" b="1" i="1" dirty="0">
              <a:solidFill>
                <a:schemeClr val="bg1"/>
              </a:solidFill>
            </a:endParaRPr>
          </a:p>
        </p:txBody>
      </p:sp>
    </p:spTree>
    <p:extLst>
      <p:ext uri="{BB962C8B-B14F-4D97-AF65-F5344CB8AC3E}">
        <p14:creationId xmlns:p14="http://schemas.microsoft.com/office/powerpoint/2010/main" val="65903073"/>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0DCAA074-5A1F-464E-894F-C7EE7B10B378}"/>
              </a:ext>
            </a:extLst>
          </p:cNvPr>
          <p:cNvSpPr/>
          <p:nvPr/>
        </p:nvSpPr>
        <p:spPr>
          <a:xfrm>
            <a:off x="0" y="193204"/>
            <a:ext cx="9144000" cy="4724370"/>
          </a:xfrm>
          <a:prstGeom prst="rect">
            <a:avLst/>
          </a:prstGeom>
        </p:spPr>
        <p:txBody>
          <a:bodyPr wrap="square">
            <a:spAutoFit/>
          </a:bodyPr>
          <a:lstStyle/>
          <a:p>
            <a:pPr algn="ctr"/>
            <a:r>
              <a:rPr lang="ru-RU" sz="4300" dirty="0">
                <a:solidFill>
                  <a:schemeClr val="bg1"/>
                </a:solidFill>
              </a:rPr>
              <a:t>«</a:t>
            </a:r>
            <a:r>
              <a:rPr lang="ru-RU" sz="4300" b="1" i="1" dirty="0">
                <a:solidFill>
                  <a:schemeClr val="bg1"/>
                </a:solidFill>
              </a:rPr>
              <a:t>1. И сказал Господь Моисею, говоря:  2. скажи сынам Израилевым, чтобы они сделали Мне приношения; </a:t>
            </a:r>
            <a:r>
              <a:rPr lang="ru-RU" sz="4300" b="1" i="1" u="sng" dirty="0">
                <a:solidFill>
                  <a:srgbClr val="FFFF00"/>
                </a:solidFill>
              </a:rPr>
              <a:t>от всякого человека, у которого будет усердие, принимайте приношения Мне</a:t>
            </a:r>
            <a:r>
              <a:rPr lang="ru-RU" sz="4300" b="1" i="1" dirty="0">
                <a:solidFill>
                  <a:schemeClr val="bg1"/>
                </a:solidFill>
              </a:rPr>
              <a:t>.</a:t>
            </a:r>
            <a:r>
              <a:rPr lang="ru-RU" sz="4300" dirty="0">
                <a:solidFill>
                  <a:schemeClr val="bg1"/>
                </a:solidFill>
              </a:rPr>
              <a:t>»</a:t>
            </a:r>
          </a:p>
        </p:txBody>
      </p:sp>
      <p:sp>
        <p:nvSpPr>
          <p:cNvPr id="7" name="TextBox 6">
            <a:extLst>
              <a:ext uri="{FF2B5EF4-FFF2-40B4-BE49-F238E27FC236}">
                <a16:creationId xmlns:a16="http://schemas.microsoft.com/office/drawing/2014/main" id="{4DE026AD-9FF4-4671-8834-BBD46FD0E84F}"/>
              </a:ext>
            </a:extLst>
          </p:cNvPr>
          <p:cNvSpPr txBox="1"/>
          <p:nvPr/>
        </p:nvSpPr>
        <p:spPr>
          <a:xfrm>
            <a:off x="6516216" y="5049678"/>
            <a:ext cx="2304256" cy="400110"/>
          </a:xfrm>
          <a:prstGeom prst="rect">
            <a:avLst/>
          </a:prstGeom>
          <a:solidFill>
            <a:srgbClr val="C00000"/>
          </a:solidFill>
          <a:ln>
            <a:noFill/>
          </a:ln>
        </p:spPr>
        <p:txBody>
          <a:bodyPr wrap="square" rtlCol="0">
            <a:spAutoFit/>
          </a:bodyPr>
          <a:lstStyle/>
          <a:p>
            <a:pPr algn="ctr"/>
            <a:r>
              <a:rPr lang="ru-RU" sz="2000" b="1" dirty="0">
                <a:solidFill>
                  <a:schemeClr val="bg1"/>
                </a:solidFill>
                <a:effectLst>
                  <a:outerShdw blurRad="38100" dist="38100" dir="2700000" algn="tl">
                    <a:srgbClr val="000000">
                      <a:alpha val="43137"/>
                    </a:srgbClr>
                  </a:outerShdw>
                </a:effectLst>
              </a:rPr>
              <a:t>Исход 25:1,2</a:t>
            </a:r>
          </a:p>
        </p:txBody>
      </p:sp>
    </p:spTree>
    <p:extLst>
      <p:ext uri="{BB962C8B-B14F-4D97-AF65-F5344CB8AC3E}">
        <p14:creationId xmlns:p14="http://schemas.microsoft.com/office/powerpoint/2010/main" val="97826196"/>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0DCAA074-5A1F-464E-894F-C7EE7B10B378}"/>
              </a:ext>
            </a:extLst>
          </p:cNvPr>
          <p:cNvSpPr/>
          <p:nvPr/>
        </p:nvSpPr>
        <p:spPr>
          <a:xfrm>
            <a:off x="0" y="193204"/>
            <a:ext cx="9144000" cy="4247317"/>
          </a:xfrm>
          <a:prstGeom prst="rect">
            <a:avLst/>
          </a:prstGeom>
        </p:spPr>
        <p:txBody>
          <a:bodyPr wrap="square">
            <a:spAutoFit/>
          </a:bodyPr>
          <a:lstStyle/>
          <a:p>
            <a:pPr algn="ctr"/>
            <a:r>
              <a:rPr lang="ru-RU" sz="4500" dirty="0">
                <a:solidFill>
                  <a:schemeClr val="bg1"/>
                </a:solidFill>
              </a:rPr>
              <a:t>«…</a:t>
            </a:r>
            <a:r>
              <a:rPr lang="ru-RU" sz="4500" b="1" i="1" dirty="0">
                <a:solidFill>
                  <a:schemeClr val="bg1"/>
                </a:solidFill>
              </a:rPr>
              <a:t> </a:t>
            </a:r>
            <a:r>
              <a:rPr lang="ru-RU" sz="4500" b="1" i="1" u="sng" dirty="0">
                <a:solidFill>
                  <a:srgbClr val="FFFF00"/>
                </a:solidFill>
              </a:rPr>
              <a:t>и все мужья и жены</a:t>
            </a:r>
            <a:r>
              <a:rPr lang="ru-RU" sz="4500" b="1" i="1" dirty="0">
                <a:solidFill>
                  <a:srgbClr val="FFFF00"/>
                </a:solidFill>
              </a:rPr>
              <a:t> </a:t>
            </a:r>
            <a:r>
              <a:rPr lang="ru-RU" sz="4500" b="1" i="1" dirty="0">
                <a:solidFill>
                  <a:schemeClr val="bg1"/>
                </a:solidFill>
              </a:rPr>
              <a:t>из сынов Израилевых, </a:t>
            </a:r>
            <a:r>
              <a:rPr lang="ru-RU" sz="4500" b="1" i="1" u="sng" dirty="0">
                <a:solidFill>
                  <a:srgbClr val="FFFF00"/>
                </a:solidFill>
              </a:rPr>
              <a:t>которых влекло сердце</a:t>
            </a:r>
            <a:r>
              <a:rPr lang="ru-RU" sz="4500" b="1" i="1" dirty="0">
                <a:solidFill>
                  <a:schemeClr val="bg1"/>
                </a:solidFill>
              </a:rPr>
              <a:t> принести на всякое дело, какое Господь через Моисея повелел сделать, </a:t>
            </a:r>
            <a:r>
              <a:rPr lang="ru-RU" sz="4500" b="1" i="1" u="sng" dirty="0">
                <a:solidFill>
                  <a:srgbClr val="FFFF00"/>
                </a:solidFill>
              </a:rPr>
              <a:t>приносили добровольный дар</a:t>
            </a:r>
            <a:r>
              <a:rPr lang="ru-RU" sz="4500" b="1" i="1" dirty="0">
                <a:solidFill>
                  <a:srgbClr val="FFFF00"/>
                </a:solidFill>
              </a:rPr>
              <a:t> </a:t>
            </a:r>
            <a:r>
              <a:rPr lang="ru-RU" sz="4500" b="1" i="1" dirty="0">
                <a:solidFill>
                  <a:schemeClr val="bg1"/>
                </a:solidFill>
              </a:rPr>
              <a:t>Господу.</a:t>
            </a:r>
            <a:r>
              <a:rPr lang="ru-RU" sz="4500" dirty="0">
                <a:solidFill>
                  <a:schemeClr val="bg1"/>
                </a:solidFill>
              </a:rPr>
              <a:t>»</a:t>
            </a:r>
          </a:p>
        </p:txBody>
      </p:sp>
      <p:sp>
        <p:nvSpPr>
          <p:cNvPr id="7" name="TextBox 6">
            <a:extLst>
              <a:ext uri="{FF2B5EF4-FFF2-40B4-BE49-F238E27FC236}">
                <a16:creationId xmlns:a16="http://schemas.microsoft.com/office/drawing/2014/main" id="{4DE026AD-9FF4-4671-8834-BBD46FD0E84F}"/>
              </a:ext>
            </a:extLst>
          </p:cNvPr>
          <p:cNvSpPr txBox="1"/>
          <p:nvPr/>
        </p:nvSpPr>
        <p:spPr>
          <a:xfrm>
            <a:off x="6516216" y="5049678"/>
            <a:ext cx="2304256" cy="400110"/>
          </a:xfrm>
          <a:prstGeom prst="rect">
            <a:avLst/>
          </a:prstGeom>
          <a:solidFill>
            <a:srgbClr val="C00000"/>
          </a:solidFill>
          <a:ln>
            <a:noFill/>
          </a:ln>
        </p:spPr>
        <p:txBody>
          <a:bodyPr wrap="square" rtlCol="0">
            <a:spAutoFit/>
          </a:bodyPr>
          <a:lstStyle/>
          <a:p>
            <a:pPr algn="ctr"/>
            <a:r>
              <a:rPr lang="ru-RU" sz="2000" b="1" dirty="0">
                <a:solidFill>
                  <a:schemeClr val="bg1"/>
                </a:solidFill>
                <a:effectLst>
                  <a:outerShdw blurRad="38100" dist="38100" dir="2700000" algn="tl">
                    <a:srgbClr val="000000">
                      <a:alpha val="43137"/>
                    </a:srgbClr>
                  </a:outerShdw>
                </a:effectLst>
              </a:rPr>
              <a:t>Исход 35:29</a:t>
            </a:r>
          </a:p>
        </p:txBody>
      </p:sp>
    </p:spTree>
    <p:extLst>
      <p:ext uri="{BB962C8B-B14F-4D97-AF65-F5344CB8AC3E}">
        <p14:creationId xmlns:p14="http://schemas.microsoft.com/office/powerpoint/2010/main" val="2071437520"/>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Temp\4\мммм.jpg">
            <a:extLst>
              <a:ext uri="{FF2B5EF4-FFF2-40B4-BE49-F238E27FC236}">
                <a16:creationId xmlns:a16="http://schemas.microsoft.com/office/drawing/2014/main" id="{CC9CCC84-65D3-485A-A059-F870CC8109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9" t="6" r="2596" b="-38"/>
          <a:stretch/>
        </p:blipFill>
        <p:spPr bwMode="auto">
          <a:xfrm>
            <a:off x="3390327" y="1306738"/>
            <a:ext cx="5753673" cy="3805099"/>
          </a:xfrm>
          <a:prstGeom prst="rect">
            <a:avLst/>
          </a:prstGeom>
          <a:noFill/>
          <a:ln>
            <a:solidFill>
              <a:schemeClr val="bg1"/>
            </a:solidFill>
          </a:ln>
          <a:effectLst/>
          <a:extLst>
            <a:ext uri="{909E8E84-426E-40DD-AFC4-6F175D3DCCD1}">
              <a14:hiddenFill xmlns:a14="http://schemas.microsoft.com/office/drawing/2010/main">
                <a:solidFill>
                  <a:srgbClr val="FFFFFF"/>
                </a:solidFill>
              </a14:hiddenFill>
            </a:ext>
          </a:extLst>
        </p:spPr>
      </p:pic>
      <p:sp>
        <p:nvSpPr>
          <p:cNvPr id="12" name="Прямоугольник 11">
            <a:extLst>
              <a:ext uri="{FF2B5EF4-FFF2-40B4-BE49-F238E27FC236}">
                <a16:creationId xmlns:a16="http://schemas.microsoft.com/office/drawing/2014/main" id="{6922AA0F-0FF9-492B-A9CF-67B68D45D87C}"/>
              </a:ext>
            </a:extLst>
          </p:cNvPr>
          <p:cNvSpPr/>
          <p:nvPr/>
        </p:nvSpPr>
        <p:spPr>
          <a:xfrm>
            <a:off x="631610" y="71835"/>
            <a:ext cx="8215190" cy="769441"/>
          </a:xfrm>
          <a:prstGeom prst="rect">
            <a:avLst/>
          </a:prstGeom>
        </p:spPr>
        <p:txBody>
          <a:bodyPr wrap="square">
            <a:spAutoFit/>
          </a:bodyPr>
          <a:lstStyle/>
          <a:p>
            <a:r>
              <a:rPr lang="ru-RU" sz="4400" b="1" dirty="0">
                <a:solidFill>
                  <a:schemeClr val="bg1"/>
                </a:solidFill>
                <a:latin typeface="Century Gothic" panose="020B0502020202020204" pitchFamily="34" charset="0"/>
              </a:rPr>
              <a:t>ЧТО ТАКОЕ </a:t>
            </a:r>
            <a:r>
              <a:rPr lang="ru-RU" sz="4400" b="1" dirty="0">
                <a:solidFill>
                  <a:srgbClr val="FFFF00"/>
                </a:solidFill>
                <a:latin typeface="Century Gothic" panose="020B0502020202020204" pitchFamily="34" charset="0"/>
              </a:rPr>
              <a:t>УСЕРДИЕ</a:t>
            </a:r>
            <a:r>
              <a:rPr lang="ru-RU" sz="4400" b="1" dirty="0">
                <a:solidFill>
                  <a:schemeClr val="bg1"/>
                </a:solidFill>
                <a:latin typeface="Century Gothic" panose="020B0502020202020204" pitchFamily="34" charset="0"/>
              </a:rPr>
              <a:t>?</a:t>
            </a:r>
            <a:endParaRPr lang="ru-RU" sz="3400" b="1" dirty="0">
              <a:solidFill>
                <a:schemeClr val="bg1"/>
              </a:solidFill>
              <a:latin typeface="Century Gothic" panose="020B0502020202020204" pitchFamily="34" charset="0"/>
            </a:endParaRPr>
          </a:p>
        </p:txBody>
      </p:sp>
      <p:grpSp>
        <p:nvGrpSpPr>
          <p:cNvPr id="16" name="Группа 15">
            <a:extLst>
              <a:ext uri="{FF2B5EF4-FFF2-40B4-BE49-F238E27FC236}">
                <a16:creationId xmlns:a16="http://schemas.microsoft.com/office/drawing/2014/main" id="{5EF8FF8A-B033-4B7C-9B2E-51B9E1383003}"/>
              </a:ext>
            </a:extLst>
          </p:cNvPr>
          <p:cNvGrpSpPr/>
          <p:nvPr/>
        </p:nvGrpSpPr>
        <p:grpSpPr>
          <a:xfrm>
            <a:off x="-1116632" y="348543"/>
            <a:ext cx="1584176" cy="216024"/>
            <a:chOff x="-108520" y="229208"/>
            <a:chExt cx="1584176" cy="216024"/>
          </a:xfrm>
        </p:grpSpPr>
        <p:cxnSp>
          <p:nvCxnSpPr>
            <p:cNvPr id="17" name="Прямая соединительная линия 16">
              <a:extLst>
                <a:ext uri="{FF2B5EF4-FFF2-40B4-BE49-F238E27FC236}">
                  <a16:creationId xmlns:a16="http://schemas.microsoft.com/office/drawing/2014/main" id="{682B08BD-5EC2-4E33-B907-AF0B74903A8A}"/>
                </a:ext>
              </a:extLst>
            </p:cNvPr>
            <p:cNvCxnSpPr/>
            <p:nvPr/>
          </p:nvCxnSpPr>
          <p:spPr>
            <a:xfrm>
              <a:off x="-108520" y="337220"/>
              <a:ext cx="13681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a:extLst>
                <a:ext uri="{FF2B5EF4-FFF2-40B4-BE49-F238E27FC236}">
                  <a16:creationId xmlns:a16="http://schemas.microsoft.com/office/drawing/2014/main" id="{548C31D8-E60C-45D6-9944-A4EE74C3FA63}"/>
                </a:ext>
              </a:extLst>
            </p:cNvPr>
            <p:cNvSpPr/>
            <p:nvPr/>
          </p:nvSpPr>
          <p:spPr>
            <a:xfrm>
              <a:off x="1259632" y="229208"/>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BY"/>
            </a:p>
          </p:txBody>
        </p:sp>
      </p:grpSp>
      <p:sp>
        <p:nvSpPr>
          <p:cNvPr id="10" name="TextBox 9">
            <a:extLst>
              <a:ext uri="{FF2B5EF4-FFF2-40B4-BE49-F238E27FC236}">
                <a16:creationId xmlns:a16="http://schemas.microsoft.com/office/drawing/2014/main" id="{17BABA2A-F5EE-4998-8CAC-380596818B9A}"/>
              </a:ext>
            </a:extLst>
          </p:cNvPr>
          <p:cNvSpPr txBox="1"/>
          <p:nvPr/>
        </p:nvSpPr>
        <p:spPr>
          <a:xfrm>
            <a:off x="179512" y="985292"/>
            <a:ext cx="3024336" cy="4347344"/>
          </a:xfrm>
          <a:prstGeom prst="rect">
            <a:avLst/>
          </a:prstGeom>
          <a:noFill/>
        </p:spPr>
        <p:txBody>
          <a:bodyPr wrap="square">
            <a:spAutoFit/>
          </a:bodyPr>
          <a:lstStyle/>
          <a:p>
            <a:r>
              <a:rPr lang="ru-RU" sz="2600" dirty="0">
                <a:solidFill>
                  <a:schemeClr val="bg1"/>
                </a:solidFill>
              </a:rPr>
              <a:t>- это старанье к делу, рвение, ревность; </a:t>
            </a:r>
          </a:p>
          <a:p>
            <a:r>
              <a:rPr lang="ru-RU" sz="2600" dirty="0">
                <a:solidFill>
                  <a:schemeClr val="bg1"/>
                </a:solidFill>
              </a:rPr>
              <a:t>доброжелательство </a:t>
            </a:r>
          </a:p>
          <a:p>
            <a:r>
              <a:rPr lang="ru-RU" sz="2600" dirty="0">
                <a:solidFill>
                  <a:schemeClr val="bg1"/>
                </a:solidFill>
              </a:rPr>
              <a:t>и заботливость; </a:t>
            </a:r>
          </a:p>
          <a:p>
            <a:r>
              <a:rPr lang="ru-RU" sz="2600" dirty="0">
                <a:solidFill>
                  <a:schemeClr val="bg1"/>
                </a:solidFill>
              </a:rPr>
              <a:t>добросовестное </a:t>
            </a:r>
          </a:p>
          <a:p>
            <a:r>
              <a:rPr lang="ru-RU" sz="2600" dirty="0">
                <a:solidFill>
                  <a:schemeClr val="bg1"/>
                </a:solidFill>
              </a:rPr>
              <a:t>исполненье, </a:t>
            </a:r>
          </a:p>
          <a:p>
            <a:r>
              <a:rPr lang="ru-RU" sz="2600" dirty="0">
                <a:solidFill>
                  <a:schemeClr val="bg1"/>
                </a:solidFill>
              </a:rPr>
              <a:t>сильное прилежанье.</a:t>
            </a:r>
          </a:p>
          <a:p>
            <a:endParaRPr lang="ru-RU" sz="1050" dirty="0">
              <a:solidFill>
                <a:schemeClr val="bg1"/>
              </a:solidFill>
            </a:endParaRPr>
          </a:p>
          <a:p>
            <a:pPr algn="r"/>
            <a:r>
              <a:rPr lang="ru-RU" sz="1600" i="1" dirty="0">
                <a:solidFill>
                  <a:schemeClr val="bg1"/>
                </a:solidFill>
              </a:rPr>
              <a:t>толковый словарь</a:t>
            </a:r>
          </a:p>
          <a:p>
            <a:pPr algn="r"/>
            <a:r>
              <a:rPr lang="ru-RU" sz="1600" i="1" dirty="0">
                <a:solidFill>
                  <a:schemeClr val="bg1"/>
                </a:solidFill>
              </a:rPr>
              <a:t>Владимира Ивановича Даля</a:t>
            </a:r>
            <a:endParaRPr lang="ru-BY" sz="1600" i="1" dirty="0">
              <a:solidFill>
                <a:schemeClr val="bg1"/>
              </a:solidFill>
            </a:endParaRPr>
          </a:p>
        </p:txBody>
      </p:sp>
    </p:spTree>
    <p:extLst>
      <p:ext uri="{BB962C8B-B14F-4D97-AF65-F5344CB8AC3E}">
        <p14:creationId xmlns:p14="http://schemas.microsoft.com/office/powerpoint/2010/main" val="1298475525"/>
      </p:ext>
    </p:extLst>
  </p:cSld>
  <p:clrMapOvr>
    <a:masterClrMapping/>
  </p:clrMapOvr>
  <p:transition spd="slow">
    <p:wipe dir="r"/>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7881</TotalTime>
  <Words>1693</Words>
  <Application>Microsoft Office PowerPoint</Application>
  <PresentationFormat>Экран (16:10)</PresentationFormat>
  <Paragraphs>180</Paragraphs>
  <Slides>27</Slides>
  <Notes>27</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Arial</vt:lpstr>
      <vt:lpstr>Calibri</vt:lpstr>
      <vt:lpstr>Arial Narrow</vt:lpstr>
      <vt:lpstr>Century Gothic</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KARCHEMENKOFF</cp:lastModifiedBy>
  <cp:revision>447</cp:revision>
  <dcterms:created xsi:type="dcterms:W3CDTF">2018-02-03T10:08:25Z</dcterms:created>
  <dcterms:modified xsi:type="dcterms:W3CDTF">2024-02-24T20:43:39Z</dcterms:modified>
</cp:coreProperties>
</file>