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9"/>
  </p:notesMasterIdLst>
  <p:sldIdLst>
    <p:sldId id="345" r:id="rId2"/>
    <p:sldId id="465" r:id="rId3"/>
    <p:sldId id="540" r:id="rId4"/>
    <p:sldId id="541" r:id="rId5"/>
    <p:sldId id="542" r:id="rId6"/>
    <p:sldId id="545" r:id="rId7"/>
    <p:sldId id="547" r:id="rId8"/>
    <p:sldId id="517" r:id="rId9"/>
    <p:sldId id="490" r:id="rId10"/>
    <p:sldId id="563" r:id="rId11"/>
    <p:sldId id="535" r:id="rId12"/>
    <p:sldId id="536" r:id="rId13"/>
    <p:sldId id="537" r:id="rId14"/>
    <p:sldId id="564" r:id="rId15"/>
    <p:sldId id="549" r:id="rId16"/>
    <p:sldId id="565" r:id="rId17"/>
    <p:sldId id="566" r:id="rId18"/>
    <p:sldId id="550" r:id="rId19"/>
    <p:sldId id="555" r:id="rId20"/>
    <p:sldId id="567" r:id="rId21"/>
    <p:sldId id="570" r:id="rId22"/>
    <p:sldId id="569" r:id="rId23"/>
    <p:sldId id="568" r:id="rId24"/>
    <p:sldId id="571" r:id="rId25"/>
    <p:sldId id="572" r:id="rId26"/>
    <p:sldId id="573" r:id="rId27"/>
    <p:sldId id="574" r:id="rId28"/>
    <p:sldId id="575" r:id="rId29"/>
    <p:sldId id="528" r:id="rId30"/>
    <p:sldId id="576" r:id="rId31"/>
    <p:sldId id="577" r:id="rId32"/>
    <p:sldId id="561" r:id="rId33"/>
    <p:sldId id="578" r:id="rId34"/>
    <p:sldId id="558" r:id="rId35"/>
    <p:sldId id="579" r:id="rId36"/>
    <p:sldId id="580" r:id="rId37"/>
    <p:sldId id="581" r:id="rId38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entury Gothic" panose="020B0502020202020204" pitchFamily="34" charset="0"/>
      <p:regular r:id="rId44"/>
      <p:bold r:id="rId45"/>
      <p:italic r:id="rId46"/>
      <p:boldItalic r:id="rId4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FDFD"/>
    <a:srgbClr val="000099"/>
    <a:srgbClr val="F8F8F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9" autoAdjust="0"/>
  </p:normalViewPr>
  <p:slideViewPr>
    <p:cSldViewPr>
      <p:cViewPr varScale="1">
        <p:scale>
          <a:sx n="95" d="100"/>
          <a:sy n="95" d="100"/>
        </p:scale>
        <p:origin x="1090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6F99-98DA-4124-B7C8-E944A034A478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BA48-6401-426C-9560-FCC9BDA8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4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77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75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64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u="none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82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B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977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63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none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65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u="none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650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BY" sz="1800" b="1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46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5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5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13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480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58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BY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4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none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4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none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73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none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130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none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42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BY" sz="1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30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u="non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81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911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u="non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985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6601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u="none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691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u="non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9505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513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461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4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0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83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4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19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295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98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5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A11200-394C-4E61-8404-DC679237EE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r="24556"/>
          <a:stretch/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9FDB4B4A-D2AB-421E-B3D6-54A914B21066}"/>
              </a:ext>
            </a:extLst>
          </p:cNvPr>
          <p:cNvSpPr/>
          <p:nvPr/>
        </p:nvSpPr>
        <p:spPr>
          <a:xfrm flipH="1">
            <a:off x="-1476672" y="-95828"/>
            <a:ext cx="6912768" cy="5906656"/>
          </a:xfrm>
          <a:prstGeom prst="parallelogram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77DA6-A943-4C31-BC6B-B6013C51C70D}"/>
              </a:ext>
            </a:extLst>
          </p:cNvPr>
          <p:cNvSpPr txBox="1"/>
          <p:nvPr/>
        </p:nvSpPr>
        <p:spPr>
          <a:xfrm>
            <a:off x="467544" y="481236"/>
            <a:ext cx="525658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Century Gothic" panose="020B0502020202020204" pitchFamily="34" charset="0"/>
              </a:rPr>
              <a:t>ЖИЗНЬ</a:t>
            </a:r>
          </a:p>
          <a:p>
            <a:r>
              <a:rPr lang="ru-RU" sz="2500" dirty="0">
                <a:latin typeface="Century Gothic" panose="020B0502020202020204" pitchFamily="34" charset="0"/>
              </a:rPr>
              <a:t>В ПРОТИВОСТОЯНИИ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FDA9E6-A466-44BA-8D77-116F67BF884E}"/>
              </a:ext>
            </a:extLst>
          </p:cNvPr>
          <p:cNvSpPr txBox="1"/>
          <p:nvPr/>
        </p:nvSpPr>
        <p:spPr>
          <a:xfrm>
            <a:off x="558726" y="3865612"/>
            <a:ext cx="53094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ПРОПОВЕДЕЙ </a:t>
            </a:r>
          </a:p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КНИГЕ </a:t>
            </a:r>
            <a:r>
              <a:rPr lang="ru-RU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НЕЕМЍИ</a:t>
            </a:r>
            <a:endParaRPr lang="ru-BY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9521022-4579-4696-B053-BB527DAF1FAC}"/>
              </a:ext>
            </a:extLst>
          </p:cNvPr>
          <p:cNvGrpSpPr/>
          <p:nvPr/>
        </p:nvGrpSpPr>
        <p:grpSpPr>
          <a:xfrm>
            <a:off x="0" y="4549688"/>
            <a:ext cx="3491880" cy="468052"/>
            <a:chOff x="0" y="4184003"/>
            <a:chExt cx="3491880" cy="468052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B43D0819-60A6-4007-B2F6-1237DFAFF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41676"/>
              <a:ext cx="34918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E8B7DEE-9637-4078-AFDB-7176D85E8A2E}"/>
                </a:ext>
              </a:extLst>
            </p:cNvPr>
            <p:cNvSpPr/>
            <p:nvPr/>
          </p:nvSpPr>
          <p:spPr>
            <a:xfrm>
              <a:off x="0" y="4184003"/>
              <a:ext cx="467544" cy="4680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5</a:t>
              </a:r>
              <a:endParaRPr lang="ru-BY" sz="20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3A06FC-9235-4B7F-AFBD-96ED95641FDA}"/>
              </a:ext>
            </a:extLst>
          </p:cNvPr>
          <p:cNvSpPr txBox="1"/>
          <p:nvPr/>
        </p:nvSpPr>
        <p:spPr>
          <a:xfrm>
            <a:off x="558726" y="4926568"/>
            <a:ext cx="5309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НЕЕМЍЯ 4:1-</a:t>
            </a: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BY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CF35236-D394-4AB5-8486-2FA7737DAE92}"/>
              </a:ext>
            </a:extLst>
          </p:cNvPr>
          <p:cNvSpPr/>
          <p:nvPr/>
        </p:nvSpPr>
        <p:spPr>
          <a:xfrm>
            <a:off x="558726" y="1705372"/>
            <a:ext cx="178102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ЧАСТЬ 1</a:t>
            </a:r>
            <a:endParaRPr lang="ru-BY" sz="24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5A6614-72A8-4EF9-B2FD-35951A374F7D}"/>
              </a:ext>
            </a:extLst>
          </p:cNvPr>
          <p:cNvSpPr txBox="1"/>
          <p:nvPr/>
        </p:nvSpPr>
        <p:spPr>
          <a:xfrm>
            <a:off x="467544" y="2290551"/>
            <a:ext cx="53102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ПРОТИВЛЕНИЕ</a:t>
            </a:r>
            <a:r>
              <a:rPr lang="ru-RU" sz="3600" b="1" dirty="0">
                <a:latin typeface="Century Gothic" panose="020B0502020202020204" pitchFamily="34" charset="0"/>
              </a:rPr>
              <a:t> </a:t>
            </a:r>
          </a:p>
          <a:p>
            <a:r>
              <a:rPr lang="ru-RU" sz="4400" b="1" dirty="0">
                <a:latin typeface="Century Gothic" panose="020B0502020202020204" pitchFamily="34" charset="0"/>
              </a:rPr>
              <a:t>ИЗВНЕ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03C0B5-E18C-4B61-90D2-CFE526B33C4F}"/>
              </a:ext>
            </a:extLst>
          </p:cNvPr>
          <p:cNvSpPr/>
          <p:nvPr/>
        </p:nvSpPr>
        <p:spPr>
          <a:xfrm>
            <a:off x="0" y="980063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ПРИЧИНОЙ</a:t>
            </a:r>
          </a:p>
          <a:p>
            <a:pPr algn="ctr"/>
            <a:r>
              <a:rPr lang="ru-RU" sz="6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ПРОТИВОСТОЯНИЯ 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МОЖЕТ БЫТЬ </a:t>
            </a:r>
          </a:p>
          <a:p>
            <a:pPr algn="ctr"/>
            <a:r>
              <a:rPr lang="ru-RU" sz="6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ЗАВИСТЬ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35989AE-862B-4A81-9CC4-657922B2A58A}"/>
              </a:ext>
            </a:extLst>
          </p:cNvPr>
          <p:cNvGrpSpPr/>
          <p:nvPr/>
        </p:nvGrpSpPr>
        <p:grpSpPr>
          <a:xfrm>
            <a:off x="0" y="2767491"/>
            <a:ext cx="598976" cy="180018"/>
            <a:chOff x="0" y="2767491"/>
            <a:chExt cx="598976" cy="180018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DC8B8D30-9928-484A-AEFE-385DB4935862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180018" y="2857500"/>
              <a:ext cx="418958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39AC07F1-49CC-4A6A-B5E7-EB3B7C47D6E7}"/>
                </a:ext>
              </a:extLst>
            </p:cNvPr>
            <p:cNvSpPr/>
            <p:nvPr/>
          </p:nvSpPr>
          <p:spPr>
            <a:xfrm>
              <a:off x="0" y="2767491"/>
              <a:ext cx="180018" cy="1800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469EB4F-9AFB-4F5A-AB16-3121F8425600}"/>
              </a:ext>
            </a:extLst>
          </p:cNvPr>
          <p:cNvGrpSpPr/>
          <p:nvPr/>
        </p:nvGrpSpPr>
        <p:grpSpPr>
          <a:xfrm rot="10800000">
            <a:off x="8545024" y="2767491"/>
            <a:ext cx="598976" cy="180018"/>
            <a:chOff x="0" y="2767491"/>
            <a:chExt cx="598976" cy="180018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6BFC3A23-049F-46C6-9808-7CB175CBBDF9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180018" y="2857500"/>
              <a:ext cx="418958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D1EB1B3-5431-4F9C-AB34-7B6E3D97E2A6}"/>
                </a:ext>
              </a:extLst>
            </p:cNvPr>
            <p:cNvSpPr/>
            <p:nvPr/>
          </p:nvSpPr>
          <p:spPr>
            <a:xfrm>
              <a:off x="0" y="2767491"/>
              <a:ext cx="180018" cy="1800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</p:grpSp>
    </p:spTree>
    <p:extLst>
      <p:ext uri="{BB962C8B-B14F-4D97-AF65-F5344CB8AC3E}">
        <p14:creationId xmlns:p14="http://schemas.microsoft.com/office/powerpoint/2010/main" val="80866137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584016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Видел я также, что всякий труд и всякий успех в делах производят взаимную между людьми зависть. И это — суета и томление духа!</a:t>
            </a:r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88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516216" y="5049678"/>
            <a:ext cx="230425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Екклесиаст 4:4</a:t>
            </a:r>
          </a:p>
        </p:txBody>
      </p:sp>
    </p:spTree>
    <p:extLst>
      <p:ext uri="{BB962C8B-B14F-4D97-AF65-F5344CB8AC3E}">
        <p14:creationId xmlns:p14="http://schemas.microsoft.com/office/powerpoint/2010/main" val="3248562141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Ибо если между вами зависть, споры и разногласия, то не плотские ли вы? и не по человеческому ли обычаю поступаете? </a:t>
            </a:r>
          </a:p>
          <a:p>
            <a:pPr algn="ctr"/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Ибо когда один говорит: «я Павлов», а другой: «я </a:t>
            </a:r>
            <a:r>
              <a:rPr lang="ru-RU" sz="40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Аполлосов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», </a:t>
            </a:r>
          </a:p>
          <a:p>
            <a:pPr algn="ctr"/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то не плотские ли вы?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5940152" y="5049678"/>
            <a:ext cx="288032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Коринфянам 3:3,4</a:t>
            </a:r>
          </a:p>
        </p:txBody>
      </p:sp>
    </p:spTree>
    <p:extLst>
      <p:ext uri="{BB962C8B-B14F-4D97-AF65-F5344CB8AC3E}">
        <p14:creationId xmlns:p14="http://schemas.microsoft.com/office/powerpoint/2010/main" val="419176512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BD2AA8C-03C6-4393-81FB-31804A706CCA}"/>
              </a:ext>
            </a:extLst>
          </p:cNvPr>
          <p:cNvGrpSpPr/>
          <p:nvPr/>
        </p:nvGrpSpPr>
        <p:grpSpPr>
          <a:xfrm>
            <a:off x="179512" y="337220"/>
            <a:ext cx="8784976" cy="1400384"/>
            <a:chOff x="179512" y="337220"/>
            <a:chExt cx="8784976" cy="140038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76DDF32-FD78-4C1A-AB96-8CD516547173}"/>
                </a:ext>
              </a:extLst>
            </p:cNvPr>
            <p:cNvSpPr/>
            <p:nvPr/>
          </p:nvSpPr>
          <p:spPr>
            <a:xfrm>
              <a:off x="179512" y="337220"/>
              <a:ext cx="878497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«</a:t>
              </a:r>
              <a:r>
                <a:rPr lang="ru-RU" sz="2400" b="1" i="1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Санбаллат</a:t>
              </a:r>
              <a:r>
                <a:rPr lang="ru-RU" sz="24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и </a:t>
              </a:r>
              <a:r>
                <a:rPr lang="ru-RU" sz="2400" b="1" i="1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аммонитский</a:t>
              </a:r>
              <a:r>
                <a:rPr lang="ru-RU" sz="24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вельможа </a:t>
              </a:r>
              <a:r>
                <a:rPr lang="ru-RU" sz="2400" b="1" i="1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Товия</a:t>
              </a:r>
              <a:r>
                <a:rPr lang="ru-RU" sz="2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… </a:t>
              </a:r>
              <a:r>
                <a:rPr lang="ru-RU" sz="24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были </a:t>
              </a:r>
              <a:r>
                <a:rPr lang="ru-RU" sz="2400" b="1" i="1" u="sng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крайне возмущены</a:t>
              </a:r>
              <a:r>
                <a:rPr lang="ru-RU" sz="24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, что кто-то пришел заботиться о благе израильтян</a:t>
              </a:r>
              <a:r>
                <a:rPr lang="ru-RU" sz="2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.»</a:t>
              </a:r>
              <a:endParaRPr lang="ru-RU" sz="6000" b="1" i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36890C2-8929-46B2-88B3-263C4B00ACC3}"/>
                </a:ext>
              </a:extLst>
            </p:cNvPr>
            <p:cNvSpPr txBox="1"/>
            <p:nvPr/>
          </p:nvSpPr>
          <p:spPr>
            <a:xfrm>
              <a:off x="6516216" y="1337494"/>
              <a:ext cx="2304256" cy="4001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Неемия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2:10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EFB9F6E-84DE-4BA5-BD14-8F356306DF44}"/>
              </a:ext>
            </a:extLst>
          </p:cNvPr>
          <p:cNvGrpSpPr/>
          <p:nvPr/>
        </p:nvGrpSpPr>
        <p:grpSpPr>
          <a:xfrm>
            <a:off x="179512" y="2026503"/>
            <a:ext cx="8784976" cy="1087091"/>
            <a:chOff x="179512" y="2026503"/>
            <a:chExt cx="8784976" cy="108709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BDB81FB-8742-4C8D-B402-05B5B65E1300}"/>
                </a:ext>
              </a:extLst>
            </p:cNvPr>
            <p:cNvSpPr/>
            <p:nvPr/>
          </p:nvSpPr>
          <p:spPr>
            <a:xfrm>
              <a:off x="179512" y="2026503"/>
              <a:ext cx="878497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«</a:t>
              </a:r>
              <a:r>
                <a:rPr lang="ru-RU" sz="24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Когда </a:t>
              </a:r>
              <a:r>
                <a:rPr lang="ru-RU" sz="2400" b="1" i="1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Санбаллат</a:t>
              </a:r>
              <a:r>
                <a:rPr lang="ru-RU" sz="24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услышал о том, что мы строим стену, он </a:t>
              </a:r>
              <a:r>
                <a:rPr lang="ru-RU" sz="2400" b="1" i="1" u="sng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разозлился</a:t>
              </a:r>
              <a:r>
                <a:rPr lang="ru-RU" sz="24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и </a:t>
              </a:r>
              <a:r>
                <a:rPr lang="ru-RU" sz="2400" b="1" i="1" u="sng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сильно разгневался</a:t>
              </a:r>
              <a:r>
                <a:rPr lang="ru-RU" sz="24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ru-RU" sz="2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» </a:t>
              </a:r>
              <a:endParaRPr lang="ru-RU" sz="7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77F255-1D40-4439-BCAC-9C23C152972E}"/>
                </a:ext>
              </a:extLst>
            </p:cNvPr>
            <p:cNvSpPr txBox="1"/>
            <p:nvPr/>
          </p:nvSpPr>
          <p:spPr>
            <a:xfrm>
              <a:off x="6516216" y="2713484"/>
              <a:ext cx="2304256" cy="4001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Неемия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4:1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C455B76-D887-46B3-A635-482AFCBB8A38}"/>
              </a:ext>
            </a:extLst>
          </p:cNvPr>
          <p:cNvGrpSpPr/>
          <p:nvPr/>
        </p:nvGrpSpPr>
        <p:grpSpPr>
          <a:xfrm>
            <a:off x="179512" y="3505572"/>
            <a:ext cx="8784976" cy="1840270"/>
            <a:chOff x="179512" y="3505572"/>
            <a:chExt cx="8784976" cy="184027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918EDB3-7CF4-44D9-8A1D-CC7B9EFE34EE}"/>
                </a:ext>
              </a:extLst>
            </p:cNvPr>
            <p:cNvSpPr/>
            <p:nvPr/>
          </p:nvSpPr>
          <p:spPr>
            <a:xfrm>
              <a:off x="179512" y="3505572"/>
              <a:ext cx="878497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«</a:t>
              </a:r>
              <a:r>
                <a:rPr lang="ru-RU" sz="24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Но когда </a:t>
              </a:r>
              <a:r>
                <a:rPr lang="ru-RU" sz="2400" b="1" i="1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Санбаллат</a:t>
              </a:r>
              <a:r>
                <a:rPr lang="ru-RU" sz="24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, </a:t>
              </a:r>
              <a:r>
                <a:rPr lang="ru-RU" sz="2400" b="1" i="1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Товия</a:t>
              </a:r>
              <a:r>
                <a:rPr lang="ru-RU" sz="24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, арабы с аммонитянами и жители Ашдода услышали о том, что восстановление иерусалимских стен продвигается и проломы заделываются, они </a:t>
              </a:r>
              <a:r>
                <a:rPr lang="ru-RU" sz="2400" b="1" i="1" u="sng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очень разозлились</a:t>
              </a:r>
              <a:r>
                <a:rPr lang="ru-RU" sz="24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ru-RU" sz="2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» </a:t>
              </a:r>
              <a:endParaRPr lang="ru-RU" sz="7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500DBD-023B-420D-BA2B-543086286DD2}"/>
                </a:ext>
              </a:extLst>
            </p:cNvPr>
            <p:cNvSpPr txBox="1"/>
            <p:nvPr/>
          </p:nvSpPr>
          <p:spPr>
            <a:xfrm>
              <a:off x="6516216" y="4945732"/>
              <a:ext cx="2304256" cy="4001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Неемия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4:7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05887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03C0B5-E18C-4B61-90D2-CFE526B33C4F}"/>
              </a:ext>
            </a:extLst>
          </p:cNvPr>
          <p:cNvSpPr/>
          <p:nvPr/>
        </p:nvSpPr>
        <p:spPr>
          <a:xfrm>
            <a:off x="0" y="980063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ПРИЧИНОЙ</a:t>
            </a:r>
          </a:p>
          <a:p>
            <a:pPr algn="ctr"/>
            <a:r>
              <a:rPr lang="ru-RU" sz="6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ПРОТИВОСТОЯНИЯ 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ЯВЛЯЕТСЯ </a:t>
            </a:r>
          </a:p>
          <a:p>
            <a:pPr algn="ctr"/>
            <a:r>
              <a:rPr lang="ru-RU" sz="6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ЛИЧНОСТЬ САТАНЫ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35989AE-862B-4A81-9CC4-657922B2A58A}"/>
              </a:ext>
            </a:extLst>
          </p:cNvPr>
          <p:cNvGrpSpPr/>
          <p:nvPr/>
        </p:nvGrpSpPr>
        <p:grpSpPr>
          <a:xfrm>
            <a:off x="0" y="2767491"/>
            <a:ext cx="598976" cy="180018"/>
            <a:chOff x="0" y="2767491"/>
            <a:chExt cx="598976" cy="180018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DC8B8D30-9928-484A-AEFE-385DB4935862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180018" y="2857500"/>
              <a:ext cx="418958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39AC07F1-49CC-4A6A-B5E7-EB3B7C47D6E7}"/>
                </a:ext>
              </a:extLst>
            </p:cNvPr>
            <p:cNvSpPr/>
            <p:nvPr/>
          </p:nvSpPr>
          <p:spPr>
            <a:xfrm>
              <a:off x="0" y="2767491"/>
              <a:ext cx="180018" cy="1800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469EB4F-9AFB-4F5A-AB16-3121F8425600}"/>
              </a:ext>
            </a:extLst>
          </p:cNvPr>
          <p:cNvGrpSpPr/>
          <p:nvPr/>
        </p:nvGrpSpPr>
        <p:grpSpPr>
          <a:xfrm rot="10800000">
            <a:off x="8545024" y="2767491"/>
            <a:ext cx="598976" cy="180018"/>
            <a:chOff x="0" y="2767491"/>
            <a:chExt cx="598976" cy="180018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6BFC3A23-049F-46C6-9808-7CB175CBBDF9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180018" y="2857500"/>
              <a:ext cx="418958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D1EB1B3-5431-4F9C-AB34-7B6E3D97E2A6}"/>
                </a:ext>
              </a:extLst>
            </p:cNvPr>
            <p:cNvSpPr/>
            <p:nvPr/>
          </p:nvSpPr>
          <p:spPr>
            <a:xfrm>
              <a:off x="0" y="2767491"/>
              <a:ext cx="180018" cy="1800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</p:grpSp>
    </p:spTree>
    <p:extLst>
      <p:ext uri="{BB962C8B-B14F-4D97-AF65-F5344CB8AC3E}">
        <p14:creationId xmlns:p14="http://schemas.microsoft.com/office/powerpoint/2010/main" val="346551113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i="1" dirty="0">
                <a:solidFill>
                  <a:schemeClr val="bg1"/>
                </a:solidFill>
              </a:rPr>
              <a:t>«15. Он говорит им: а вы за кого почитаете Меня? </a:t>
            </a:r>
          </a:p>
          <a:p>
            <a:pPr algn="ctr"/>
            <a:r>
              <a:rPr lang="ru-RU" sz="2700" b="1" i="1" dirty="0">
                <a:solidFill>
                  <a:schemeClr val="bg1"/>
                </a:solidFill>
              </a:rPr>
              <a:t>16. Симон же Петр, отвечая, сказал: Ты — Христос, Сын Бога Живого. 17. Тогда Иисус сказал ему в ответ: блажен ты, Симон, сын Ионин, потому что не плоть и кровь открыли тебе это, но Отец Мой, Сущий на небесах; 18. и Я говорю тебе: ты — Петр, и на сем камне Я создам Церковь Мою, и врата ада не одолеют ее; 19. и дам тебе ключи Царства Небесного: и что́ свяжешь на земле, то́ будет связано на небесах, и что́ разрешишь на земле, то́ будет разрешено на небесах.»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156176" y="5049678"/>
            <a:ext cx="266429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Матфея 16:15-19</a:t>
            </a:r>
          </a:p>
        </p:txBody>
      </p:sp>
    </p:spTree>
    <p:extLst>
      <p:ext uri="{BB962C8B-B14F-4D97-AF65-F5344CB8AC3E}">
        <p14:creationId xmlns:p14="http://schemas.microsoft.com/office/powerpoint/2010/main" val="4237824400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Он же, обратившись, сказал Петру: отойди от Меня, сатана! ты Мне соблазн! потому что думаешь не о том, что́ Божие, но что́ человеческое</a:t>
            </a:r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156176" y="5049678"/>
            <a:ext cx="266429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Матфея 16:23</a:t>
            </a:r>
          </a:p>
        </p:txBody>
      </p:sp>
    </p:spTree>
    <p:extLst>
      <p:ext uri="{BB962C8B-B14F-4D97-AF65-F5344CB8AC3E}">
        <p14:creationId xmlns:p14="http://schemas.microsoft.com/office/powerpoint/2010/main" val="1584917693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6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 мире будете иметь скорбь; </a:t>
            </a:r>
          </a:p>
          <a:p>
            <a:pPr algn="ctr"/>
            <a:r>
              <a:rPr lang="ru-RU" sz="6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но мужайтесь: </a:t>
            </a:r>
          </a:p>
          <a:p>
            <a:pPr algn="ctr"/>
            <a:r>
              <a:rPr lang="ru-RU" sz="6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Я победил мир</a:t>
            </a:r>
            <a:r>
              <a:rPr lang="ru-RU" sz="6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RU" sz="287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156176" y="5049678"/>
            <a:ext cx="266429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Иоанна 16:33</a:t>
            </a:r>
          </a:p>
        </p:txBody>
      </p:sp>
    </p:spTree>
    <p:extLst>
      <p:ext uri="{BB962C8B-B14F-4D97-AF65-F5344CB8AC3E}">
        <p14:creationId xmlns:p14="http://schemas.microsoft.com/office/powerpoint/2010/main" val="4075898407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6D2780-98F4-46B3-B27A-A92CEAF83E76}"/>
              </a:ext>
            </a:extLst>
          </p:cNvPr>
          <p:cNvSpPr/>
          <p:nvPr/>
        </p:nvSpPr>
        <p:spPr>
          <a:xfrm>
            <a:off x="0" y="21342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НАСМЕШКИ</a:t>
            </a:r>
            <a:r>
              <a:rPr lang="ru-RU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94DF1E1-351A-4F51-8CEA-2E11A6C7328C}"/>
              </a:ext>
            </a:extLst>
          </p:cNvPr>
          <p:cNvSpPr/>
          <p:nvPr/>
        </p:nvSpPr>
        <p:spPr>
          <a:xfrm>
            <a:off x="180018" y="1201316"/>
            <a:ext cx="8783964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5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«1. Когда </a:t>
            </a:r>
            <a:r>
              <a:rPr lang="ru-RU" sz="235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Санбаллат</a:t>
            </a:r>
            <a:r>
              <a:rPr lang="ru-RU" sz="235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услышал о том, что мы строим стену, он разозлился и сильно разгневался. Он издевался над иудеями </a:t>
            </a:r>
          </a:p>
          <a:p>
            <a:pPr algn="ctr"/>
            <a:r>
              <a:rPr lang="ru-RU" sz="235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и перед своими союзниками и </a:t>
            </a:r>
            <a:r>
              <a:rPr lang="ru-RU" sz="235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самарийским</a:t>
            </a:r>
            <a:r>
              <a:rPr lang="ru-RU" sz="235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войском говорил: – Что делают эти жалкие иудеи? Неужели они восстановят свою стену? Неужели они станут приносить жертвы? Неужели они когда-нибудь закончат строительство? Неужто они оживят камни, притом обожженные, из этих груд праха? </a:t>
            </a:r>
          </a:p>
          <a:p>
            <a:pPr algn="ctr"/>
            <a:r>
              <a:rPr lang="ru-RU" sz="235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Аммонитянин </a:t>
            </a:r>
            <a:r>
              <a:rPr lang="ru-RU" sz="235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Товия</a:t>
            </a:r>
            <a:r>
              <a:rPr lang="ru-RU" sz="235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стоящий рядом с ним, сказал: – Да что они там строят, если даже лисица, взобравшись на эту каменную стену, обрушит ее!»</a:t>
            </a:r>
            <a:endParaRPr lang="ru-RU" sz="235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DCDCCA8-567B-4B60-9739-D59459F8739A}"/>
              </a:ext>
            </a:extLst>
          </p:cNvPr>
          <p:cNvGrpSpPr/>
          <p:nvPr/>
        </p:nvGrpSpPr>
        <p:grpSpPr>
          <a:xfrm>
            <a:off x="-108520" y="535243"/>
            <a:ext cx="1512168" cy="180018"/>
            <a:chOff x="-108520" y="535243"/>
            <a:chExt cx="1512168" cy="180018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8ADA40D9-3CD1-450B-9E46-7D381982E4B4}"/>
                </a:ext>
              </a:extLst>
            </p:cNvPr>
            <p:cNvCxnSpPr>
              <a:cxnSpLocks/>
            </p:cNvCxnSpPr>
            <p:nvPr/>
          </p:nvCxnSpPr>
          <p:spPr>
            <a:xfrm>
              <a:off x="-108520" y="625252"/>
              <a:ext cx="1512168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9E312ED-C59C-48ED-96CD-48E79102BB04}"/>
                </a:ext>
              </a:extLst>
            </p:cNvPr>
            <p:cNvSpPr/>
            <p:nvPr/>
          </p:nvSpPr>
          <p:spPr>
            <a:xfrm>
              <a:off x="0" y="535243"/>
              <a:ext cx="180018" cy="1800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34AF551-7BFA-4CA8-B766-69871A31AC3D}"/>
              </a:ext>
            </a:extLst>
          </p:cNvPr>
          <p:cNvGrpSpPr/>
          <p:nvPr/>
        </p:nvGrpSpPr>
        <p:grpSpPr>
          <a:xfrm>
            <a:off x="7740352" y="535243"/>
            <a:ext cx="1512168" cy="180018"/>
            <a:chOff x="7740352" y="535243"/>
            <a:chExt cx="1512168" cy="180018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83A5FB50-B7E3-4347-B179-D4936AB81BD1}"/>
                </a:ext>
              </a:extLst>
            </p:cNvPr>
            <p:cNvCxnSpPr>
              <a:cxnSpLocks/>
            </p:cNvCxnSpPr>
            <p:nvPr/>
          </p:nvCxnSpPr>
          <p:spPr>
            <a:xfrm>
              <a:off x="7740352" y="625252"/>
              <a:ext cx="1512168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9BE34652-86A4-4D05-8599-5852E287C063}"/>
                </a:ext>
              </a:extLst>
            </p:cNvPr>
            <p:cNvSpPr/>
            <p:nvPr/>
          </p:nvSpPr>
          <p:spPr>
            <a:xfrm>
              <a:off x="8963982" y="535243"/>
              <a:ext cx="180018" cy="1800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5076920-EC31-4ABA-A43F-C0E57D7343A4}"/>
              </a:ext>
            </a:extLst>
          </p:cNvPr>
          <p:cNvSpPr txBox="1"/>
          <p:nvPr/>
        </p:nvSpPr>
        <p:spPr>
          <a:xfrm>
            <a:off x="6156176" y="5049678"/>
            <a:ext cx="266429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4:1-3</a:t>
            </a:r>
          </a:p>
        </p:txBody>
      </p:sp>
    </p:spTree>
    <p:extLst>
      <p:ext uri="{BB962C8B-B14F-4D97-AF65-F5344CB8AC3E}">
        <p14:creationId xmlns:p14="http://schemas.microsoft.com/office/powerpoint/2010/main" val="914210243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FA09045-C7D7-4348-A96E-3C02379CA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r="1135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233E4A-7E42-42F8-A80F-AE372AF36717}"/>
              </a:ext>
            </a:extLst>
          </p:cNvPr>
          <p:cNvSpPr/>
          <p:nvPr/>
        </p:nvSpPr>
        <p:spPr>
          <a:xfrm>
            <a:off x="0" y="3001516"/>
            <a:ext cx="6732240" cy="245234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D080CB-E286-42DB-94FE-7A0723D6FCCB}"/>
              </a:ext>
            </a:extLst>
          </p:cNvPr>
          <p:cNvSpPr/>
          <p:nvPr/>
        </p:nvSpPr>
        <p:spPr>
          <a:xfrm>
            <a:off x="179512" y="3165857"/>
            <a:ext cx="50040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Century Gothic" panose="020B0502020202020204" pitchFamily="34" charset="0"/>
              </a:rPr>
              <a:t>«ЧТО ДЕЛАЮТ ЭТИ ЖАЛКИЕ ИУДЕИ?»</a:t>
            </a:r>
          </a:p>
        </p:txBody>
      </p:sp>
    </p:spTree>
    <p:extLst>
      <p:ext uri="{BB962C8B-B14F-4D97-AF65-F5344CB8AC3E}">
        <p14:creationId xmlns:p14="http://schemas.microsoft.com/office/powerpoint/2010/main" val="32440184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3954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chemeClr val="bg1"/>
                </a:solidFill>
                <a:latin typeface="Calibri" panose="020F0502020204030204" pitchFamily="34" charset="0"/>
              </a:rPr>
              <a:t>«1. Когда </a:t>
            </a:r>
            <a:r>
              <a:rPr lang="ru-RU" sz="2600" b="1" i="1" dirty="0" err="1">
                <a:solidFill>
                  <a:schemeClr val="bg1"/>
                </a:solidFill>
                <a:latin typeface="Calibri" panose="020F0502020204030204" pitchFamily="34" charset="0"/>
              </a:rPr>
              <a:t>Санбаллат</a:t>
            </a:r>
            <a:r>
              <a:rPr lang="ru-RU" sz="2600" b="1" i="1" dirty="0">
                <a:solidFill>
                  <a:schemeClr val="bg1"/>
                </a:solidFill>
                <a:latin typeface="Calibri" panose="020F0502020204030204" pitchFamily="34" charset="0"/>
              </a:rPr>
              <a:t> услышал о том, что мы строим стену, он разозлился и сильно разгневался. Он издевался над иудеями 2. и перед своими союзниками и </a:t>
            </a:r>
            <a:r>
              <a:rPr lang="ru-RU" sz="2600" b="1" i="1" dirty="0" err="1">
                <a:solidFill>
                  <a:schemeClr val="bg1"/>
                </a:solidFill>
                <a:latin typeface="Calibri" panose="020F0502020204030204" pitchFamily="34" charset="0"/>
              </a:rPr>
              <a:t>самарийским</a:t>
            </a:r>
            <a:r>
              <a:rPr lang="ru-RU" sz="2600" b="1" i="1" dirty="0">
                <a:solidFill>
                  <a:schemeClr val="bg1"/>
                </a:solidFill>
                <a:latin typeface="Calibri" panose="020F0502020204030204" pitchFamily="34" charset="0"/>
              </a:rPr>
              <a:t> войском говорил: – Что делают эти жалкие иудеи? Неужели они восстановят свою стену? Неужели они станут приносить жертвы? Неужели они когда-нибудь закончат строительство? Неужто они оживят камни, притом обожженные, из этих груд праха? 3. Аммонитянин </a:t>
            </a:r>
            <a:r>
              <a:rPr lang="ru-RU" sz="2600" b="1" i="1" dirty="0" err="1">
                <a:solidFill>
                  <a:schemeClr val="bg1"/>
                </a:solidFill>
                <a:latin typeface="Calibri" panose="020F0502020204030204" pitchFamily="34" charset="0"/>
              </a:rPr>
              <a:t>Товия</a:t>
            </a:r>
            <a:r>
              <a:rPr lang="ru-RU" sz="2600" b="1" i="1" dirty="0">
                <a:solidFill>
                  <a:schemeClr val="bg1"/>
                </a:solidFill>
                <a:latin typeface="Calibri" panose="020F0502020204030204" pitchFamily="34" charset="0"/>
              </a:rPr>
              <a:t>, стоящий рядом с ним, сказал: – Да что они там строят, если даже лисица, взобравшись на эту каменную стену, обрушит ее! </a:t>
            </a:r>
          </a:p>
          <a:p>
            <a:r>
              <a:rPr lang="ru-RU" sz="2600" b="1" i="1" dirty="0">
                <a:solidFill>
                  <a:schemeClr val="bg1"/>
                </a:solidFill>
                <a:latin typeface="Calibri" panose="020F0502020204030204" pitchFamily="34" charset="0"/>
              </a:rPr>
              <a:t>4. Услышь нас, Боже наш, потому что мы в презрении. Обрати их оскорбления на их же головы. Отдай их как добычу в землю плена.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2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9935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39B23868-7C55-45C4-886F-744DA2EFE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6" b="5012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714814-7F9C-4852-8A37-E75931A6F54D}"/>
              </a:ext>
            </a:extLst>
          </p:cNvPr>
          <p:cNvSpPr/>
          <p:nvPr/>
        </p:nvSpPr>
        <p:spPr>
          <a:xfrm>
            <a:off x="0" y="3001516"/>
            <a:ext cx="6732240" cy="245234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FF0CD0-9DA2-4BA6-A306-4E28075F581D}"/>
              </a:ext>
            </a:extLst>
          </p:cNvPr>
          <p:cNvSpPr/>
          <p:nvPr/>
        </p:nvSpPr>
        <p:spPr>
          <a:xfrm>
            <a:off x="147008" y="3212023"/>
            <a:ext cx="52023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Century Gothic" panose="020B0502020202020204" pitchFamily="34" charset="0"/>
              </a:rPr>
              <a:t>«НЕУЖЕЛИ ОНИ ВОССТАНОВЯТ СВОЮ СТЕНУ?»</a:t>
            </a:r>
          </a:p>
        </p:txBody>
      </p:sp>
    </p:spTree>
    <p:extLst>
      <p:ext uri="{BB962C8B-B14F-4D97-AF65-F5344CB8AC3E}">
        <p14:creationId xmlns:p14="http://schemas.microsoft.com/office/powerpoint/2010/main" val="360374399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1EBE468-0423-440E-9529-B8D6401FB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t="5054" b="9453"/>
          <a:stretch/>
        </p:blipFill>
        <p:spPr bwMode="auto">
          <a:xfrm flipH="1"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4FA3CE2-ED62-43E3-83B9-7866729447DC}"/>
              </a:ext>
            </a:extLst>
          </p:cNvPr>
          <p:cNvSpPr/>
          <p:nvPr/>
        </p:nvSpPr>
        <p:spPr>
          <a:xfrm>
            <a:off x="0" y="3001516"/>
            <a:ext cx="6732240" cy="245234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9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749675-B92B-411B-9A32-738C23926E73}"/>
              </a:ext>
            </a:extLst>
          </p:cNvPr>
          <p:cNvSpPr/>
          <p:nvPr/>
        </p:nvSpPr>
        <p:spPr>
          <a:xfrm>
            <a:off x="147008" y="3212023"/>
            <a:ext cx="60811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Century Gothic" panose="020B0502020202020204" pitchFamily="34" charset="0"/>
              </a:rPr>
              <a:t>«НЕУЖЕЛИ ОНИ </a:t>
            </a:r>
          </a:p>
          <a:p>
            <a:r>
              <a:rPr lang="ru-RU" sz="4200" b="1" dirty="0">
                <a:latin typeface="Century Gothic" panose="020B0502020202020204" pitchFamily="34" charset="0"/>
              </a:rPr>
              <a:t>СТАНУТ ПРИНОСИТЬ ЖЕРТВЫ?»</a:t>
            </a:r>
          </a:p>
        </p:txBody>
      </p:sp>
    </p:spTree>
    <p:extLst>
      <p:ext uri="{BB962C8B-B14F-4D97-AF65-F5344CB8AC3E}">
        <p14:creationId xmlns:p14="http://schemas.microsoft.com/office/powerpoint/2010/main" val="903980598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46FD96A-2B23-4AB4-9623-95B84ED60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5201" r="9680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CB58EFE-8C43-4179-A974-587702DC93D2}"/>
              </a:ext>
            </a:extLst>
          </p:cNvPr>
          <p:cNvSpPr/>
          <p:nvPr/>
        </p:nvSpPr>
        <p:spPr>
          <a:xfrm>
            <a:off x="0" y="3001516"/>
            <a:ext cx="8172400" cy="245234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9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0BB4AA-3CB3-4983-8418-849B1ABD494F}"/>
              </a:ext>
            </a:extLst>
          </p:cNvPr>
          <p:cNvSpPr/>
          <p:nvPr/>
        </p:nvSpPr>
        <p:spPr>
          <a:xfrm>
            <a:off x="147008" y="3212023"/>
            <a:ext cx="7089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Century Gothic" panose="020B0502020202020204" pitchFamily="34" charset="0"/>
              </a:rPr>
              <a:t>«НЕУЖЕЛИ ОНИ КОГДА-НИБУДЬ ЗАКОНЧАТ СТРОИТЕЛЬСТВО?»</a:t>
            </a:r>
          </a:p>
        </p:txBody>
      </p:sp>
    </p:spTree>
    <p:extLst>
      <p:ext uri="{BB962C8B-B14F-4D97-AF65-F5344CB8AC3E}">
        <p14:creationId xmlns:p14="http://schemas.microsoft.com/office/powerpoint/2010/main" val="575504662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EE0582D-A6E2-49ED-BED6-FC83F84B4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 b="6163"/>
          <a:stretch/>
        </p:blipFill>
        <p:spPr bwMode="auto">
          <a:xfrm>
            <a:off x="0" y="0"/>
            <a:ext cx="91439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3953B6-1640-4B06-A787-1F90139E857B}"/>
              </a:ext>
            </a:extLst>
          </p:cNvPr>
          <p:cNvSpPr/>
          <p:nvPr/>
        </p:nvSpPr>
        <p:spPr>
          <a:xfrm>
            <a:off x="0" y="3001516"/>
            <a:ext cx="9144000" cy="245234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7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F67E80-FB44-4592-B86A-4D42DBA53C78}"/>
              </a:ext>
            </a:extLst>
          </p:cNvPr>
          <p:cNvSpPr/>
          <p:nvPr/>
        </p:nvSpPr>
        <p:spPr>
          <a:xfrm>
            <a:off x="147008" y="3355747"/>
            <a:ext cx="85294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latin typeface="Century Gothic" panose="020B0502020202020204" pitchFamily="34" charset="0"/>
              </a:rPr>
              <a:t>«НЕУЖТО ОНИ ОЖИВЯТ КАМНИ, ПРИТОМ ОБОЖЖЕННЫЕ, </a:t>
            </a:r>
          </a:p>
          <a:p>
            <a:r>
              <a:rPr lang="ru-RU" sz="3400" b="1" dirty="0">
                <a:latin typeface="Century Gothic" panose="020B0502020202020204" pitchFamily="34" charset="0"/>
              </a:rPr>
              <a:t>ИЗ ЭТИХ ГРУД ПРАХА?»</a:t>
            </a:r>
          </a:p>
        </p:txBody>
      </p:sp>
    </p:spTree>
    <p:extLst>
      <p:ext uri="{BB962C8B-B14F-4D97-AF65-F5344CB8AC3E}">
        <p14:creationId xmlns:p14="http://schemas.microsoft.com/office/powerpoint/2010/main" val="269927076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Услышь нас, Боже наш, потому что мы в презрении. Обрати их оскорбления на их же головы. Отдай их как добычу в землю плена. </a:t>
            </a:r>
          </a:p>
          <a:p>
            <a:pPr algn="ctr"/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Не покрывай их вины и грехов их не удаляй от Своих глаз, потому что они оскорбляли строителей.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156176" y="5049678"/>
            <a:ext cx="266429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4:4-5</a:t>
            </a:r>
          </a:p>
        </p:txBody>
      </p:sp>
    </p:spTree>
    <p:extLst>
      <p:ext uri="{BB962C8B-B14F-4D97-AF65-F5344CB8AC3E}">
        <p14:creationId xmlns:p14="http://schemas.microsoft.com/office/powerpoint/2010/main" val="2758678809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Друзья мои, не мстите за себя, лучше оставьте место для гнева Божьего, ведь Господь говорит в Писании: «Предоставьте месть Мне, </a:t>
            </a:r>
          </a:p>
          <a:p>
            <a:pPr algn="ctr"/>
            <a:r>
              <a:rPr lang="ru-RU" sz="4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Я воздам</a:t>
            </a:r>
            <a:r>
              <a:rPr lang="ru-RU" sz="4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46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156176" y="5049678"/>
            <a:ext cx="266429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 12:19</a:t>
            </a:r>
          </a:p>
        </p:txBody>
      </p:sp>
    </p:spTree>
    <p:extLst>
      <p:ext uri="{BB962C8B-B14F-4D97-AF65-F5344CB8AC3E}">
        <p14:creationId xmlns:p14="http://schemas.microsoft.com/office/powerpoint/2010/main" val="28826077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71358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 гневе человек не делает угодного Богу. Поэтому оставьте всякую нечистоту и остаток злобы и в кротости примите насаждаемое слово, которое имеет силу спасти ваши души</a:t>
            </a:r>
            <a:r>
              <a:rPr lang="ru-RU" sz="4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RU" sz="42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156176" y="5049678"/>
            <a:ext cx="266429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Иакова 1:20,21</a:t>
            </a:r>
          </a:p>
        </p:txBody>
      </p:sp>
    </p:spTree>
    <p:extLst>
      <p:ext uri="{BB962C8B-B14F-4D97-AF65-F5344CB8AC3E}">
        <p14:creationId xmlns:p14="http://schemas.microsoft.com/office/powerpoint/2010/main" val="2842508277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71358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 мы строили стену, </a:t>
            </a:r>
          </a:p>
          <a:p>
            <a:pPr algn="ctr"/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 она достигла половины своей высоты, потому </a:t>
            </a:r>
          </a:p>
          <a:p>
            <a:pPr algn="ctr"/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что народ работал </a:t>
            </a:r>
          </a:p>
          <a:p>
            <a:pPr algn="ctr"/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от всего сердца</a:t>
            </a:r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 </a:t>
            </a:r>
            <a:endParaRPr lang="ru-RU" sz="96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156176" y="5049678"/>
            <a:ext cx="266429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4:6</a:t>
            </a:r>
          </a:p>
        </p:txBody>
      </p:sp>
    </p:spTree>
    <p:extLst>
      <p:ext uri="{BB962C8B-B14F-4D97-AF65-F5344CB8AC3E}">
        <p14:creationId xmlns:p14="http://schemas.microsoft.com/office/powerpoint/2010/main" val="3060648489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6D2780-98F4-46B3-B27A-A92CEAF83E76}"/>
              </a:ext>
            </a:extLst>
          </p:cNvPr>
          <p:cNvSpPr/>
          <p:nvPr/>
        </p:nvSpPr>
        <p:spPr>
          <a:xfrm>
            <a:off x="0" y="21342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РАСПРАВА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94DF1E1-351A-4F51-8CEA-2E11A6C7328C}"/>
              </a:ext>
            </a:extLst>
          </p:cNvPr>
          <p:cNvSpPr/>
          <p:nvPr/>
        </p:nvSpPr>
        <p:spPr>
          <a:xfrm>
            <a:off x="180018" y="1201316"/>
            <a:ext cx="87839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7. Но когда </a:t>
            </a:r>
            <a:r>
              <a:rPr lang="ru-RU" sz="32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Санбаллат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32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Товия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арабы с аммонитянами и жители Ашдода услышали о том, что восстановление иерусалимских стен продвигается и проломы заделываются, они очень разозлились. 8. Все вместе они сговорились пойти на Иерусалим войной и устроить в нем беспорядки.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36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DCDCCA8-567B-4B60-9739-D59459F8739A}"/>
              </a:ext>
            </a:extLst>
          </p:cNvPr>
          <p:cNvGrpSpPr/>
          <p:nvPr/>
        </p:nvGrpSpPr>
        <p:grpSpPr>
          <a:xfrm>
            <a:off x="-108520" y="535243"/>
            <a:ext cx="1512168" cy="180018"/>
            <a:chOff x="-108520" y="535243"/>
            <a:chExt cx="1512168" cy="180018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8ADA40D9-3CD1-450B-9E46-7D381982E4B4}"/>
                </a:ext>
              </a:extLst>
            </p:cNvPr>
            <p:cNvCxnSpPr>
              <a:cxnSpLocks/>
            </p:cNvCxnSpPr>
            <p:nvPr/>
          </p:nvCxnSpPr>
          <p:spPr>
            <a:xfrm>
              <a:off x="-108520" y="625252"/>
              <a:ext cx="1512168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9E312ED-C59C-48ED-96CD-48E79102BB04}"/>
                </a:ext>
              </a:extLst>
            </p:cNvPr>
            <p:cNvSpPr/>
            <p:nvPr/>
          </p:nvSpPr>
          <p:spPr>
            <a:xfrm>
              <a:off x="0" y="535243"/>
              <a:ext cx="180018" cy="1800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34AF551-7BFA-4CA8-B766-69871A31AC3D}"/>
              </a:ext>
            </a:extLst>
          </p:cNvPr>
          <p:cNvGrpSpPr/>
          <p:nvPr/>
        </p:nvGrpSpPr>
        <p:grpSpPr>
          <a:xfrm>
            <a:off x="7740352" y="535243"/>
            <a:ext cx="1512168" cy="180018"/>
            <a:chOff x="7740352" y="535243"/>
            <a:chExt cx="1512168" cy="180018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83A5FB50-B7E3-4347-B179-D4936AB81BD1}"/>
                </a:ext>
              </a:extLst>
            </p:cNvPr>
            <p:cNvCxnSpPr>
              <a:cxnSpLocks/>
            </p:cNvCxnSpPr>
            <p:nvPr/>
          </p:nvCxnSpPr>
          <p:spPr>
            <a:xfrm>
              <a:off x="7740352" y="625252"/>
              <a:ext cx="1512168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9BE34652-86A4-4D05-8599-5852E287C063}"/>
                </a:ext>
              </a:extLst>
            </p:cNvPr>
            <p:cNvSpPr/>
            <p:nvPr/>
          </p:nvSpPr>
          <p:spPr>
            <a:xfrm>
              <a:off x="8963982" y="535243"/>
              <a:ext cx="180018" cy="1800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5076920-EC31-4ABA-A43F-C0E57D7343A4}"/>
              </a:ext>
            </a:extLst>
          </p:cNvPr>
          <p:cNvSpPr txBox="1"/>
          <p:nvPr/>
        </p:nvSpPr>
        <p:spPr>
          <a:xfrm>
            <a:off x="6156176" y="5049678"/>
            <a:ext cx="266429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4:7-8</a:t>
            </a:r>
          </a:p>
        </p:txBody>
      </p:sp>
    </p:spTree>
    <p:extLst>
      <p:ext uri="{BB962C8B-B14F-4D97-AF65-F5344CB8AC3E}">
        <p14:creationId xmlns:p14="http://schemas.microsoft.com/office/powerpoint/2010/main" val="790736521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50E72C-F0DB-481F-ADA0-37AE46E280C8}"/>
              </a:ext>
            </a:extLst>
          </p:cNvPr>
          <p:cNvSpPr/>
          <p:nvPr/>
        </p:nvSpPr>
        <p:spPr>
          <a:xfrm>
            <a:off x="461266" y="121196"/>
            <a:ext cx="8215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РАСПРАВА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0B3C54-3EA2-462F-AADF-A6DC599B6976}"/>
              </a:ext>
            </a:extLst>
          </p:cNvPr>
          <p:cNvSpPr/>
          <p:nvPr/>
        </p:nvSpPr>
        <p:spPr>
          <a:xfrm>
            <a:off x="1331640" y="1318037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БЕДА ПРИХОДИТ </a:t>
            </a:r>
          </a:p>
          <a:p>
            <a:pPr algn="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ВСЛЕД ЗА УСТАЛОСТЬЮ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21E6FB1-987E-499C-B205-8DC45DBC6385}"/>
              </a:ext>
            </a:extLst>
          </p:cNvPr>
          <p:cNvGrpSpPr/>
          <p:nvPr/>
        </p:nvGrpSpPr>
        <p:grpSpPr>
          <a:xfrm>
            <a:off x="-108520" y="928863"/>
            <a:ext cx="7773725" cy="344461"/>
            <a:chOff x="-108520" y="1376772"/>
            <a:chExt cx="7773725" cy="344461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FFD110A-453A-4373-AC50-503EC9763B6A}"/>
                </a:ext>
              </a:extLst>
            </p:cNvPr>
            <p:cNvCxnSpPr/>
            <p:nvPr/>
          </p:nvCxnSpPr>
          <p:spPr>
            <a:xfrm>
              <a:off x="-108520" y="1448780"/>
              <a:ext cx="6336704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4504B19-F792-4266-A765-B0C185E66C8B}"/>
                </a:ext>
              </a:extLst>
            </p:cNvPr>
            <p:cNvSpPr/>
            <p:nvPr/>
          </p:nvSpPr>
          <p:spPr>
            <a:xfrm>
              <a:off x="-767" y="1376772"/>
              <a:ext cx="180020" cy="1800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highlight>
                  <a:srgbClr val="FFFF00"/>
                </a:highlight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9D9D71AD-4FE0-40F3-87B8-6FFCB8898997}"/>
                </a:ext>
              </a:extLst>
            </p:cNvPr>
            <p:cNvCxnSpPr/>
            <p:nvPr/>
          </p:nvCxnSpPr>
          <p:spPr>
            <a:xfrm>
              <a:off x="6225595" y="1448780"/>
              <a:ext cx="0" cy="25202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A647A173-9AD8-4F33-A09F-4026BACBC672}"/>
                </a:ext>
              </a:extLst>
            </p:cNvPr>
            <p:cNvCxnSpPr/>
            <p:nvPr/>
          </p:nvCxnSpPr>
          <p:spPr>
            <a:xfrm>
              <a:off x="4568861" y="1721233"/>
              <a:ext cx="3096344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EB5E2A3-7C31-4A75-9AE8-6DAE8F417EA2}"/>
              </a:ext>
            </a:extLst>
          </p:cNvPr>
          <p:cNvSpPr txBox="1"/>
          <p:nvPr/>
        </p:nvSpPr>
        <p:spPr>
          <a:xfrm>
            <a:off x="323528" y="2958641"/>
            <a:ext cx="849694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народ работал от всего сердца</a:t>
            </a:r>
            <a:r>
              <a:rPr lang="ru-RU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…»</a:t>
            </a:r>
          </a:p>
          <a:p>
            <a:endParaRPr lang="ru-RU" sz="2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 тем временем народ иудейский говорил: – Силы носильщиков на исходе, а здесь так много мусора, что мы не можем отстраивать стену.</a:t>
            </a:r>
            <a:r>
              <a:rPr lang="ru-RU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BY" sz="2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B6BD0-888D-42B1-B83D-393E9768648F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59D386-643A-41FE-BA11-6082290CF73D}"/>
              </a:ext>
            </a:extLst>
          </p:cNvPr>
          <p:cNvSpPr txBox="1"/>
          <p:nvPr/>
        </p:nvSpPr>
        <p:spPr>
          <a:xfrm>
            <a:off x="6588224" y="3010613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4:6</a:t>
            </a:r>
          </a:p>
        </p:txBody>
      </p:sp>
    </p:spTree>
    <p:extLst>
      <p:ext uri="{BB962C8B-B14F-4D97-AF65-F5344CB8AC3E}">
        <p14:creationId xmlns:p14="http://schemas.microsoft.com/office/powerpoint/2010/main" val="291469053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Не покрывай их вины и грехов их не удаляй от Своих глаз, потому что они оскорбляли строителей. 6. И мы строили стену, и она достигла половины своей высоты, потому что народ работал от всего сердца. 7. Но когда </a:t>
            </a:r>
            <a:r>
              <a:rPr lang="ru-RU" sz="26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Санбаллат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26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Товия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арабы с аммонитянами и жители Ашдода услышали о том, что восстановление иерусалимских стен продвигается и проломы заделываются, они очень разозлились. 8. Все вместе они сговорились пойти на Иерусалим войной и устроить в нем беспорядки. 9. Но мы молились нашему Богу и выставляли против них стражу днем и ночью, чтобы отвратить эту угрозу. 10. А тем временем народ иудейский говорил: </a:t>
            </a:r>
          </a:p>
          <a:p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  <a:endParaRPr lang="ru-RU" sz="2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115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50E72C-F0DB-481F-ADA0-37AE46E280C8}"/>
              </a:ext>
            </a:extLst>
          </p:cNvPr>
          <p:cNvSpPr/>
          <p:nvPr/>
        </p:nvSpPr>
        <p:spPr>
          <a:xfrm>
            <a:off x="461266" y="121196"/>
            <a:ext cx="8215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РАСПРАВА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0B3C54-3EA2-462F-AADF-A6DC599B6976}"/>
              </a:ext>
            </a:extLst>
          </p:cNvPr>
          <p:cNvSpPr/>
          <p:nvPr/>
        </p:nvSpPr>
        <p:spPr>
          <a:xfrm>
            <a:off x="107504" y="1318037"/>
            <a:ext cx="86409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БЕДА ПРИХОДИТ,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КОГДА У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ПРОТИВНИКОВ ЕСТЬ ПРЕИМУЩЕСТВО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21E6FB1-987E-499C-B205-8DC45DBC6385}"/>
              </a:ext>
            </a:extLst>
          </p:cNvPr>
          <p:cNvGrpSpPr/>
          <p:nvPr/>
        </p:nvGrpSpPr>
        <p:grpSpPr>
          <a:xfrm>
            <a:off x="-108520" y="928863"/>
            <a:ext cx="7773725" cy="344461"/>
            <a:chOff x="-108520" y="1376772"/>
            <a:chExt cx="7773725" cy="344461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FFD110A-453A-4373-AC50-503EC9763B6A}"/>
                </a:ext>
              </a:extLst>
            </p:cNvPr>
            <p:cNvCxnSpPr/>
            <p:nvPr/>
          </p:nvCxnSpPr>
          <p:spPr>
            <a:xfrm>
              <a:off x="-108520" y="1448780"/>
              <a:ext cx="6336704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4504B19-F792-4266-A765-B0C185E66C8B}"/>
                </a:ext>
              </a:extLst>
            </p:cNvPr>
            <p:cNvSpPr/>
            <p:nvPr/>
          </p:nvSpPr>
          <p:spPr>
            <a:xfrm>
              <a:off x="-767" y="1376772"/>
              <a:ext cx="180020" cy="1800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highlight>
                  <a:srgbClr val="FFFF00"/>
                </a:highlight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9D9D71AD-4FE0-40F3-87B8-6FFCB8898997}"/>
                </a:ext>
              </a:extLst>
            </p:cNvPr>
            <p:cNvCxnSpPr/>
            <p:nvPr/>
          </p:nvCxnSpPr>
          <p:spPr>
            <a:xfrm>
              <a:off x="6225595" y="1448780"/>
              <a:ext cx="0" cy="25202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A647A173-9AD8-4F33-A09F-4026BACBC672}"/>
                </a:ext>
              </a:extLst>
            </p:cNvPr>
            <p:cNvCxnSpPr/>
            <p:nvPr/>
          </p:nvCxnSpPr>
          <p:spPr>
            <a:xfrm>
              <a:off x="4568861" y="1721233"/>
              <a:ext cx="3096344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EB5E2A3-7C31-4A75-9AE8-6DAE8F417EA2}"/>
              </a:ext>
            </a:extLst>
          </p:cNvPr>
          <p:cNvSpPr txBox="1"/>
          <p:nvPr/>
        </p:nvSpPr>
        <p:spPr>
          <a:xfrm>
            <a:off x="323528" y="2853432"/>
            <a:ext cx="84969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«7. Но когда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Санбаллат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Товия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арабы с аммонитянами и жители Ашдода услышали о том, что восстановление иерусалимских стен продвигается и проломы заделываются, они очень разозлились. 8. Все вместе они сговорились пойти на Иерусалим войной и устроить в нем беспорядки.»</a:t>
            </a:r>
            <a:endParaRPr lang="ru-BY" sz="3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B6BD0-888D-42B1-B83D-393E9768648F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4:7-8</a:t>
            </a:r>
          </a:p>
        </p:txBody>
      </p:sp>
    </p:spTree>
    <p:extLst>
      <p:ext uri="{BB962C8B-B14F-4D97-AF65-F5344CB8AC3E}">
        <p14:creationId xmlns:p14="http://schemas.microsoft.com/office/powerpoint/2010/main" val="3726701237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FC8250-B597-499A-8949-D79155BCA4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" t="22143" r="13302" b="2488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6A5D96-0927-4C14-8B2F-904C09F9853B}"/>
              </a:ext>
            </a:extLst>
          </p:cNvPr>
          <p:cNvSpPr/>
          <p:nvPr/>
        </p:nvSpPr>
        <p:spPr>
          <a:xfrm>
            <a:off x="3275856" y="121196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САМАРИЯ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EC301A7-E5AF-44E1-896A-1ABBDC6BF68F}"/>
              </a:ext>
            </a:extLst>
          </p:cNvPr>
          <p:cNvSpPr/>
          <p:nvPr/>
        </p:nvSpPr>
        <p:spPr>
          <a:xfrm>
            <a:off x="3131840" y="5017740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АРАБЫ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C02EA68-5BEB-4361-A428-8CE4CAC3B7EC}"/>
              </a:ext>
            </a:extLst>
          </p:cNvPr>
          <p:cNvSpPr/>
          <p:nvPr/>
        </p:nvSpPr>
        <p:spPr>
          <a:xfrm>
            <a:off x="6228184" y="2625710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АМОН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CBB113-9719-4DED-82F3-FE36462016ED}"/>
              </a:ext>
            </a:extLst>
          </p:cNvPr>
          <p:cNvSpPr/>
          <p:nvPr/>
        </p:nvSpPr>
        <p:spPr>
          <a:xfrm>
            <a:off x="539552" y="2918097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АШДОД</a:t>
            </a:r>
          </a:p>
        </p:txBody>
      </p:sp>
    </p:spTree>
    <p:extLst>
      <p:ext uri="{BB962C8B-B14F-4D97-AF65-F5344CB8AC3E}">
        <p14:creationId xmlns:p14="http://schemas.microsoft.com/office/powerpoint/2010/main" val="476577702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2371DF-61F0-44F5-B4AB-4B7F49F513AB}"/>
              </a:ext>
            </a:extLst>
          </p:cNvPr>
          <p:cNvSpPr/>
          <p:nvPr/>
        </p:nvSpPr>
        <p:spPr>
          <a:xfrm>
            <a:off x="179512" y="563691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 наши враги говорили: </a:t>
            </a:r>
          </a:p>
          <a:p>
            <a:pPr algn="ctr"/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Прежде чем они узнают о том, что происходит, или увидят нас, мы окажемся прямо среди них, перебьем их и остановим работу</a:t>
            </a:r>
            <a:r>
              <a:rPr lang="ru-R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RU" sz="8000" b="1" i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47F45-D361-4505-99C5-5DA6E8452C33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4:11</a:t>
            </a:r>
          </a:p>
        </p:txBody>
      </p:sp>
    </p:spTree>
    <p:extLst>
      <p:ext uri="{BB962C8B-B14F-4D97-AF65-F5344CB8AC3E}">
        <p14:creationId xmlns:p14="http://schemas.microsoft.com/office/powerpoint/2010/main" val="1472415410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50E72C-F0DB-481F-ADA0-37AE46E280C8}"/>
              </a:ext>
            </a:extLst>
          </p:cNvPr>
          <p:cNvSpPr/>
          <p:nvPr/>
        </p:nvSpPr>
        <p:spPr>
          <a:xfrm>
            <a:off x="461266" y="121196"/>
            <a:ext cx="8215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РАСПРАВА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0B3C54-3EA2-462F-AADF-A6DC599B6976}"/>
              </a:ext>
            </a:extLst>
          </p:cNvPr>
          <p:cNvSpPr/>
          <p:nvPr/>
        </p:nvSpPr>
        <p:spPr>
          <a:xfrm>
            <a:off x="1331640" y="1318037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ПРОТИВНИК МОЖЕТ ПРЕУСПЕТЬ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21E6FB1-987E-499C-B205-8DC45DBC6385}"/>
              </a:ext>
            </a:extLst>
          </p:cNvPr>
          <p:cNvGrpSpPr/>
          <p:nvPr/>
        </p:nvGrpSpPr>
        <p:grpSpPr>
          <a:xfrm>
            <a:off x="-108520" y="928863"/>
            <a:ext cx="7773725" cy="344461"/>
            <a:chOff x="-108520" y="1376772"/>
            <a:chExt cx="7773725" cy="344461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FFD110A-453A-4373-AC50-503EC9763B6A}"/>
                </a:ext>
              </a:extLst>
            </p:cNvPr>
            <p:cNvCxnSpPr/>
            <p:nvPr/>
          </p:nvCxnSpPr>
          <p:spPr>
            <a:xfrm>
              <a:off x="-108520" y="1448780"/>
              <a:ext cx="6336704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4504B19-F792-4266-A765-B0C185E66C8B}"/>
                </a:ext>
              </a:extLst>
            </p:cNvPr>
            <p:cNvSpPr/>
            <p:nvPr/>
          </p:nvSpPr>
          <p:spPr>
            <a:xfrm>
              <a:off x="-767" y="1376772"/>
              <a:ext cx="180020" cy="1800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highlight>
                  <a:srgbClr val="FFFF00"/>
                </a:highlight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9D9D71AD-4FE0-40F3-87B8-6FFCB8898997}"/>
                </a:ext>
              </a:extLst>
            </p:cNvPr>
            <p:cNvCxnSpPr/>
            <p:nvPr/>
          </p:nvCxnSpPr>
          <p:spPr>
            <a:xfrm>
              <a:off x="6225595" y="1448780"/>
              <a:ext cx="0" cy="25202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A647A173-9AD8-4F33-A09F-4026BACBC672}"/>
                </a:ext>
              </a:extLst>
            </p:cNvPr>
            <p:cNvCxnSpPr/>
            <p:nvPr/>
          </p:nvCxnSpPr>
          <p:spPr>
            <a:xfrm>
              <a:off x="4568861" y="1721233"/>
              <a:ext cx="3096344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EB5E2A3-7C31-4A75-9AE8-6DAE8F417EA2}"/>
              </a:ext>
            </a:extLst>
          </p:cNvPr>
          <p:cNvSpPr txBox="1"/>
          <p:nvPr/>
        </p:nvSpPr>
        <p:spPr>
          <a:xfrm>
            <a:off x="323528" y="2853432"/>
            <a:ext cx="84969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Иудеи, которые жили рядом с ними, приходили и раз десять говорили нам: – Со всех сторон они пойдут на нас</a:t>
            </a:r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BY" sz="5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B6BD0-888D-42B1-B83D-393E9768648F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4:12</a:t>
            </a:r>
          </a:p>
        </p:txBody>
      </p:sp>
    </p:spTree>
    <p:extLst>
      <p:ext uri="{BB962C8B-B14F-4D97-AF65-F5344CB8AC3E}">
        <p14:creationId xmlns:p14="http://schemas.microsoft.com/office/powerpoint/2010/main" val="3750146748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2371DF-61F0-44F5-B4AB-4B7F49F513AB}"/>
              </a:ext>
            </a:extLst>
          </p:cNvPr>
          <p:cNvSpPr/>
          <p:nvPr/>
        </p:nvSpPr>
        <p:spPr>
          <a:xfrm>
            <a:off x="179512" y="252139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Но мы </a:t>
            </a:r>
            <a:r>
              <a:rPr lang="ru-RU" sz="30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молились</a:t>
            </a:r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нашему </a:t>
            </a:r>
            <a:r>
              <a:rPr lang="ru-RU" sz="30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Богу</a:t>
            </a:r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30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 выставляли против них стражу</a:t>
            </a:r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днем и ночью, чтобы отвратить эту угрозу.» </a:t>
            </a:r>
            <a:endParaRPr lang="ru-RU" sz="3000" b="1" i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D123E-0F4D-43BF-9ED4-FDC04B7F316B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4:16-18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8BBEA4-6136-431F-B3C4-CDC7D286F0A6}"/>
              </a:ext>
            </a:extLst>
          </p:cNvPr>
          <p:cNvSpPr/>
          <p:nvPr/>
        </p:nvSpPr>
        <p:spPr>
          <a:xfrm>
            <a:off x="179512" y="2556108"/>
            <a:ext cx="878497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 того дня и впредь половина моих слуг трудилась на постройке, а другая половина держала копья, щиты, луки и латы. … Носильщики тяжестей делали свою работу одной рукой, а в другой держали оружие, и каждый из строителей во время работы был препоясан мечом.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6CA436-5A01-4719-B907-8DB01E1C2421}"/>
              </a:ext>
            </a:extLst>
          </p:cNvPr>
          <p:cNvSpPr txBox="1"/>
          <p:nvPr/>
        </p:nvSpPr>
        <p:spPr>
          <a:xfrm>
            <a:off x="6372200" y="1633364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4:9</a:t>
            </a:r>
          </a:p>
        </p:txBody>
      </p:sp>
    </p:spTree>
    <p:extLst>
      <p:ext uri="{BB962C8B-B14F-4D97-AF65-F5344CB8AC3E}">
        <p14:creationId xmlns:p14="http://schemas.microsoft.com/office/powerpoint/2010/main" val="346360179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2371DF-61F0-44F5-B4AB-4B7F49F513AB}"/>
              </a:ext>
            </a:extLst>
          </p:cNvPr>
          <p:cNvSpPr/>
          <p:nvPr/>
        </p:nvSpPr>
        <p:spPr>
          <a:xfrm>
            <a:off x="179512" y="252139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11. Облекитесь во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всеоружие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Божие, чтобы вам можно было стать против козней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диавольских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12. потому что наша брань не против крови и плоти, но против начальств, против властей, против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мироправителей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тьмы века сего, против духов злобы поднебесных. 13. Для сего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приимите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всеоружие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Божие, дабы вы могли противостать в день злой и, все преодолев, устоять. 14. Итак, станьте, препоясав чресла ваши истиною и облекшись в броню праведности, </a:t>
            </a:r>
          </a:p>
          <a:p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15. и обув ноги в готовность благовествовать мир; 16. а паче всего возьмите щит веры, которым возможете угасить все раскаленные стрелы лукавого; 17. и шлем спасения возьмите, и меч духовный, который есть Слово Божие.»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D123E-0F4D-43BF-9ED4-FDC04B7F316B}"/>
              </a:ext>
            </a:extLst>
          </p:cNvPr>
          <p:cNvSpPr txBox="1"/>
          <p:nvPr/>
        </p:nvSpPr>
        <p:spPr>
          <a:xfrm>
            <a:off x="6228184" y="5049678"/>
            <a:ext cx="259228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Ефесянам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6:11-17</a:t>
            </a:r>
          </a:p>
        </p:txBody>
      </p:sp>
    </p:spTree>
    <p:extLst>
      <p:ext uri="{BB962C8B-B14F-4D97-AF65-F5344CB8AC3E}">
        <p14:creationId xmlns:p14="http://schemas.microsoft.com/office/powerpoint/2010/main" val="3880358934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2371DF-61F0-44F5-B4AB-4B7F49F513AB}"/>
              </a:ext>
            </a:extLst>
          </p:cNvPr>
          <p:cNvSpPr/>
          <p:nvPr/>
        </p:nvSpPr>
        <p:spPr>
          <a:xfrm>
            <a:off x="179512" y="697260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6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Ибо, как Сам Он претерпел, быв искушен, то может и искушаемым помочь</a:t>
            </a:r>
            <a:r>
              <a:rPr lang="ru-RU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RU" sz="9600" b="1" i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D123E-0F4D-43BF-9ED4-FDC04B7F316B}"/>
              </a:ext>
            </a:extLst>
          </p:cNvPr>
          <p:cNvSpPr txBox="1"/>
          <p:nvPr/>
        </p:nvSpPr>
        <p:spPr>
          <a:xfrm>
            <a:off x="6660232" y="5049678"/>
            <a:ext cx="216024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Евреям 2:18</a:t>
            </a:r>
          </a:p>
        </p:txBody>
      </p:sp>
    </p:spTree>
    <p:extLst>
      <p:ext uri="{BB962C8B-B14F-4D97-AF65-F5344CB8AC3E}">
        <p14:creationId xmlns:p14="http://schemas.microsoft.com/office/powerpoint/2010/main" val="3734163216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CD3DDDE-F274-43BB-8EC4-7B77E1435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" b="2807"/>
          <a:stretch/>
        </p:blipFill>
        <p:spPr bwMode="auto">
          <a:xfrm>
            <a:off x="0" y="0"/>
            <a:ext cx="91439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2B12E6-98A0-4F9B-8DB8-F83D74E25769}"/>
              </a:ext>
            </a:extLst>
          </p:cNvPr>
          <p:cNvSpPr txBox="1"/>
          <p:nvPr/>
        </p:nvSpPr>
        <p:spPr>
          <a:xfrm>
            <a:off x="0" y="193204"/>
            <a:ext cx="914399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НАУЧИТЕСЬ ЖИТЬ 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В ПРОТИВОСТОЯНИИ</a:t>
            </a:r>
            <a:endParaRPr lang="ru-BY" sz="4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8188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Силы носильщиков на исходе, а здесь так много мусора, что мы не можем отстраивать стену. 11. А наши враги говорили: – Прежде чем они узнают о том, что происходит, или увидят нас, мы окажемся прямо среди них, перебьем их и остановим работу. 12. Иудеи, которые жили рядом с ними, приходили и раз десять говорили нам: – Со всех сторон они пойдут на нас. </a:t>
            </a:r>
          </a:p>
          <a:p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13. Тогда я разместил народ за самыми низкими участками стены на открытых местах, поставив их по семьям, с мечами, копьями и луками. 14. Осмотрев все, я встал и сказал знати, начальствующим и остальному народу: – Не бойтесь их. Помните Владыку, Который велик и грозен, и сражайтесь за своих братьев, сыновей, дочерей, жен и дома. …</a:t>
            </a:r>
            <a:endParaRPr lang="ru-RU" sz="2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1467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15. Когда наши враги услышали, что мы знаем об их сговоре, тогда Бог расстроил их планы, и мы все вернулись к стене, каждый – к своей работе. 16. С того дня и впредь половина моих слуг трудилась на постройке, а другая половина держала копья, щиты, луки и латы. Вожди находились позади всего дома иудейского, 17. который строил стену. Носильщики тяжестей делали свою работу одной рукой, а в другой держали оружие, 18. и каждый из строителей во время работы был препоясан мечом. А трубач находился рядом со мной. 19. И я сказал знати, начальствующим и остальному народу: – Работа велика и обширна, и мы разбросаны по стене далеко друг от друга. </a:t>
            </a:r>
          </a:p>
          <a:p>
            <a:r>
              <a:rPr lang="ru-RU" sz="2600" b="1" i="1" dirty="0">
                <a:solidFill>
                  <a:schemeClr val="bg1"/>
                </a:solidFill>
                <a:latin typeface="Calibri" panose="020F0502020204030204" pitchFamily="34" charset="0"/>
              </a:rPr>
              <a:t>…</a:t>
            </a:r>
            <a:endParaRPr lang="ru-RU" sz="2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053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20. Где бы вы ни услышали звук рога, бегите к нам туда, откуда доносится звук. Наш Бог будет сражаться за нас! 21. И мы продолжали работу, и половина людей держали копья от первых лучей солнца до появления звезд. 22. В то время я еще сказал народу: – Пусть каждый человек и его помощник ночуют в Иерусалиме, чтобы они могли сторожить ночью и работать днем. 23. Ни я, ни мои братья, ни мои слуги, ни стражники, которые меня сопровождали, не снимали одежд; каждый держал свое оружие, когда ходил за водой</a:t>
            </a:r>
            <a:r>
              <a:rPr lang="ru-RU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26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4:1-23</a:t>
            </a:r>
          </a:p>
        </p:txBody>
      </p:sp>
    </p:spTree>
    <p:extLst>
      <p:ext uri="{BB962C8B-B14F-4D97-AF65-F5344CB8AC3E}">
        <p14:creationId xmlns:p14="http://schemas.microsoft.com/office/powerpoint/2010/main" val="34168530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7C4061E-4851-4EDB-B67C-3692ABB7B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41580BA-D92A-4095-BC56-4874DE6AA586}"/>
              </a:ext>
            </a:extLst>
          </p:cNvPr>
          <p:cNvSpPr/>
          <p:nvPr/>
        </p:nvSpPr>
        <p:spPr>
          <a:xfrm rot="5400000">
            <a:off x="-144016" y="-851420"/>
            <a:ext cx="914400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2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050BE-1BC8-4AF4-AAC8-4B34793B9BCD}"/>
              </a:ext>
            </a:extLst>
          </p:cNvPr>
          <p:cNvSpPr txBox="1"/>
          <p:nvPr/>
        </p:nvSpPr>
        <p:spPr>
          <a:xfrm>
            <a:off x="-1" y="4175384"/>
            <a:ext cx="9144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ПРОТИВОСТОЯНИЕ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616D00-C914-45C5-9DA9-94C13EC9457D}"/>
              </a:ext>
            </a:extLst>
          </p:cNvPr>
          <p:cNvSpPr txBox="1"/>
          <p:nvPr/>
        </p:nvSpPr>
        <p:spPr>
          <a:xfrm>
            <a:off x="2339752" y="265212"/>
            <a:ext cx="41764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entury Gothic" panose="020B0502020202020204" pitchFamily="34" charset="0"/>
              </a:rPr>
              <a:t>УСПЕХ</a:t>
            </a:r>
            <a:r>
              <a:rPr lang="ru-RU" sz="48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4800" dirty="0">
                <a:latin typeface="Century Gothic" panose="020B0502020202020204" pitchFamily="34" charset="0"/>
              </a:rPr>
              <a:t>В БОЖЬЕМ </a:t>
            </a:r>
          </a:p>
          <a:p>
            <a:pPr algn="ctr"/>
            <a:r>
              <a:rPr lang="ru-RU" sz="4800" dirty="0">
                <a:latin typeface="Century Gothic" panose="020B0502020202020204" pitchFamily="34" charset="0"/>
              </a:rPr>
              <a:t>ДЕЛЕ </a:t>
            </a:r>
          </a:p>
          <a:p>
            <a:pPr algn="ctr"/>
            <a:r>
              <a:rPr lang="ru-RU" sz="4800" b="1" dirty="0">
                <a:latin typeface="Century Gothic" panose="020B0502020202020204" pitchFamily="34" charset="0"/>
              </a:rPr>
              <a:t>МОЖЕТ</a:t>
            </a:r>
            <a:r>
              <a:rPr lang="ru-RU" sz="48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4800" dirty="0">
                <a:latin typeface="Century Gothic" panose="020B0502020202020204" pitchFamily="34" charset="0"/>
              </a:rPr>
              <a:t>ВЫЗВАТЬ</a:t>
            </a:r>
          </a:p>
        </p:txBody>
      </p:sp>
    </p:spTree>
    <p:extLst>
      <p:ext uri="{BB962C8B-B14F-4D97-AF65-F5344CB8AC3E}">
        <p14:creationId xmlns:p14="http://schemas.microsoft.com/office/powerpoint/2010/main" val="1476088103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8375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6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Будь усерден в твоем служении, отдавайся ему полностью, чтобы все видели твой успех.</a:t>
            </a:r>
            <a:r>
              <a:rPr lang="ru-RU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344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799DA-9F10-4205-B621-8F5523C962D2}"/>
              </a:ext>
            </a:extLst>
          </p:cNvPr>
          <p:cNvSpPr txBox="1"/>
          <p:nvPr/>
        </p:nvSpPr>
        <p:spPr>
          <a:xfrm>
            <a:off x="6444208" y="5049678"/>
            <a:ext cx="237626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Тимофею 4:15</a:t>
            </a:r>
          </a:p>
        </p:txBody>
      </p:sp>
    </p:spTree>
    <p:extLst>
      <p:ext uri="{BB962C8B-B14F-4D97-AF65-F5344CB8AC3E}">
        <p14:creationId xmlns:p14="http://schemas.microsoft.com/office/powerpoint/2010/main" val="339717021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03C0B5-E18C-4B61-90D2-CFE526B33C4F}"/>
              </a:ext>
            </a:extLst>
          </p:cNvPr>
          <p:cNvSpPr/>
          <p:nvPr/>
        </p:nvSpPr>
        <p:spPr>
          <a:xfrm>
            <a:off x="0" y="980063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ПРОТИВОСТОЯНИЕ 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ПРОЯВЛЯЕТСЯ КАК </a:t>
            </a:r>
            <a:r>
              <a:rPr lang="ru-RU" sz="6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ОТВЕТНАЯ РЕАКЦИЯ </a:t>
            </a:r>
          </a:p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 ЧЕЙ-ТО УСПЕХ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35989AE-862B-4A81-9CC4-657922B2A58A}"/>
              </a:ext>
            </a:extLst>
          </p:cNvPr>
          <p:cNvGrpSpPr/>
          <p:nvPr/>
        </p:nvGrpSpPr>
        <p:grpSpPr>
          <a:xfrm>
            <a:off x="0" y="2767491"/>
            <a:ext cx="598976" cy="180018"/>
            <a:chOff x="0" y="2767491"/>
            <a:chExt cx="598976" cy="180018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DC8B8D30-9928-484A-AEFE-385DB4935862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180018" y="2857500"/>
              <a:ext cx="418958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39AC07F1-49CC-4A6A-B5E7-EB3B7C47D6E7}"/>
                </a:ext>
              </a:extLst>
            </p:cNvPr>
            <p:cNvSpPr/>
            <p:nvPr/>
          </p:nvSpPr>
          <p:spPr>
            <a:xfrm>
              <a:off x="0" y="2767491"/>
              <a:ext cx="180018" cy="1800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469EB4F-9AFB-4F5A-AB16-3121F8425600}"/>
              </a:ext>
            </a:extLst>
          </p:cNvPr>
          <p:cNvGrpSpPr/>
          <p:nvPr/>
        </p:nvGrpSpPr>
        <p:grpSpPr>
          <a:xfrm rot="10800000">
            <a:off x="8545024" y="2767491"/>
            <a:ext cx="598976" cy="180018"/>
            <a:chOff x="0" y="2767491"/>
            <a:chExt cx="598976" cy="180018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6BFC3A23-049F-46C6-9808-7CB175CBBDF9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180018" y="2857500"/>
              <a:ext cx="418958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D1EB1B3-5431-4F9C-AB34-7B6E3D97E2A6}"/>
                </a:ext>
              </a:extLst>
            </p:cNvPr>
            <p:cNvSpPr/>
            <p:nvPr/>
          </p:nvSpPr>
          <p:spPr>
            <a:xfrm>
              <a:off x="0" y="2767491"/>
              <a:ext cx="180018" cy="1800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</p:grpSp>
    </p:spTree>
    <p:extLst>
      <p:ext uri="{BB962C8B-B14F-4D97-AF65-F5344CB8AC3E}">
        <p14:creationId xmlns:p14="http://schemas.microsoft.com/office/powerpoint/2010/main" val="72466771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6555</TotalTime>
  <Words>1832</Words>
  <Application>Microsoft Office PowerPoint</Application>
  <PresentationFormat>Экран (16:10)</PresentationFormat>
  <Paragraphs>155</Paragraphs>
  <Slides>37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KARCHEMENKOFF</cp:lastModifiedBy>
  <cp:revision>420</cp:revision>
  <dcterms:created xsi:type="dcterms:W3CDTF">2018-02-03T10:08:25Z</dcterms:created>
  <dcterms:modified xsi:type="dcterms:W3CDTF">2024-02-18T12:58:43Z</dcterms:modified>
</cp:coreProperties>
</file>