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345" r:id="rId2"/>
    <p:sldId id="465" r:id="rId3"/>
    <p:sldId id="515" r:id="rId4"/>
    <p:sldId id="517" r:id="rId5"/>
    <p:sldId id="490" r:id="rId6"/>
    <p:sldId id="524" r:id="rId7"/>
    <p:sldId id="525" r:id="rId8"/>
    <p:sldId id="501" r:id="rId9"/>
    <p:sldId id="528" r:id="rId10"/>
    <p:sldId id="529" r:id="rId11"/>
    <p:sldId id="530" r:id="rId12"/>
    <p:sldId id="531" r:id="rId13"/>
    <p:sldId id="532" r:id="rId14"/>
    <p:sldId id="533" r:id="rId15"/>
    <p:sldId id="468" r:id="rId16"/>
    <p:sldId id="485" r:id="rId1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FDFD"/>
    <a:srgbClr val="000099"/>
    <a:srgbClr val="F8F8F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07" autoAdjust="0"/>
  </p:normalViewPr>
  <p:slideViewPr>
    <p:cSldViewPr>
      <p:cViewPr>
        <p:scale>
          <a:sx n="130" d="100"/>
          <a:sy n="130" d="100"/>
        </p:scale>
        <p:origin x="1296" y="41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6F99-98DA-4124-B7C8-E944A034A47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BA48-6401-426C-9560-FCC9BDA8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4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01D24C-EC73-4999-9512-269316A3D9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8" r="16049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9FDB4B4A-D2AB-421E-B3D6-54A914B21066}"/>
              </a:ext>
            </a:extLst>
          </p:cNvPr>
          <p:cNvSpPr/>
          <p:nvPr/>
        </p:nvSpPr>
        <p:spPr>
          <a:xfrm flipH="1">
            <a:off x="-1476672" y="-95828"/>
            <a:ext cx="6912768" cy="5906656"/>
          </a:xfrm>
          <a:prstGeom prst="parallelogram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77DA6-A943-4C31-BC6B-B6013C51C70D}"/>
              </a:ext>
            </a:extLst>
          </p:cNvPr>
          <p:cNvSpPr txBox="1"/>
          <p:nvPr/>
        </p:nvSpPr>
        <p:spPr>
          <a:xfrm>
            <a:off x="467544" y="481236"/>
            <a:ext cx="5256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latin typeface="Century Gothic" panose="020B0502020202020204" pitchFamily="34" charset="0"/>
              </a:rPr>
              <a:t>ДАЖЕ </a:t>
            </a:r>
          </a:p>
          <a:p>
            <a:r>
              <a:rPr lang="ru-RU" sz="6600" dirty="0">
                <a:latin typeface="Century Gothic" panose="020B0502020202020204" pitchFamily="34" charset="0"/>
              </a:rPr>
              <a:t>КОГДА </a:t>
            </a:r>
            <a:r>
              <a:rPr lang="ru-RU" sz="6600" b="1" dirty="0">
                <a:latin typeface="Century Gothic" panose="020B0502020202020204" pitchFamily="34" charset="0"/>
              </a:rPr>
              <a:t>НЕЛЕГКО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FDA9E6-A466-44BA-8D77-116F67BF884E}"/>
              </a:ext>
            </a:extLst>
          </p:cNvPr>
          <p:cNvSpPr txBox="1"/>
          <p:nvPr/>
        </p:nvSpPr>
        <p:spPr>
          <a:xfrm>
            <a:off x="558726" y="3865612"/>
            <a:ext cx="53094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ПРОПОВЕДЕЙ </a:t>
            </a:r>
          </a:p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КНИГЕ </a:t>
            </a:r>
            <a:r>
              <a:rPr lang="ru-RU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НЕЕМЍИ</a:t>
            </a:r>
            <a:endParaRPr lang="ru-BY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9521022-4579-4696-B053-BB527DAF1FAC}"/>
              </a:ext>
            </a:extLst>
          </p:cNvPr>
          <p:cNvGrpSpPr/>
          <p:nvPr/>
        </p:nvGrpSpPr>
        <p:grpSpPr>
          <a:xfrm>
            <a:off x="0" y="4549688"/>
            <a:ext cx="3491880" cy="468052"/>
            <a:chOff x="0" y="4184003"/>
            <a:chExt cx="3491880" cy="468052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B43D0819-60A6-4007-B2F6-1237DFAFF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41676"/>
              <a:ext cx="34918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E8B7DEE-9637-4078-AFDB-7176D85E8A2E}"/>
                </a:ext>
              </a:extLst>
            </p:cNvPr>
            <p:cNvSpPr/>
            <p:nvPr/>
          </p:nvSpPr>
          <p:spPr>
            <a:xfrm>
              <a:off x="0" y="4184003"/>
              <a:ext cx="467544" cy="4680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2</a:t>
              </a:r>
              <a:endParaRPr lang="ru-BY" sz="20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3A06FC-9235-4B7F-AFBD-96ED95641FDA}"/>
              </a:ext>
            </a:extLst>
          </p:cNvPr>
          <p:cNvSpPr txBox="1"/>
          <p:nvPr/>
        </p:nvSpPr>
        <p:spPr>
          <a:xfrm>
            <a:off x="558726" y="4926568"/>
            <a:ext cx="5309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НЕЕМЍЯ 2:1-9</a:t>
            </a:r>
            <a:endParaRPr lang="ru-BY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6D2780-98F4-46B3-B27A-A92CEAF83E76}"/>
              </a:ext>
            </a:extLst>
          </p:cNvPr>
          <p:cNvSpPr/>
          <p:nvPr/>
        </p:nvSpPr>
        <p:spPr>
          <a:xfrm>
            <a:off x="0" y="33286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ПРАВИЛЬНАЯ </a:t>
            </a:r>
            <a:r>
              <a:rPr lang="ru-RU" sz="3200" dirty="0">
                <a:solidFill>
                  <a:srgbClr val="FFFF00"/>
                </a:solidFill>
                <a:latin typeface="Century Gothic" panose="020B0502020202020204" pitchFamily="34" charset="0"/>
              </a:rPr>
              <a:t>РЕАКЦИЯ НА ПРОБЛЕМУ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EED29-9A54-4C33-8B83-B9958BA20992}"/>
              </a:ext>
            </a:extLst>
          </p:cNvPr>
          <p:cNvSpPr txBox="1"/>
          <p:nvPr/>
        </p:nvSpPr>
        <p:spPr>
          <a:xfrm>
            <a:off x="3496380" y="5121686"/>
            <a:ext cx="215123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2:3-5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ADA40D9-3CD1-450B-9E46-7D381982E4B4}"/>
              </a:ext>
            </a:extLst>
          </p:cNvPr>
          <p:cNvCxnSpPr>
            <a:cxnSpLocks/>
          </p:cNvCxnSpPr>
          <p:nvPr/>
        </p:nvCxnSpPr>
        <p:spPr>
          <a:xfrm>
            <a:off x="-108520" y="625252"/>
            <a:ext cx="72008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3A5FB50-B7E3-4347-B179-D4936AB81BD1}"/>
              </a:ext>
            </a:extLst>
          </p:cNvPr>
          <p:cNvCxnSpPr>
            <a:cxnSpLocks/>
          </p:cNvCxnSpPr>
          <p:nvPr/>
        </p:nvCxnSpPr>
        <p:spPr>
          <a:xfrm>
            <a:off x="8604448" y="625252"/>
            <a:ext cx="64807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CC746C4-5F74-4016-9990-5545641289FA}"/>
              </a:ext>
            </a:extLst>
          </p:cNvPr>
          <p:cNvGrpSpPr/>
          <p:nvPr/>
        </p:nvGrpSpPr>
        <p:grpSpPr>
          <a:xfrm>
            <a:off x="2834560" y="913284"/>
            <a:ext cx="3249608" cy="786424"/>
            <a:chOff x="2834560" y="1057300"/>
            <a:chExt cx="3249608" cy="78642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F91AF3F-D27D-47C7-8841-AD4BDDADAB3C}"/>
                </a:ext>
              </a:extLst>
            </p:cNvPr>
            <p:cNvSpPr/>
            <p:nvPr/>
          </p:nvSpPr>
          <p:spPr>
            <a:xfrm>
              <a:off x="2834560" y="1258949"/>
              <a:ext cx="324960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МУДРЫЙ ОТВЕТ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77EAF0EC-34E2-4184-82E1-245233DC54C4}"/>
                </a:ext>
              </a:extLst>
            </p:cNvPr>
            <p:cNvCxnSpPr>
              <a:cxnSpLocks/>
            </p:cNvCxnSpPr>
            <p:nvPr/>
          </p:nvCxnSpPr>
          <p:spPr>
            <a:xfrm>
              <a:off x="4569411" y="1057300"/>
              <a:ext cx="0" cy="1441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D6DEC8E-C456-4751-A4BE-73D2CC0228AA}"/>
                </a:ext>
              </a:extLst>
            </p:cNvPr>
            <p:cNvCxnSpPr/>
            <p:nvPr/>
          </p:nvCxnSpPr>
          <p:spPr>
            <a:xfrm>
              <a:off x="2912677" y="1221870"/>
              <a:ext cx="309634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3400512-CA5E-4B5F-8286-2DF3C6BC410D}"/>
              </a:ext>
            </a:extLst>
          </p:cNvPr>
          <p:cNvSpPr/>
          <p:nvPr/>
        </p:nvSpPr>
        <p:spPr>
          <a:xfrm>
            <a:off x="0" y="177738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«…Я очень испугался, 3. но сказал царю: – Да живет царь вовеки! </a:t>
            </a:r>
            <a:r>
              <a:rPr lang="ru-RU" sz="25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же моему лицу не быть печальным, если город, где похоронены мои предки, лежит в руинах, а его ворота уничтожены огнем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4. Царь сказал мне: – Чего же ты хочешь? Я помолился Богу небесному 5. и ответил царю: – Если это угодно царю, и если твой слуга нашел у тебя расположение, </a:t>
            </a:r>
            <a:r>
              <a:rPr lang="ru-RU" sz="25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отпусти меня в Иудею, в город, где похоронены мои предки, чтобы мне отстроить его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25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30888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93204"/>
            <a:ext cx="878497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7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Царь с Аманом отправились пировать у царицы Есфири. 2. И когда они пили вино во второй день, царь спросил опять: – Царица Есфирь, чего ты хочешь? Все тебе будет. Какова твоя просьба? Даже полцарства – все получишь! 3. И царица Есфирь ответила: – О царь, если я нашла у тебя расположение и если это угодно царю, то даруй мне жизнь – вот чего я хочу. И пощади мой народ – вот моя просьба. 4. Ведь я и мой народ проданы на погибель, уничтожение и искоренение. Если бы нас всего лишь продали как рабов и рабынь, я бы смолчала, и не стала из-за этого беспокоить царя</a:t>
            </a:r>
            <a:r>
              <a:rPr lang="ru-RU" sz="27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 </a:t>
            </a:r>
            <a:endParaRPr lang="ru-RU" sz="27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084168" y="5049678"/>
            <a:ext cx="273630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Есфирь 7:1-4</a:t>
            </a:r>
          </a:p>
        </p:txBody>
      </p:sp>
    </p:spTree>
    <p:extLst>
      <p:ext uri="{BB962C8B-B14F-4D97-AF65-F5344CB8AC3E}">
        <p14:creationId xmlns:p14="http://schemas.microsoft.com/office/powerpoint/2010/main" val="31319269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6D2780-98F4-46B3-B27A-A92CEAF83E76}"/>
              </a:ext>
            </a:extLst>
          </p:cNvPr>
          <p:cNvSpPr/>
          <p:nvPr/>
        </p:nvSpPr>
        <p:spPr>
          <a:xfrm>
            <a:off x="0" y="33286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ПРАВИЛЬНАЯ </a:t>
            </a:r>
            <a:r>
              <a:rPr lang="ru-RU" sz="3200" dirty="0">
                <a:solidFill>
                  <a:srgbClr val="FFFF00"/>
                </a:solidFill>
                <a:latin typeface="Century Gothic" panose="020B0502020202020204" pitchFamily="34" charset="0"/>
              </a:rPr>
              <a:t>РЕАКЦИЯ НА ПРОБЛЕМУ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EED29-9A54-4C33-8B83-B9958BA20992}"/>
              </a:ext>
            </a:extLst>
          </p:cNvPr>
          <p:cNvSpPr txBox="1"/>
          <p:nvPr/>
        </p:nvSpPr>
        <p:spPr>
          <a:xfrm>
            <a:off x="3496380" y="5121686"/>
            <a:ext cx="215123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2:3-5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ADA40D9-3CD1-450B-9E46-7D381982E4B4}"/>
              </a:ext>
            </a:extLst>
          </p:cNvPr>
          <p:cNvCxnSpPr>
            <a:cxnSpLocks/>
          </p:cNvCxnSpPr>
          <p:nvPr/>
        </p:nvCxnSpPr>
        <p:spPr>
          <a:xfrm>
            <a:off x="-108520" y="625252"/>
            <a:ext cx="72008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3A5FB50-B7E3-4347-B179-D4936AB81BD1}"/>
              </a:ext>
            </a:extLst>
          </p:cNvPr>
          <p:cNvCxnSpPr>
            <a:cxnSpLocks/>
          </p:cNvCxnSpPr>
          <p:nvPr/>
        </p:nvCxnSpPr>
        <p:spPr>
          <a:xfrm>
            <a:off x="8604448" y="625252"/>
            <a:ext cx="64807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CC746C4-5F74-4016-9990-5545641289FA}"/>
              </a:ext>
            </a:extLst>
          </p:cNvPr>
          <p:cNvGrpSpPr/>
          <p:nvPr/>
        </p:nvGrpSpPr>
        <p:grpSpPr>
          <a:xfrm>
            <a:off x="2483768" y="913284"/>
            <a:ext cx="4030270" cy="786424"/>
            <a:chOff x="2483768" y="1057300"/>
            <a:chExt cx="4030270" cy="78642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F91AF3F-D27D-47C7-8841-AD4BDDADAB3C}"/>
                </a:ext>
              </a:extLst>
            </p:cNvPr>
            <p:cNvSpPr/>
            <p:nvPr/>
          </p:nvSpPr>
          <p:spPr>
            <a:xfrm>
              <a:off x="2483768" y="1258949"/>
              <a:ext cx="403027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МОЛИТВОГРАММЫ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77EAF0EC-34E2-4184-82E1-245233DC54C4}"/>
                </a:ext>
              </a:extLst>
            </p:cNvPr>
            <p:cNvCxnSpPr>
              <a:cxnSpLocks/>
            </p:cNvCxnSpPr>
            <p:nvPr/>
          </p:nvCxnSpPr>
          <p:spPr>
            <a:xfrm>
              <a:off x="4569411" y="1057300"/>
              <a:ext cx="0" cy="1441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D6DEC8E-C456-4751-A4BE-73D2CC0228AA}"/>
                </a:ext>
              </a:extLst>
            </p:cNvPr>
            <p:cNvCxnSpPr/>
            <p:nvPr/>
          </p:nvCxnSpPr>
          <p:spPr>
            <a:xfrm>
              <a:off x="2912677" y="1221870"/>
              <a:ext cx="309634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3400512-CA5E-4B5F-8286-2DF3C6BC410D}"/>
              </a:ext>
            </a:extLst>
          </p:cNvPr>
          <p:cNvSpPr/>
          <p:nvPr/>
        </p:nvSpPr>
        <p:spPr>
          <a:xfrm>
            <a:off x="0" y="177738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«…Я очень испугался, 3. но сказал царю: – Да живет царь вовеки! Как же моему лицу не быть печальным, если город, где похоронены мои предки, лежит в руинах, а его ворота уничтожены огнем? 4. </a:t>
            </a:r>
            <a:r>
              <a:rPr lang="ru-RU" sz="25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Царь сказал мне: – Чего же ты хочешь? Я помолился Богу небесному 5. и ответил царю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– Если это угодно царю, и если твой слуга нашел у тебя расположение, отпусти меня в Иудею, в город, где похоронены мои предки, чтобы мне отстроить его.»</a:t>
            </a:r>
            <a:endParaRPr lang="ru-RU" sz="25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5659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6D2780-98F4-46B3-B27A-A92CEAF83E76}"/>
              </a:ext>
            </a:extLst>
          </p:cNvPr>
          <p:cNvSpPr/>
          <p:nvPr/>
        </p:nvSpPr>
        <p:spPr>
          <a:xfrm>
            <a:off x="0" y="33286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ПРАВИЛЬНАЯ </a:t>
            </a:r>
          </a:p>
          <a:p>
            <a:pPr algn="ctr"/>
            <a:r>
              <a:rPr lang="ru-RU" sz="4000" dirty="0">
                <a:solidFill>
                  <a:srgbClr val="FFFF00"/>
                </a:solidFill>
                <a:latin typeface="Century Gothic" panose="020B0502020202020204" pitchFamily="34" charset="0"/>
              </a:rPr>
              <a:t>РЕАКЦИЯ НА ПРОБЛЕМУ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ADA40D9-3CD1-450B-9E46-7D381982E4B4}"/>
              </a:ext>
            </a:extLst>
          </p:cNvPr>
          <p:cNvCxnSpPr>
            <a:cxnSpLocks/>
          </p:cNvCxnSpPr>
          <p:nvPr/>
        </p:nvCxnSpPr>
        <p:spPr>
          <a:xfrm>
            <a:off x="-108520" y="913284"/>
            <a:ext cx="72008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3A5FB50-B7E3-4347-B179-D4936AB81BD1}"/>
              </a:ext>
            </a:extLst>
          </p:cNvPr>
          <p:cNvCxnSpPr>
            <a:cxnSpLocks/>
          </p:cNvCxnSpPr>
          <p:nvPr/>
        </p:nvCxnSpPr>
        <p:spPr>
          <a:xfrm>
            <a:off x="8604448" y="913284"/>
            <a:ext cx="64807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CC746C4-5F74-4016-9990-5545641289FA}"/>
              </a:ext>
            </a:extLst>
          </p:cNvPr>
          <p:cNvGrpSpPr/>
          <p:nvPr/>
        </p:nvGrpSpPr>
        <p:grpSpPr>
          <a:xfrm>
            <a:off x="1290769" y="1921396"/>
            <a:ext cx="6665607" cy="909535"/>
            <a:chOff x="1290769" y="1057300"/>
            <a:chExt cx="6665607" cy="909535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F91AF3F-D27D-47C7-8841-AD4BDDADAB3C}"/>
                </a:ext>
              </a:extLst>
            </p:cNvPr>
            <p:cNvSpPr/>
            <p:nvPr/>
          </p:nvSpPr>
          <p:spPr>
            <a:xfrm>
              <a:off x="1290769" y="1258949"/>
              <a:ext cx="66656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ПРАВИЛЬНОЕ ПОВЕДЕНИЕ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77EAF0EC-34E2-4184-82E1-245233DC54C4}"/>
                </a:ext>
              </a:extLst>
            </p:cNvPr>
            <p:cNvCxnSpPr>
              <a:cxnSpLocks/>
            </p:cNvCxnSpPr>
            <p:nvPr/>
          </p:nvCxnSpPr>
          <p:spPr>
            <a:xfrm>
              <a:off x="4569411" y="1057300"/>
              <a:ext cx="0" cy="1441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D6DEC8E-C456-4751-A4BE-73D2CC0228AA}"/>
                </a:ext>
              </a:extLst>
            </p:cNvPr>
            <p:cNvCxnSpPr/>
            <p:nvPr/>
          </p:nvCxnSpPr>
          <p:spPr>
            <a:xfrm>
              <a:off x="2912677" y="1221870"/>
              <a:ext cx="309634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739FDA8-D56F-4E48-808E-4626EEF7A548}"/>
              </a:ext>
            </a:extLst>
          </p:cNvPr>
          <p:cNvGrpSpPr/>
          <p:nvPr/>
        </p:nvGrpSpPr>
        <p:grpSpPr>
          <a:xfrm>
            <a:off x="2452244" y="3028085"/>
            <a:ext cx="4014240" cy="909535"/>
            <a:chOff x="2452244" y="1057300"/>
            <a:chExt cx="4014240" cy="909535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F4F9C0A-06DA-4900-BF42-5DCD03B301A2}"/>
                </a:ext>
              </a:extLst>
            </p:cNvPr>
            <p:cNvSpPr/>
            <p:nvPr/>
          </p:nvSpPr>
          <p:spPr>
            <a:xfrm>
              <a:off x="2452244" y="1258949"/>
              <a:ext cx="401424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МУДРЫЙ ОТВЕТ</a:t>
              </a: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D883B9E5-2E45-4574-95D8-612C0FBA546F}"/>
                </a:ext>
              </a:extLst>
            </p:cNvPr>
            <p:cNvCxnSpPr>
              <a:cxnSpLocks/>
            </p:cNvCxnSpPr>
            <p:nvPr/>
          </p:nvCxnSpPr>
          <p:spPr>
            <a:xfrm>
              <a:off x="4569411" y="1057300"/>
              <a:ext cx="0" cy="1441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D03F7288-F311-4706-B6FC-E3873B5A81F0}"/>
                </a:ext>
              </a:extLst>
            </p:cNvPr>
            <p:cNvCxnSpPr/>
            <p:nvPr/>
          </p:nvCxnSpPr>
          <p:spPr>
            <a:xfrm>
              <a:off x="2912677" y="1221870"/>
              <a:ext cx="309634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4D394FE-B2E3-4B5E-998C-1238ECF203D9}"/>
              </a:ext>
            </a:extLst>
          </p:cNvPr>
          <p:cNvGrpSpPr/>
          <p:nvPr/>
        </p:nvGrpSpPr>
        <p:grpSpPr>
          <a:xfrm>
            <a:off x="2051720" y="4180213"/>
            <a:ext cx="4992072" cy="909535"/>
            <a:chOff x="2051720" y="1057300"/>
            <a:chExt cx="4992072" cy="90953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CBBBFAF9-C06F-43C8-B428-FBFBA6DEB233}"/>
                </a:ext>
              </a:extLst>
            </p:cNvPr>
            <p:cNvSpPr/>
            <p:nvPr/>
          </p:nvSpPr>
          <p:spPr>
            <a:xfrm>
              <a:off x="2051720" y="1258949"/>
              <a:ext cx="499207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МОЛИТВОГРАММЫ</a:t>
              </a:r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723CDF87-13AD-4C76-94F2-14F4FC2061D0}"/>
                </a:ext>
              </a:extLst>
            </p:cNvPr>
            <p:cNvCxnSpPr>
              <a:cxnSpLocks/>
            </p:cNvCxnSpPr>
            <p:nvPr/>
          </p:nvCxnSpPr>
          <p:spPr>
            <a:xfrm>
              <a:off x="4569411" y="1057300"/>
              <a:ext cx="0" cy="1441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006D6E22-0658-42BA-86FF-50B5D603674D}"/>
                </a:ext>
              </a:extLst>
            </p:cNvPr>
            <p:cNvCxnSpPr/>
            <p:nvPr/>
          </p:nvCxnSpPr>
          <p:spPr>
            <a:xfrm>
              <a:off x="2912677" y="1221870"/>
              <a:ext cx="309634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0372737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6D2780-98F4-46B3-B27A-A92CEAF83E76}"/>
              </a:ext>
            </a:extLst>
          </p:cNvPr>
          <p:cNvSpPr/>
          <p:nvPr/>
        </p:nvSpPr>
        <p:spPr>
          <a:xfrm>
            <a:off x="0" y="30208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ВРЕМЯ ДЕЙСТВОВАТЬ!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EED29-9A54-4C33-8B83-B9958BA20992}"/>
              </a:ext>
            </a:extLst>
          </p:cNvPr>
          <p:cNvSpPr txBox="1"/>
          <p:nvPr/>
        </p:nvSpPr>
        <p:spPr>
          <a:xfrm>
            <a:off x="3496380" y="5121686"/>
            <a:ext cx="215123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2:6-9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ADA40D9-3CD1-450B-9E46-7D381982E4B4}"/>
              </a:ext>
            </a:extLst>
          </p:cNvPr>
          <p:cNvCxnSpPr>
            <a:cxnSpLocks/>
          </p:cNvCxnSpPr>
          <p:nvPr/>
        </p:nvCxnSpPr>
        <p:spPr>
          <a:xfrm>
            <a:off x="-108520" y="625252"/>
            <a:ext cx="201622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3A5FB50-B7E3-4347-B179-D4936AB81BD1}"/>
              </a:ext>
            </a:extLst>
          </p:cNvPr>
          <p:cNvCxnSpPr>
            <a:cxnSpLocks/>
          </p:cNvCxnSpPr>
          <p:nvPr/>
        </p:nvCxnSpPr>
        <p:spPr>
          <a:xfrm>
            <a:off x="7236296" y="625252"/>
            <a:ext cx="201622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3400512-CA5E-4B5F-8286-2DF3C6BC410D}"/>
              </a:ext>
            </a:extLst>
          </p:cNvPr>
          <p:cNvSpPr/>
          <p:nvPr/>
        </p:nvSpPr>
        <p:spPr>
          <a:xfrm>
            <a:off x="0" y="913284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«6. Тогда царь сказал мне (а царица сидела рядом с ним): </a:t>
            </a:r>
          </a:p>
          <a:p>
            <a:pPr algn="ctr"/>
            <a:r>
              <a:rPr lang="ru-RU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Сколько продлится твое путешествие, и когда ты вернешься? </a:t>
            </a:r>
          </a:p>
          <a:p>
            <a:pPr algn="ctr"/>
            <a:r>
              <a:rPr lang="ru-RU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Царю было угодно меня отпустить, и я назвал сроки. 7. Еще я сказал ему: – Если это угодно царю, пусть мне дадут письма к наместникам провинции за Евфратом, чтобы они пропускали меня, пока я не прибуду в Иудею. 8. И пусть мне дадут письмо к Асафу, хранителю царских лесов, чтобы он дал мне дерева для того, чтобы сделать балки для ворот крепости при храме, для городской стены и для дома, где я буду жить. Милостивая рука моего Бога была на мне, и царь исполнил мои просьбы. 9. Я пришел к наместникам провинции за Евфратом и вручил им царские письма. А царь еще послал со мной военачальников и всадников.» </a:t>
            </a:r>
            <a:endParaRPr lang="ru-RU" sz="22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71792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26521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«28. Предположим, кто-то из вас хочет строить башню. Разве он не сядет вначале и не подсчитает все расходы, чтобы знать, хватит ли ему денег для завершения строительства? 29. Ведь если он заложит фундамент и будет не в состоянии закончить постройку, то все видящие это будут над ним смеяться: 30. «Начал строить, а закончить не можешь»</a:t>
            </a:r>
            <a:endParaRPr lang="ru-RU" sz="595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660232" y="5049678"/>
            <a:ext cx="216024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14:28-30</a:t>
            </a:r>
          </a:p>
        </p:txBody>
      </p:sp>
    </p:spTree>
    <p:extLst>
      <p:ext uri="{BB962C8B-B14F-4D97-AF65-F5344CB8AC3E}">
        <p14:creationId xmlns:p14="http://schemas.microsoft.com/office/powerpoint/2010/main" val="2704050344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9040765-8F14-4668-B492-5BB83AC01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" r="13232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C7F5B793-C5B6-4678-B608-5EFD0A9ECB44}"/>
              </a:ext>
            </a:extLst>
          </p:cNvPr>
          <p:cNvSpPr/>
          <p:nvPr/>
        </p:nvSpPr>
        <p:spPr>
          <a:xfrm flipH="1">
            <a:off x="-1476672" y="-95828"/>
            <a:ext cx="6912768" cy="5906656"/>
          </a:xfrm>
          <a:prstGeom prst="parallelogram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6C2E1-21B7-473B-8926-819075DBBAD1}"/>
              </a:ext>
            </a:extLst>
          </p:cNvPr>
          <p:cNvSpPr txBox="1"/>
          <p:nvPr/>
        </p:nvSpPr>
        <p:spPr>
          <a:xfrm>
            <a:off x="395536" y="697260"/>
            <a:ext cx="525658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Century Gothic" panose="020B0502020202020204" pitchFamily="34" charset="0"/>
              </a:rPr>
              <a:t>ДАЖЕ </a:t>
            </a:r>
          </a:p>
          <a:p>
            <a:r>
              <a:rPr lang="ru-RU" sz="4400" dirty="0">
                <a:latin typeface="Century Gothic" panose="020B0502020202020204" pitchFamily="34" charset="0"/>
              </a:rPr>
              <a:t>КОГДА </a:t>
            </a:r>
          </a:p>
          <a:p>
            <a:r>
              <a:rPr lang="ru-RU" sz="4800" b="1" dirty="0">
                <a:latin typeface="Century Gothic" panose="020B0502020202020204" pitchFamily="34" charset="0"/>
              </a:rPr>
              <a:t>НЕЛЕГКО…</a:t>
            </a:r>
          </a:p>
          <a:p>
            <a:endParaRPr lang="ru-RU" sz="4400" dirty="0">
              <a:latin typeface="Century Gothic" panose="020B0502020202020204" pitchFamily="34" charset="0"/>
            </a:endParaRPr>
          </a:p>
          <a:p>
            <a:r>
              <a:rPr lang="ru-RU" sz="4400" dirty="0">
                <a:latin typeface="Century Gothic" panose="020B0502020202020204" pitchFamily="34" charset="0"/>
              </a:rPr>
              <a:t>ЧТО </a:t>
            </a:r>
            <a:r>
              <a:rPr lang="ru-RU" sz="5400" b="1" dirty="0">
                <a:latin typeface="Century Gothic" panose="020B0502020202020204" pitchFamily="34" charset="0"/>
              </a:rPr>
              <a:t>МЕШАЕТ</a:t>
            </a:r>
            <a:r>
              <a:rPr lang="ru-RU" sz="5400" dirty="0">
                <a:latin typeface="Century Gothic" panose="020B0502020202020204" pitchFamily="34" charset="0"/>
              </a:rPr>
              <a:t> </a:t>
            </a:r>
          </a:p>
          <a:p>
            <a:r>
              <a:rPr lang="ru-RU" sz="4400" dirty="0">
                <a:latin typeface="Century Gothic" panose="020B0502020202020204" pitchFamily="34" charset="0"/>
              </a:rPr>
              <a:t>ТЕБЕ</a:t>
            </a:r>
            <a:r>
              <a:rPr lang="ru-RU" sz="4400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815382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«1. В месяце нисане, в двадцатом году правления царя Артаксеркса, ему принесли вино; я взял его и поднес царю. Прежде я никогда не был перед ним печален, 2. и царь спросил меня: – Почему твое лицо так печально, когда ты не болен? Это не что иное, как тоска на сердце. Я очень испугался, 3. но сказал царю: – Да живет царь вовеки! Как же моему лицу не быть печальным, если город, где похоронены мои предки, лежит в руинах, а его ворота уничтожены огнем? 4. Царь сказал мне: – Чего же ты хочешь? Я помолился Богу небесному …</a:t>
            </a:r>
            <a:endParaRPr lang="ru-RU" sz="3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9935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и ответил царю: – Если это угодно царю, и если твой слуга нашел у тебя расположение, отпусти меня в Иудею, в город, где похоронены мои предки, чтобы мне отстроить его. 6. Тогда царь сказал мне (а царица сидела рядом с ним): – Сколько продлится твое путешествие, и когда ты вернешься? Царю было угодно меня отпустить, и я назвал сроки.  7. Еще я сказал ему: – Если это угодно царю, пусть мне дадут письма к наместникам провинции за Евфратом, чтобы они пропускали меня, пока я не прибуду в Иудею. …</a:t>
            </a:r>
            <a:endParaRPr lang="ru-RU" sz="3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5042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И пусть мне дадут письмо к Асафу, хранителю царских лесов, чтобы он дал мне дерева для того, чтобы сделать балки для ворот крепости при храме, для городской стены и для дома, где я буду жить. Милостивая рука моего Бога была на мне, и царь исполнил мои просьбы. 9. Я пришел к наместникам провинции за Евфратом и вручил им царские письма. А царь еще послал со мной военачальников и всадников</a:t>
            </a:r>
            <a:r>
              <a:rPr lang="ru-RU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30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799DA-9F10-4205-B621-8F5523C962D2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2:1-9</a:t>
            </a:r>
          </a:p>
        </p:txBody>
      </p:sp>
    </p:spTree>
    <p:extLst>
      <p:ext uri="{BB962C8B-B14F-4D97-AF65-F5344CB8AC3E}">
        <p14:creationId xmlns:p14="http://schemas.microsoft.com/office/powerpoint/2010/main" val="339717021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6D2780-98F4-46B3-B27A-A92CEAF83E76}"/>
              </a:ext>
            </a:extLst>
          </p:cNvPr>
          <p:cNvSpPr/>
          <p:nvPr/>
        </p:nvSpPr>
        <p:spPr>
          <a:xfrm>
            <a:off x="0" y="33289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Century Gothic" panose="020B0502020202020204" pitchFamily="34" charset="0"/>
              </a:rPr>
              <a:t>ПРОБЛЕМА</a:t>
            </a:r>
            <a:r>
              <a:rPr lang="ru-RU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УСУГУБЛЯЕТСЯ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F33F90-FC07-4D55-8164-1655D96BAB0D}"/>
              </a:ext>
            </a:extLst>
          </p:cNvPr>
          <p:cNvSpPr/>
          <p:nvPr/>
        </p:nvSpPr>
        <p:spPr>
          <a:xfrm>
            <a:off x="0" y="1057300"/>
            <a:ext cx="91440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В месяце нисане, в двадцатом году правления царя Артаксеркса, ему принесли вино; я взял его и поднес царю. Прежде я никогда не был перед ним печален, 2. и царь спросил меня: – Почему твое лицо так печально, когда ты не болен? Это не что иное, как тоска на сердце. </a:t>
            </a:r>
            <a:r>
              <a:rPr lang="ru-RU" sz="32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очень испугался</a:t>
            </a:r>
            <a:r>
              <a:rPr lang="ru-RU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  <a:endParaRPr lang="ru-RU" sz="32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EED29-9A54-4C33-8B83-B9958BA20992}"/>
              </a:ext>
            </a:extLst>
          </p:cNvPr>
          <p:cNvSpPr txBox="1"/>
          <p:nvPr/>
        </p:nvSpPr>
        <p:spPr>
          <a:xfrm>
            <a:off x="3496380" y="4905662"/>
            <a:ext cx="215123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2:1-2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ADA40D9-3CD1-450B-9E46-7D381982E4B4}"/>
              </a:ext>
            </a:extLst>
          </p:cNvPr>
          <p:cNvCxnSpPr>
            <a:cxnSpLocks/>
          </p:cNvCxnSpPr>
          <p:nvPr/>
        </p:nvCxnSpPr>
        <p:spPr>
          <a:xfrm>
            <a:off x="-108520" y="625252"/>
            <a:ext cx="151216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3A5FB50-B7E3-4347-B179-D4936AB81BD1}"/>
              </a:ext>
            </a:extLst>
          </p:cNvPr>
          <p:cNvCxnSpPr>
            <a:cxnSpLocks/>
          </p:cNvCxnSpPr>
          <p:nvPr/>
        </p:nvCxnSpPr>
        <p:spPr>
          <a:xfrm>
            <a:off x="7740352" y="625252"/>
            <a:ext cx="151216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667714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6D2780-98F4-46B3-B27A-A92CEAF83E76}"/>
              </a:ext>
            </a:extLst>
          </p:cNvPr>
          <p:cNvSpPr/>
          <p:nvPr/>
        </p:nvSpPr>
        <p:spPr>
          <a:xfrm>
            <a:off x="0" y="33286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ПРАВИЛЬНАЯ </a:t>
            </a:r>
            <a:r>
              <a:rPr lang="ru-RU" sz="3200" dirty="0">
                <a:solidFill>
                  <a:srgbClr val="FFFF00"/>
                </a:solidFill>
                <a:latin typeface="Century Gothic" panose="020B0502020202020204" pitchFamily="34" charset="0"/>
              </a:rPr>
              <a:t>РЕАКЦИЯ НА ПРОБЛЕМУ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F33F90-FC07-4D55-8164-1655D96BAB0D}"/>
              </a:ext>
            </a:extLst>
          </p:cNvPr>
          <p:cNvSpPr/>
          <p:nvPr/>
        </p:nvSpPr>
        <p:spPr>
          <a:xfrm>
            <a:off x="0" y="98529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«…Я очень испугался, 3. но сказал царю: – Да живет царь вовеки! Как же моему лицу не быть печальным, если город, где похоронены мои предки, лежит в руинах, а его ворота уничтожены огнем? 4. Царь сказал мне: – Чего же ты хочешь? Я помолился Богу небесному 5. и ответил царю: – Если это угодно царю, и если твой слуга нашел у тебя расположение, отпусти меня в Иудею, в город, где похоронены мои предки, чтобы мне отстроить его.»</a:t>
            </a:r>
            <a:endParaRPr lang="ru-RU" sz="28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EED29-9A54-4C33-8B83-B9958BA20992}"/>
              </a:ext>
            </a:extLst>
          </p:cNvPr>
          <p:cNvSpPr txBox="1"/>
          <p:nvPr/>
        </p:nvSpPr>
        <p:spPr>
          <a:xfrm>
            <a:off x="3496380" y="5049678"/>
            <a:ext cx="215123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2:3-5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ADA40D9-3CD1-450B-9E46-7D381982E4B4}"/>
              </a:ext>
            </a:extLst>
          </p:cNvPr>
          <p:cNvCxnSpPr>
            <a:cxnSpLocks/>
          </p:cNvCxnSpPr>
          <p:nvPr/>
        </p:nvCxnSpPr>
        <p:spPr>
          <a:xfrm>
            <a:off x="-108520" y="625252"/>
            <a:ext cx="72008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3A5FB50-B7E3-4347-B179-D4936AB81BD1}"/>
              </a:ext>
            </a:extLst>
          </p:cNvPr>
          <p:cNvCxnSpPr>
            <a:cxnSpLocks/>
          </p:cNvCxnSpPr>
          <p:nvPr/>
        </p:nvCxnSpPr>
        <p:spPr>
          <a:xfrm>
            <a:off x="8604448" y="625252"/>
            <a:ext cx="64807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905030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6D2780-98F4-46B3-B27A-A92CEAF83E76}"/>
              </a:ext>
            </a:extLst>
          </p:cNvPr>
          <p:cNvSpPr/>
          <p:nvPr/>
        </p:nvSpPr>
        <p:spPr>
          <a:xfrm>
            <a:off x="0" y="33286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ПРАВИЛЬНАЯ </a:t>
            </a:r>
            <a:r>
              <a:rPr lang="ru-RU" sz="3200" dirty="0">
                <a:solidFill>
                  <a:srgbClr val="FFFF00"/>
                </a:solidFill>
                <a:latin typeface="Century Gothic" panose="020B0502020202020204" pitchFamily="34" charset="0"/>
              </a:rPr>
              <a:t>РЕАКЦИЯ НА ПРОБЛЕМУ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F33F90-FC07-4D55-8164-1655D96BAB0D}"/>
              </a:ext>
            </a:extLst>
          </p:cNvPr>
          <p:cNvSpPr/>
          <p:nvPr/>
        </p:nvSpPr>
        <p:spPr>
          <a:xfrm>
            <a:off x="0" y="177738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«…Я очень испугался, 3. но сказал царю: – </a:t>
            </a:r>
            <a:r>
              <a:rPr lang="ru-RU" sz="25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живет царь вовеки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Как же моему лицу не быть печальным, если город, где похоронены мои предки, лежит в руинах, а его ворота уничтожены огнем? 4. Царь сказал мне: – Чего же ты хочешь? Я помолился Богу небесному 5. и ответил царю: – </a:t>
            </a:r>
            <a:r>
              <a:rPr lang="ru-RU" sz="25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это угодно царю, и если твой слуга нашел у тебя расположение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отпусти меня в Иудею, в город, где похоронены мои предки, чтобы мне отстроить его.»</a:t>
            </a:r>
            <a:endParaRPr lang="ru-RU" sz="25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EED29-9A54-4C33-8B83-B9958BA20992}"/>
              </a:ext>
            </a:extLst>
          </p:cNvPr>
          <p:cNvSpPr txBox="1"/>
          <p:nvPr/>
        </p:nvSpPr>
        <p:spPr>
          <a:xfrm>
            <a:off x="3496380" y="5121686"/>
            <a:ext cx="215123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Неемия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2:3-5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ADA40D9-3CD1-450B-9E46-7D381982E4B4}"/>
              </a:ext>
            </a:extLst>
          </p:cNvPr>
          <p:cNvCxnSpPr>
            <a:cxnSpLocks/>
          </p:cNvCxnSpPr>
          <p:nvPr/>
        </p:nvCxnSpPr>
        <p:spPr>
          <a:xfrm>
            <a:off x="-108520" y="625252"/>
            <a:ext cx="72008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3A5FB50-B7E3-4347-B179-D4936AB81BD1}"/>
              </a:ext>
            </a:extLst>
          </p:cNvPr>
          <p:cNvCxnSpPr>
            <a:cxnSpLocks/>
          </p:cNvCxnSpPr>
          <p:nvPr/>
        </p:nvCxnSpPr>
        <p:spPr>
          <a:xfrm>
            <a:off x="8604448" y="625252"/>
            <a:ext cx="64807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CC746C4-5F74-4016-9990-5545641289FA}"/>
              </a:ext>
            </a:extLst>
          </p:cNvPr>
          <p:cNvGrpSpPr/>
          <p:nvPr/>
        </p:nvGrpSpPr>
        <p:grpSpPr>
          <a:xfrm>
            <a:off x="1889214" y="913284"/>
            <a:ext cx="5365571" cy="786424"/>
            <a:chOff x="1889214" y="1057300"/>
            <a:chExt cx="5365571" cy="78642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F91AF3F-D27D-47C7-8841-AD4BDDADAB3C}"/>
                </a:ext>
              </a:extLst>
            </p:cNvPr>
            <p:cNvSpPr/>
            <p:nvPr/>
          </p:nvSpPr>
          <p:spPr>
            <a:xfrm>
              <a:off x="1889214" y="1258949"/>
              <a:ext cx="536557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ПРАВИЛЬНОЕ ПОВЕДЕНИЕ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77EAF0EC-34E2-4184-82E1-245233DC54C4}"/>
                </a:ext>
              </a:extLst>
            </p:cNvPr>
            <p:cNvCxnSpPr>
              <a:cxnSpLocks/>
            </p:cNvCxnSpPr>
            <p:nvPr/>
          </p:nvCxnSpPr>
          <p:spPr>
            <a:xfrm>
              <a:off x="4569411" y="1057300"/>
              <a:ext cx="0" cy="1441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D6DEC8E-C456-4751-A4BE-73D2CC0228AA}"/>
                </a:ext>
              </a:extLst>
            </p:cNvPr>
            <p:cNvCxnSpPr/>
            <p:nvPr/>
          </p:nvCxnSpPr>
          <p:spPr>
            <a:xfrm>
              <a:off x="2912677" y="1221870"/>
              <a:ext cx="309634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5808775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543366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«1. Всякая душа да будет покорна высшим властям, ибо нет власти не от Бога; существующие же власти от Бога установлены. 2. Посему противящийся власти противится Божию установлению. А противящиеся сами навлекут на себя осуждение.»</a:t>
            </a:r>
            <a:endParaRPr lang="ru-RU" sz="199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084168" y="5049678"/>
            <a:ext cx="273630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Римлянам 13:1,2</a:t>
            </a:r>
          </a:p>
        </p:txBody>
      </p:sp>
    </p:spTree>
    <p:extLst>
      <p:ext uri="{BB962C8B-B14F-4D97-AF65-F5344CB8AC3E}">
        <p14:creationId xmlns:p14="http://schemas.microsoft.com/office/powerpoint/2010/main" val="87700700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337220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Итак, будьте покорны всякому человеческому начальству, для Господа: царю ли, как верховной власти, 14. правителям ли, как от него посылаемым для наказания преступников и для поощрения делающих добро</a:t>
            </a:r>
            <a:r>
              <a:rPr lang="ru-RU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  <a:endParaRPr lang="ru-RU" sz="595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890C2-8929-46B2-88B3-263C4B00ACC3}"/>
              </a:ext>
            </a:extLst>
          </p:cNvPr>
          <p:cNvSpPr txBox="1"/>
          <p:nvPr/>
        </p:nvSpPr>
        <p:spPr>
          <a:xfrm>
            <a:off x="6084168" y="5049678"/>
            <a:ext cx="273630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Петра 2:13,14</a:t>
            </a:r>
          </a:p>
        </p:txBody>
      </p:sp>
    </p:spTree>
    <p:extLst>
      <p:ext uri="{BB962C8B-B14F-4D97-AF65-F5344CB8AC3E}">
        <p14:creationId xmlns:p14="http://schemas.microsoft.com/office/powerpoint/2010/main" val="291469053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5581</TotalTime>
  <Words>1285</Words>
  <Application>Microsoft Office PowerPoint</Application>
  <PresentationFormat>Экран (16:10)</PresentationFormat>
  <Paragraphs>53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Century Gothic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BOSSASU</cp:lastModifiedBy>
  <cp:revision>340</cp:revision>
  <dcterms:created xsi:type="dcterms:W3CDTF">2018-02-03T10:08:25Z</dcterms:created>
  <dcterms:modified xsi:type="dcterms:W3CDTF">2023-08-24T10:33:24Z</dcterms:modified>
</cp:coreProperties>
</file>