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345" r:id="rId2"/>
    <p:sldId id="464" r:id="rId3"/>
    <p:sldId id="489" r:id="rId4"/>
    <p:sldId id="465" r:id="rId5"/>
    <p:sldId id="490" r:id="rId6"/>
    <p:sldId id="480" r:id="rId7"/>
    <p:sldId id="466" r:id="rId8"/>
    <p:sldId id="468" r:id="rId9"/>
    <p:sldId id="491" r:id="rId10"/>
    <p:sldId id="492" r:id="rId11"/>
    <p:sldId id="493" r:id="rId12"/>
    <p:sldId id="495" r:id="rId13"/>
    <p:sldId id="496" r:id="rId14"/>
    <p:sldId id="494" r:id="rId15"/>
    <p:sldId id="497" r:id="rId16"/>
    <p:sldId id="485" r:id="rId17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FFFFF"/>
    <a:srgbClr val="000099"/>
    <a:srgbClr val="F8F8F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636" y="12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F6F99-98DA-4124-B7C8-E944A034A47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BA48-6401-426C-9560-FCC9BDA8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29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246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2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742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412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41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2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960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600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930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668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60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4502-AB8D-4604-9AD6-4EFA145770E8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1592B86-D887-4B8D-A1FB-C8C8E5934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8" b="2332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F77DA6-A943-4C31-BC6B-B6013C51C70D}"/>
              </a:ext>
            </a:extLst>
          </p:cNvPr>
          <p:cNvSpPr txBox="1"/>
          <p:nvPr/>
        </p:nvSpPr>
        <p:spPr>
          <a:xfrm>
            <a:off x="323528" y="476672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ДУДОЧКА</a:t>
            </a:r>
          </a:p>
          <a:p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КРЫСОЛОВА</a:t>
            </a:r>
          </a:p>
        </p:txBody>
      </p:sp>
    </p:spTree>
    <p:extLst>
      <p:ext uri="{BB962C8B-B14F-4D97-AF65-F5344CB8AC3E}">
        <p14:creationId xmlns:p14="http://schemas.microsoft.com/office/powerpoint/2010/main" val="13907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F352BE3-3E4E-4FA0-96C9-366F0C4624A6}"/>
              </a:ext>
            </a:extLst>
          </p:cNvPr>
          <p:cNvGrpSpPr/>
          <p:nvPr/>
        </p:nvGrpSpPr>
        <p:grpSpPr>
          <a:xfrm>
            <a:off x="-108520" y="1741376"/>
            <a:ext cx="8496944" cy="180020"/>
            <a:chOff x="-108520" y="841276"/>
            <a:chExt cx="8496944" cy="180020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32D761A-02D6-4D49-9FEE-C41CD1942034}"/>
                </a:ext>
              </a:extLst>
            </p:cNvPr>
            <p:cNvCxnSpPr>
              <a:cxnSpLocks/>
            </p:cNvCxnSpPr>
            <p:nvPr/>
          </p:nvCxnSpPr>
          <p:spPr>
            <a:xfrm>
              <a:off x="-108520" y="913284"/>
              <a:ext cx="849694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F4CD53A0-8D0E-476F-AAA9-40ED2D1BB7F2}"/>
                </a:ext>
              </a:extLst>
            </p:cNvPr>
            <p:cNvSpPr/>
            <p:nvPr/>
          </p:nvSpPr>
          <p:spPr>
            <a:xfrm>
              <a:off x="-767" y="841276"/>
              <a:ext cx="180020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F42C12A-95B7-490A-B9F5-C3DC60CB2BD0}"/>
              </a:ext>
            </a:extLst>
          </p:cNvPr>
          <p:cNvSpPr/>
          <p:nvPr/>
        </p:nvSpPr>
        <p:spPr>
          <a:xfrm>
            <a:off x="461266" y="226303"/>
            <a:ext cx="562205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  <a:latin typeface="Century Gothic" panose="020B0502020202020204" pitchFamily="34" charset="0"/>
              </a:rPr>
              <a:t>ПОЧЕМУ ВРЕДНА </a:t>
            </a:r>
          </a:p>
          <a:p>
            <a:r>
              <a:rPr lang="ru-RU" sz="4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РЕЛИГИОЗНОСТЬ?</a:t>
            </a:r>
            <a:endParaRPr lang="ru-RU" sz="4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2582CCB-2F1C-4575-AEDF-F466FEA80C36}"/>
              </a:ext>
            </a:extLst>
          </p:cNvPr>
          <p:cNvSpPr/>
          <p:nvPr/>
        </p:nvSpPr>
        <p:spPr>
          <a:xfrm>
            <a:off x="323528" y="2281436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5000" b="1" dirty="0">
                <a:solidFill>
                  <a:schemeClr val="bg1"/>
                </a:solidFill>
              </a:rPr>
              <a:t>1. ОНА ПРИТУПЛЯЕТ СОВЕСТЬ</a:t>
            </a:r>
          </a:p>
          <a:p>
            <a:pPr>
              <a:lnSpc>
                <a:spcPct val="120000"/>
              </a:lnSpc>
            </a:pPr>
            <a:r>
              <a:rPr lang="ru-RU" sz="5000" b="1" dirty="0">
                <a:solidFill>
                  <a:schemeClr val="bg1"/>
                </a:solidFill>
              </a:rPr>
              <a:t>2. ОНА ЗАРАЗНА</a:t>
            </a:r>
          </a:p>
          <a:p>
            <a:pPr>
              <a:lnSpc>
                <a:spcPct val="120000"/>
              </a:lnSpc>
            </a:pPr>
            <a:r>
              <a:rPr lang="ru-RU" sz="5000" b="1" dirty="0">
                <a:solidFill>
                  <a:schemeClr val="bg1"/>
                </a:solidFill>
              </a:rPr>
              <a:t>3. ОНА ТЯЖЕЛО ЛЕЧИТСЯ</a:t>
            </a:r>
          </a:p>
        </p:txBody>
      </p:sp>
    </p:spTree>
    <p:extLst>
      <p:ext uri="{BB962C8B-B14F-4D97-AF65-F5344CB8AC3E}">
        <p14:creationId xmlns:p14="http://schemas.microsoft.com/office/powerpoint/2010/main" val="39502024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56495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«А им говорит: должно ли в субботу добро делать, или зло делать? душу спасти, или погубить? </a:t>
            </a:r>
          </a:p>
          <a:p>
            <a:pPr algn="ctr"/>
            <a:r>
              <a:rPr lang="ru-RU" sz="5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они молчали.»</a:t>
            </a:r>
            <a:endParaRPr lang="ru-RU" sz="56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5724128" y="5049678"/>
            <a:ext cx="309634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Евангелие от Марка 3:4</a:t>
            </a:r>
          </a:p>
        </p:txBody>
      </p:sp>
    </p:spTree>
    <p:extLst>
      <p:ext uri="{BB962C8B-B14F-4D97-AF65-F5344CB8AC3E}">
        <p14:creationId xmlns:p14="http://schemas.microsoft.com/office/powerpoint/2010/main" val="1051718198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56495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«И, воззрев на них </a:t>
            </a:r>
          </a:p>
          <a:p>
            <a:pPr algn="ctr"/>
            <a:r>
              <a:rPr lang="ru-RU" sz="7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гневом, скорбя об ожесточении </a:t>
            </a:r>
          </a:p>
          <a:p>
            <a:pPr algn="ctr"/>
            <a:r>
              <a:rPr lang="ru-RU" sz="7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сердец их…»</a:t>
            </a:r>
            <a:endParaRPr lang="ru-RU" sz="72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5724128" y="5049678"/>
            <a:ext cx="309634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Евангелие от Марка 3:5</a:t>
            </a:r>
          </a:p>
        </p:txBody>
      </p:sp>
    </p:spTree>
    <p:extLst>
      <p:ext uri="{BB962C8B-B14F-4D97-AF65-F5344CB8AC3E}">
        <p14:creationId xmlns:p14="http://schemas.microsoft.com/office/powerpoint/2010/main" val="237128273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56495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«…должно ли в субботу добро делать, или зло делать? душу спасти, или погубить?»</a:t>
            </a:r>
            <a:endParaRPr lang="ru-RU" sz="60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5724128" y="5049678"/>
            <a:ext cx="309634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Евангелие от Марка 3:4</a:t>
            </a:r>
          </a:p>
        </p:txBody>
      </p:sp>
    </p:spTree>
    <p:extLst>
      <p:ext uri="{BB962C8B-B14F-4D97-AF65-F5344CB8AC3E}">
        <p14:creationId xmlns:p14="http://schemas.microsoft.com/office/powerpoint/2010/main" val="1771465934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F352BE3-3E4E-4FA0-96C9-366F0C4624A6}"/>
              </a:ext>
            </a:extLst>
          </p:cNvPr>
          <p:cNvGrpSpPr/>
          <p:nvPr/>
        </p:nvGrpSpPr>
        <p:grpSpPr>
          <a:xfrm>
            <a:off x="-108520" y="1129308"/>
            <a:ext cx="8496944" cy="180020"/>
            <a:chOff x="-108520" y="841276"/>
            <a:chExt cx="8496944" cy="180020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32D761A-02D6-4D49-9FEE-C41CD1942034}"/>
                </a:ext>
              </a:extLst>
            </p:cNvPr>
            <p:cNvCxnSpPr>
              <a:cxnSpLocks/>
            </p:cNvCxnSpPr>
            <p:nvPr/>
          </p:nvCxnSpPr>
          <p:spPr>
            <a:xfrm>
              <a:off x="-108520" y="913284"/>
              <a:ext cx="849694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F4CD53A0-8D0E-476F-AAA9-40ED2D1BB7F2}"/>
                </a:ext>
              </a:extLst>
            </p:cNvPr>
            <p:cNvSpPr/>
            <p:nvPr/>
          </p:nvSpPr>
          <p:spPr>
            <a:xfrm>
              <a:off x="-767" y="841276"/>
              <a:ext cx="180020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5A98449-C8B2-47FF-B96A-B18E6CD9CECF}"/>
              </a:ext>
            </a:extLst>
          </p:cNvPr>
          <p:cNvSpPr txBox="1"/>
          <p:nvPr/>
        </p:nvSpPr>
        <p:spPr>
          <a:xfrm>
            <a:off x="2996825" y="5049678"/>
            <a:ext cx="315035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Евангелие от Марка 3:5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59A9E5D-8306-4D63-B9F7-BA56193AC9A2}"/>
              </a:ext>
            </a:extLst>
          </p:cNvPr>
          <p:cNvSpPr/>
          <p:nvPr/>
        </p:nvSpPr>
        <p:spPr>
          <a:xfrm>
            <a:off x="251520" y="1385396"/>
            <a:ext cx="864096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«…говорит тому человеку: протяни руку твою. Он протянул, и стала рука его здорова, как другая.»</a:t>
            </a:r>
            <a:endParaRPr lang="ru-RU" sz="54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F42C12A-95B7-490A-B9F5-C3DC60CB2BD0}"/>
              </a:ext>
            </a:extLst>
          </p:cNvPr>
          <p:cNvSpPr/>
          <p:nvPr/>
        </p:nvSpPr>
        <p:spPr>
          <a:xfrm>
            <a:off x="461266" y="226303"/>
            <a:ext cx="28119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О ЧУДО!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80572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F352BE3-3E4E-4FA0-96C9-366F0C4624A6}"/>
              </a:ext>
            </a:extLst>
          </p:cNvPr>
          <p:cNvGrpSpPr/>
          <p:nvPr/>
        </p:nvGrpSpPr>
        <p:grpSpPr>
          <a:xfrm>
            <a:off x="-108520" y="1129308"/>
            <a:ext cx="8496944" cy="180020"/>
            <a:chOff x="-108520" y="841276"/>
            <a:chExt cx="8496944" cy="180020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32D761A-02D6-4D49-9FEE-C41CD1942034}"/>
                </a:ext>
              </a:extLst>
            </p:cNvPr>
            <p:cNvCxnSpPr>
              <a:cxnSpLocks/>
            </p:cNvCxnSpPr>
            <p:nvPr/>
          </p:nvCxnSpPr>
          <p:spPr>
            <a:xfrm>
              <a:off x="-108520" y="913284"/>
              <a:ext cx="849694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F4CD53A0-8D0E-476F-AAA9-40ED2D1BB7F2}"/>
                </a:ext>
              </a:extLst>
            </p:cNvPr>
            <p:cNvSpPr/>
            <p:nvPr/>
          </p:nvSpPr>
          <p:spPr>
            <a:xfrm>
              <a:off x="-767" y="841276"/>
              <a:ext cx="180020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5A98449-C8B2-47FF-B96A-B18E6CD9CECF}"/>
              </a:ext>
            </a:extLst>
          </p:cNvPr>
          <p:cNvSpPr txBox="1"/>
          <p:nvPr/>
        </p:nvSpPr>
        <p:spPr>
          <a:xfrm>
            <a:off x="2996825" y="5049678"/>
            <a:ext cx="315035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Евангелие от Марка 3:6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59A9E5D-8306-4D63-B9F7-BA56193AC9A2}"/>
              </a:ext>
            </a:extLst>
          </p:cNvPr>
          <p:cNvSpPr/>
          <p:nvPr/>
        </p:nvSpPr>
        <p:spPr>
          <a:xfrm>
            <a:off x="251520" y="1385396"/>
            <a:ext cx="864096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5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«Фарисеи, выйдя, </a:t>
            </a:r>
            <a:r>
              <a:rPr lang="ru-RU" sz="50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немедленно</a:t>
            </a:r>
            <a:r>
              <a:rPr lang="ru-RU" sz="5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составили с </a:t>
            </a:r>
            <a:r>
              <a:rPr lang="ru-RU" sz="50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иродианами</a:t>
            </a:r>
            <a:r>
              <a:rPr lang="ru-RU" sz="5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совещание против Него, как бы погубить Его.»</a:t>
            </a:r>
            <a:endParaRPr lang="ru-RU" sz="50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F42C12A-95B7-490A-B9F5-C3DC60CB2BD0}"/>
              </a:ext>
            </a:extLst>
          </p:cNvPr>
          <p:cNvSpPr/>
          <p:nvPr/>
        </p:nvSpPr>
        <p:spPr>
          <a:xfrm>
            <a:off x="461266" y="226303"/>
            <a:ext cx="6530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РЕАКЦИЯ НА ЧУДО…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15725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E5C3CE-9E35-4635-B4B1-70BCA470C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7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A29C32-E1F2-4E14-B03A-CEF7A7244F92}"/>
              </a:ext>
            </a:extLst>
          </p:cNvPr>
          <p:cNvSpPr/>
          <p:nvPr/>
        </p:nvSpPr>
        <p:spPr>
          <a:xfrm>
            <a:off x="3203848" y="3577580"/>
            <a:ext cx="5940152" cy="18722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79FCF4-461E-4E3C-8F7C-6476843FE937}"/>
              </a:ext>
            </a:extLst>
          </p:cNvPr>
          <p:cNvSpPr txBox="1"/>
          <p:nvPr/>
        </p:nvSpPr>
        <p:spPr>
          <a:xfrm>
            <a:off x="3419872" y="3793604"/>
            <a:ext cx="54726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БЕРЕГИТЕСЬ ЗАКВАСКИ </a:t>
            </a:r>
          </a:p>
          <a:p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ФАРИСЕЙСКОЙ</a:t>
            </a:r>
            <a:endParaRPr lang="ru-BY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5382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1315B6D2-3C8A-4AD4-9FCA-A36637360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76409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24255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69D70B-62AC-495D-B77F-4E4F1156F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/>
          <a:stretch/>
        </p:blipFill>
        <p:spPr bwMode="auto">
          <a:xfrm>
            <a:off x="-11297" y="-22820"/>
            <a:ext cx="4567237" cy="573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AACD4C5B-B7CD-4AD0-A1D2-52727AAFD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40" y="0"/>
            <a:ext cx="456723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70337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93204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«1. И пришел опять в синагогу; там был человек, имевший иссохшую руку.</a:t>
            </a:r>
            <a:r>
              <a:rPr lang="en-US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И наблюдали за Ним, не исцелит ли его в субботу, чтобы обвинить Его.</a:t>
            </a:r>
            <a:r>
              <a:rPr lang="en-US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Он же говорит человеку, имевшему иссохшую руку: стань на средину.</a:t>
            </a:r>
            <a:r>
              <a:rPr lang="en-US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А им говорит: должно ли в субботу добро делать, или зло делать? душу спасти, или погубить? Но они молчали.</a:t>
            </a:r>
            <a:r>
              <a:rPr lang="en-US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И, воззрев на них с гневом, скорбя об ожесточении сердец их, говорит тому человеку: протяни руку твою. Он протянул, и стала рука его здорова, как другая.</a:t>
            </a:r>
            <a:r>
              <a:rPr lang="en-US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Фарисеи, выйдя, немедленно составили с </a:t>
            </a:r>
            <a:r>
              <a:rPr lang="ru-RU" sz="26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иродианами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совещание против Него, как бы погубить Его.»</a:t>
            </a:r>
            <a:endParaRPr lang="ru-RU" sz="26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5436096" y="5049678"/>
            <a:ext cx="3384376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Евангелие от Марка 3:1-6</a:t>
            </a:r>
          </a:p>
        </p:txBody>
      </p:sp>
    </p:spTree>
    <p:extLst>
      <p:ext uri="{BB962C8B-B14F-4D97-AF65-F5344CB8AC3E}">
        <p14:creationId xmlns:p14="http://schemas.microsoft.com/office/powerpoint/2010/main" val="207059935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6D2780-98F4-46B3-B27A-A92CEAF83E76}"/>
              </a:ext>
            </a:extLst>
          </p:cNvPr>
          <p:cNvSpPr/>
          <p:nvPr/>
        </p:nvSpPr>
        <p:spPr>
          <a:xfrm>
            <a:off x="395536" y="193204"/>
            <a:ext cx="36182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ФАРИСЕИ</a:t>
            </a:r>
            <a:r>
              <a:rPr lang="ru-RU" sz="5400" dirty="0">
                <a:solidFill>
                  <a:srgbClr val="FFFF00"/>
                </a:solidFill>
              </a:rPr>
              <a:t> 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F33F90-FC07-4D55-8164-1655D96BAB0D}"/>
              </a:ext>
            </a:extLst>
          </p:cNvPr>
          <p:cNvSpPr/>
          <p:nvPr/>
        </p:nvSpPr>
        <p:spPr>
          <a:xfrm>
            <a:off x="287007" y="1294804"/>
            <a:ext cx="37809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(‏</a:t>
            </a:r>
            <a:r>
              <a:rPr lang="he-IL" sz="2400" dirty="0">
                <a:solidFill>
                  <a:schemeClr val="bg1"/>
                </a:solidFill>
              </a:rPr>
              <a:t>פְּרוּשִׁים‏‎, 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vi-VN" sz="2400" dirty="0">
                <a:solidFill>
                  <a:schemeClr val="bg1"/>
                </a:solidFill>
              </a:rPr>
              <a:t>перушим) </a:t>
            </a:r>
            <a:r>
              <a:rPr lang="ru-RU" sz="2400" dirty="0">
                <a:solidFill>
                  <a:schemeClr val="bg1"/>
                </a:solidFill>
              </a:rPr>
              <a:t>– 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дословно «отделившиеся</a:t>
            </a:r>
            <a:r>
              <a:rPr lang="ru-RU" sz="2400" dirty="0">
                <a:solidFill>
                  <a:schemeClr val="bg1"/>
                </a:solidFill>
              </a:rPr>
              <a:t>»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Религиозно-общественное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течение в Иудее в эпоху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Второго Храма; одна из трёх древнееврейских философских школ, возникших в эпоху расцвета Маккавеев </a:t>
            </a:r>
          </a:p>
          <a:p>
            <a:r>
              <a:rPr lang="vi-VN" sz="2400" dirty="0">
                <a:solidFill>
                  <a:schemeClr val="bg1"/>
                </a:solidFill>
              </a:rPr>
              <a:t>(</a:t>
            </a:r>
            <a:r>
              <a:rPr lang="en-US" sz="2400" dirty="0">
                <a:solidFill>
                  <a:schemeClr val="bg1"/>
                </a:solidFill>
              </a:rPr>
              <a:t>II </a:t>
            </a:r>
            <a:r>
              <a:rPr lang="vi-VN" sz="2400" dirty="0">
                <a:solidFill>
                  <a:schemeClr val="bg1"/>
                </a:solidFill>
              </a:rPr>
              <a:t>в. до н. э</a:t>
            </a:r>
            <a:r>
              <a:rPr lang="ru-RU" sz="2400" dirty="0">
                <a:solidFill>
                  <a:schemeClr val="bg1"/>
                </a:solidFill>
              </a:rPr>
              <a:t>).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5D08B1D-3F7F-497A-9D7D-58A9C4924C03}"/>
              </a:ext>
            </a:extLst>
          </p:cNvPr>
          <p:cNvGrpSpPr/>
          <p:nvPr/>
        </p:nvGrpSpPr>
        <p:grpSpPr>
          <a:xfrm>
            <a:off x="-108520" y="1135951"/>
            <a:ext cx="4104456" cy="180020"/>
            <a:chOff x="-108520" y="841276"/>
            <a:chExt cx="4104456" cy="180020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FA980EC6-6691-42AF-828A-CC3F300D85AD}"/>
                </a:ext>
              </a:extLst>
            </p:cNvPr>
            <p:cNvCxnSpPr>
              <a:cxnSpLocks/>
            </p:cNvCxnSpPr>
            <p:nvPr/>
          </p:nvCxnSpPr>
          <p:spPr>
            <a:xfrm>
              <a:off x="-108520" y="913284"/>
              <a:ext cx="41044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15C83034-CE3D-4D53-B6B1-D052F6822348}"/>
                </a:ext>
              </a:extLst>
            </p:cNvPr>
            <p:cNvSpPr/>
            <p:nvPr/>
          </p:nvSpPr>
          <p:spPr>
            <a:xfrm>
              <a:off x="-767" y="841276"/>
              <a:ext cx="180020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2" name="Picture 6">
            <a:extLst>
              <a:ext uri="{FF2B5EF4-FFF2-40B4-BE49-F238E27FC236}">
                <a16:creationId xmlns:a16="http://schemas.microsoft.com/office/drawing/2014/main" id="{3B26DEA2-8BD9-4A52-928E-B46E0128E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r="49108"/>
          <a:stretch/>
        </p:blipFill>
        <p:spPr bwMode="auto">
          <a:xfrm>
            <a:off x="4283968" y="0"/>
            <a:ext cx="487864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667714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ПРОПОВЕДИ\_СЕРИЯ - Псалом 50\2022\razriv.png">
            <a:extLst>
              <a:ext uri="{FF2B5EF4-FFF2-40B4-BE49-F238E27FC236}">
                <a16:creationId xmlns:a16="http://schemas.microsoft.com/office/drawing/2014/main" id="{7BF4A2D6-BE6F-447E-BB06-7EECD4CC6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870"/>
            <a:ext cx="2000061" cy="57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7DCB7B-DB8E-4586-9E03-EDE340772015}"/>
              </a:ext>
            </a:extLst>
          </p:cNvPr>
          <p:cNvSpPr/>
          <p:nvPr/>
        </p:nvSpPr>
        <p:spPr>
          <a:xfrm>
            <a:off x="5082693" y="-869"/>
            <a:ext cx="4061307" cy="571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9C90D7-0B5D-4997-A3C4-ED064772BCE0}"/>
              </a:ext>
            </a:extLst>
          </p:cNvPr>
          <p:cNvSpPr/>
          <p:nvPr/>
        </p:nvSpPr>
        <p:spPr>
          <a:xfrm>
            <a:off x="251520" y="4064793"/>
            <a:ext cx="309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Уильям Баркли  </a:t>
            </a:r>
          </a:p>
          <a:p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шотландский богослов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02D3762-A82F-44BC-9AE2-FDF42FC31198}"/>
              </a:ext>
            </a:extLst>
          </p:cNvPr>
          <p:cNvSpPr/>
          <p:nvPr/>
        </p:nvSpPr>
        <p:spPr>
          <a:xfrm>
            <a:off x="4283968" y="238492"/>
            <a:ext cx="46805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«Медицинскую помощь можно было оказать лишь в том случае, если жизнь человека была в опасности. Так, например, в субботу можно было оказать помощь роженице и лечить заражение гортани... Если на человека обваливалась стена, его можно было освободить настолько, чтобы выяснить, жив он или нет. Живому можно было помочь, а мертвое тело нужно было оставить до следующего дня. Перелом нельзя было лечить; нельзя было даже намочить холодной водой растяжение связок на руке или ноге, чтобы облегчить боль. На порезанный палец можно было наложить простую повязку, но не с мазью… </a:t>
            </a:r>
          </a:p>
          <a:p>
            <a:r>
              <a:rPr lang="ru-RU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Другими словами, в лучшем случае можно было предотвратить ухудшение состояния, но не улучшать его.»</a:t>
            </a:r>
            <a:endParaRPr lang="ru-RU" sz="5400" b="1" i="1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09123F3-8355-4E53-8BFE-F8CED450E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r="4154"/>
          <a:stretch/>
        </p:blipFill>
        <p:spPr bwMode="auto">
          <a:xfrm>
            <a:off x="335288" y="204188"/>
            <a:ext cx="2724546" cy="371415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02625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F352BE3-3E4E-4FA0-96C9-366F0C4624A6}"/>
              </a:ext>
            </a:extLst>
          </p:cNvPr>
          <p:cNvGrpSpPr/>
          <p:nvPr/>
        </p:nvGrpSpPr>
        <p:grpSpPr>
          <a:xfrm>
            <a:off x="-108520" y="1129308"/>
            <a:ext cx="8496944" cy="180020"/>
            <a:chOff x="-108520" y="841276"/>
            <a:chExt cx="8496944" cy="180020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32D761A-02D6-4D49-9FEE-C41CD1942034}"/>
                </a:ext>
              </a:extLst>
            </p:cNvPr>
            <p:cNvCxnSpPr>
              <a:cxnSpLocks/>
            </p:cNvCxnSpPr>
            <p:nvPr/>
          </p:nvCxnSpPr>
          <p:spPr>
            <a:xfrm>
              <a:off x="-108520" y="913284"/>
              <a:ext cx="849694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F4CD53A0-8D0E-476F-AAA9-40ED2D1BB7F2}"/>
                </a:ext>
              </a:extLst>
            </p:cNvPr>
            <p:cNvSpPr/>
            <p:nvPr/>
          </p:nvSpPr>
          <p:spPr>
            <a:xfrm>
              <a:off x="-767" y="841276"/>
              <a:ext cx="180020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5A98449-C8B2-47FF-B96A-B18E6CD9CECF}"/>
              </a:ext>
            </a:extLst>
          </p:cNvPr>
          <p:cNvSpPr txBox="1"/>
          <p:nvPr/>
        </p:nvSpPr>
        <p:spPr>
          <a:xfrm>
            <a:off x="2996825" y="5049678"/>
            <a:ext cx="315035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Евангелие от Марка 3:1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59A9E5D-8306-4D63-B9F7-BA56193AC9A2}"/>
              </a:ext>
            </a:extLst>
          </p:cNvPr>
          <p:cNvSpPr/>
          <p:nvPr/>
        </p:nvSpPr>
        <p:spPr>
          <a:xfrm>
            <a:off x="179253" y="1385396"/>
            <a:ext cx="87852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6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 пришел опять в синагогу; там был человек, имевший иссохшую руку.»</a:t>
            </a:r>
            <a:endParaRPr lang="ru-RU" sz="60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F42C12A-95B7-490A-B9F5-C3DC60CB2BD0}"/>
              </a:ext>
            </a:extLst>
          </p:cNvPr>
          <p:cNvSpPr/>
          <p:nvPr/>
        </p:nvSpPr>
        <p:spPr>
          <a:xfrm>
            <a:off x="461266" y="226303"/>
            <a:ext cx="83760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ОН ОПЯТЬ ПРИШЕЛ…      :-(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8192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56495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«Книжники же и фарисеи наблюдали за Ним, не исцелит ли в субботу, чтобы найти обвинение против Него.»</a:t>
            </a:r>
            <a:endParaRPr lang="ru-RU" sz="56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5868144" y="5049678"/>
            <a:ext cx="295232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Евангелие от Луки 6:7</a:t>
            </a:r>
          </a:p>
        </p:txBody>
      </p:sp>
    </p:spTree>
    <p:extLst>
      <p:ext uri="{BB962C8B-B14F-4D97-AF65-F5344CB8AC3E}">
        <p14:creationId xmlns:p14="http://schemas.microsoft.com/office/powerpoint/2010/main" val="2704050344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F352BE3-3E4E-4FA0-96C9-366F0C4624A6}"/>
              </a:ext>
            </a:extLst>
          </p:cNvPr>
          <p:cNvGrpSpPr/>
          <p:nvPr/>
        </p:nvGrpSpPr>
        <p:grpSpPr>
          <a:xfrm>
            <a:off x="-108520" y="1129308"/>
            <a:ext cx="8496944" cy="180020"/>
            <a:chOff x="-108520" y="841276"/>
            <a:chExt cx="8496944" cy="180020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32D761A-02D6-4D49-9FEE-C41CD1942034}"/>
                </a:ext>
              </a:extLst>
            </p:cNvPr>
            <p:cNvCxnSpPr>
              <a:cxnSpLocks/>
            </p:cNvCxnSpPr>
            <p:nvPr/>
          </p:nvCxnSpPr>
          <p:spPr>
            <a:xfrm>
              <a:off x="-108520" y="913284"/>
              <a:ext cx="849694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F4CD53A0-8D0E-476F-AAA9-40ED2D1BB7F2}"/>
                </a:ext>
              </a:extLst>
            </p:cNvPr>
            <p:cNvSpPr/>
            <p:nvPr/>
          </p:nvSpPr>
          <p:spPr>
            <a:xfrm>
              <a:off x="-767" y="841276"/>
              <a:ext cx="180020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5A98449-C8B2-47FF-B96A-B18E6CD9CECF}"/>
              </a:ext>
            </a:extLst>
          </p:cNvPr>
          <p:cNvSpPr txBox="1"/>
          <p:nvPr/>
        </p:nvSpPr>
        <p:spPr>
          <a:xfrm>
            <a:off x="2996825" y="5049678"/>
            <a:ext cx="315035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Евангелие от Марка 3:3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59A9E5D-8306-4D63-B9F7-BA56193AC9A2}"/>
              </a:ext>
            </a:extLst>
          </p:cNvPr>
          <p:cNvSpPr/>
          <p:nvPr/>
        </p:nvSpPr>
        <p:spPr>
          <a:xfrm>
            <a:off x="251520" y="138539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6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«Он же говорит человеку, имевшему иссохшую руку: </a:t>
            </a:r>
          </a:p>
          <a:p>
            <a:pPr algn="ctr">
              <a:lnSpc>
                <a:spcPct val="90000"/>
              </a:lnSpc>
            </a:pPr>
            <a:r>
              <a:rPr lang="ru-RU" sz="6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стань на средину.»</a:t>
            </a:r>
            <a:endParaRPr lang="ru-RU" sz="60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F42C12A-95B7-490A-B9F5-C3DC60CB2BD0}"/>
              </a:ext>
            </a:extLst>
          </p:cNvPr>
          <p:cNvSpPr/>
          <p:nvPr/>
        </p:nvSpPr>
        <p:spPr>
          <a:xfrm>
            <a:off x="461266" y="226303"/>
            <a:ext cx="34563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КОНФЛИКТ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3794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4994</TotalTime>
  <Words>522</Words>
  <Application>Microsoft Office PowerPoint</Application>
  <PresentationFormat>Экран (16:10)</PresentationFormat>
  <Paragraphs>47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Century Gothic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BOSSASU</cp:lastModifiedBy>
  <cp:revision>291</cp:revision>
  <dcterms:created xsi:type="dcterms:W3CDTF">2018-02-03T10:08:25Z</dcterms:created>
  <dcterms:modified xsi:type="dcterms:W3CDTF">2023-06-08T04:48:51Z</dcterms:modified>
</cp:coreProperties>
</file>