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6" r:id="rId2"/>
    <p:sldId id="260" r:id="rId3"/>
    <p:sldId id="381" r:id="rId4"/>
    <p:sldId id="380" r:id="rId5"/>
    <p:sldId id="258" r:id="rId6"/>
    <p:sldId id="382" r:id="rId7"/>
    <p:sldId id="294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83" r:id="rId16"/>
    <p:sldId id="391" r:id="rId17"/>
    <p:sldId id="392" r:id="rId18"/>
    <p:sldId id="369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39E"/>
    <a:srgbClr val="AC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CCE7-E8BA-451E-A6E1-E2265AF47B3F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B8DC-CF82-485B-9957-B9F66FD59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9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9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1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8FCC-C2EB-4D98-9670-B95E39E4A97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5F25-342F-4C51-A625-083DE78A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153466E-F8B6-4FF1-8B03-26BCF53A9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r="6778"/>
          <a:stretch/>
        </p:blipFill>
        <p:spPr bwMode="auto">
          <a:xfrm>
            <a:off x="-1" y="-27384"/>
            <a:ext cx="918051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63665A-A52D-406F-8BB6-3DFF0894A6C4}"/>
              </a:ext>
            </a:extLst>
          </p:cNvPr>
          <p:cNvSpPr/>
          <p:nvPr/>
        </p:nvSpPr>
        <p:spPr>
          <a:xfrm>
            <a:off x="251520" y="1772816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ВОЙНА</a:t>
            </a: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E9B2E-B519-4A31-AE6A-9DEDC53ADA41}"/>
              </a:ext>
            </a:extLst>
          </p:cNvPr>
          <p:cNvSpPr txBox="1"/>
          <p:nvPr/>
        </p:nvSpPr>
        <p:spPr>
          <a:xfrm>
            <a:off x="251520" y="400506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Псалом 50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|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Часть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B983F1-FB22-4A7C-A12B-56E72F46CBCF}"/>
              </a:ext>
            </a:extLst>
          </p:cNvPr>
          <p:cNvSpPr/>
          <p:nvPr/>
        </p:nvSpPr>
        <p:spPr>
          <a:xfrm>
            <a:off x="251520" y="293771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ОБЕЩАНИЙ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1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«Ибо если кровь тельцов и козлов и пепел телицы, через окропление, освящает оскверненных, дабы чисто было тело, то </a:t>
            </a:r>
            <a:r>
              <a:rPr lang="ru-RU" sz="4000" b="1" i="1" dirty="0" err="1">
                <a:solidFill>
                  <a:schemeClr val="bg1"/>
                </a:solidFill>
              </a:rPr>
              <a:t>кольми</a:t>
            </a:r>
            <a:r>
              <a:rPr lang="ru-RU" sz="4000" b="1" i="1" dirty="0">
                <a:solidFill>
                  <a:schemeClr val="bg1"/>
                </a:solidFill>
              </a:rPr>
              <a:t> паче Кровь Христа, Который Духом Святым принес Себя непорочного Богу, очистит совесть нашу от мертвых дел, для служения Богу живому и истинному!</a:t>
            </a:r>
            <a:r>
              <a:rPr lang="ru-RU" sz="4000" dirty="0">
                <a:solidFill>
                  <a:schemeClr val="bg1"/>
                </a:solidFill>
              </a:rPr>
              <a:t>»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6165304"/>
            <a:ext cx="28083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Евреям 9:13-14</a:t>
            </a:r>
          </a:p>
        </p:txBody>
      </p:sp>
    </p:spTree>
    <p:extLst>
      <p:ext uri="{BB962C8B-B14F-4D97-AF65-F5344CB8AC3E}">
        <p14:creationId xmlns:p14="http://schemas.microsoft.com/office/powerpoint/2010/main" val="370377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470277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dirty="0">
                <a:solidFill>
                  <a:schemeClr val="bg1"/>
                </a:solidFill>
              </a:rPr>
              <a:t>«</a:t>
            </a:r>
            <a:r>
              <a:rPr lang="ru-RU" sz="5600" b="1" i="1" dirty="0">
                <a:solidFill>
                  <a:schemeClr val="bg1"/>
                </a:solidFill>
              </a:rPr>
              <a:t>И не войдет в него ничто нечистое и никто преданный мерзости и лжи, а только те, которые написаны у Агнца в книге жизни</a:t>
            </a:r>
            <a:r>
              <a:rPr lang="ru-RU" sz="5600" dirty="0">
                <a:solidFill>
                  <a:schemeClr val="bg1"/>
                </a:solidFill>
              </a:rPr>
              <a:t>.»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6165304"/>
            <a:ext cx="309634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Откровение 21:27</a:t>
            </a:r>
          </a:p>
        </p:txBody>
      </p:sp>
    </p:spTree>
    <p:extLst>
      <p:ext uri="{BB962C8B-B14F-4D97-AF65-F5344CB8AC3E}">
        <p14:creationId xmlns:p14="http://schemas.microsoft.com/office/powerpoint/2010/main" val="35686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F185F2-01C3-40C3-A234-3CAACE1979AD}"/>
              </a:ext>
            </a:extLst>
          </p:cNvPr>
          <p:cNvSpPr/>
          <p:nvPr/>
        </p:nvSpPr>
        <p:spPr>
          <a:xfrm>
            <a:off x="611560" y="419495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dirty="0">
                <a:solidFill>
                  <a:schemeClr val="bg1"/>
                </a:solidFill>
              </a:rPr>
              <a:t>«…</a:t>
            </a:r>
            <a:r>
              <a:rPr lang="ru-RU" sz="6000" b="1" i="1" dirty="0">
                <a:solidFill>
                  <a:schemeClr val="bg1"/>
                </a:solidFill>
              </a:rPr>
              <a:t>омой меня, </a:t>
            </a:r>
          </a:p>
          <a:p>
            <a:pPr algn="r"/>
            <a:r>
              <a:rPr lang="ru-RU" sz="6000" b="1" i="1" dirty="0">
                <a:solidFill>
                  <a:schemeClr val="bg1"/>
                </a:solidFill>
              </a:rPr>
              <a:t>и </a:t>
            </a:r>
            <a:r>
              <a:rPr lang="ru-RU" sz="6000" b="1" i="1" u="sng" dirty="0">
                <a:solidFill>
                  <a:schemeClr val="bg1"/>
                </a:solidFill>
              </a:rPr>
              <a:t>буду белее снега</a:t>
            </a:r>
            <a:r>
              <a:rPr lang="ru-RU" sz="6000" dirty="0">
                <a:solidFill>
                  <a:schemeClr val="bg1"/>
                </a:solidFill>
              </a:rPr>
              <a:t>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8965DB8-707E-4644-989F-B8B02C01CB66}"/>
              </a:ext>
            </a:extLst>
          </p:cNvPr>
          <p:cNvCxnSpPr/>
          <p:nvPr/>
        </p:nvCxnSpPr>
        <p:spPr>
          <a:xfrm>
            <a:off x="611560" y="3762906"/>
            <a:ext cx="7920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C5D31C-76CB-48D7-91EF-E9E82E223074}"/>
              </a:ext>
            </a:extLst>
          </p:cNvPr>
          <p:cNvSpPr txBox="1"/>
          <p:nvPr/>
        </p:nvSpPr>
        <p:spPr>
          <a:xfrm>
            <a:off x="755576" y="100395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СВОБОДА </a:t>
            </a:r>
          </a:p>
          <a:p>
            <a:pPr algn="r"/>
            <a:r>
              <a:rPr lang="ru-RU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ОТ ГРЕХА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A32010-828B-49B0-8F7B-81E44CE0E4F4}"/>
              </a:ext>
            </a:extLst>
          </p:cNvPr>
          <p:cNvSpPr/>
          <p:nvPr/>
        </p:nvSpPr>
        <p:spPr>
          <a:xfrm>
            <a:off x="539552" y="1087735"/>
            <a:ext cx="1034030" cy="10696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162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B52BD61-76B1-464A-8D4D-CC1CFADED11B}"/>
              </a:ext>
            </a:extLst>
          </p:cNvPr>
          <p:cNvGrpSpPr/>
          <p:nvPr/>
        </p:nvGrpSpPr>
        <p:grpSpPr>
          <a:xfrm>
            <a:off x="103903" y="692696"/>
            <a:ext cx="8860585" cy="5472608"/>
            <a:chOff x="103903" y="836712"/>
            <a:chExt cx="8860585" cy="5472608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DC3F10A-CD20-45CF-A3DA-EBE4448C1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03" y="869616"/>
              <a:ext cx="4127243" cy="1678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«Многократно </a:t>
              </a:r>
              <a:r>
                <a:rPr kumimoji="0" lang="ru-RU" sz="26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омой</a:t>
              </a: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меня от беззакония моего…»</a:t>
              </a: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(в значении отстирать)</a:t>
              </a: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EC0DB0F-1623-415F-8D45-E0163CEE7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245" y="836712"/>
              <a:ext cx="4127243" cy="171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«… и от греха моего      </a:t>
              </a:r>
              <a:r>
                <a:rPr kumimoji="0" lang="ru-RU" sz="26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очисти</a:t>
              </a: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меня»</a:t>
              </a: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                     (ритуальная чистота)</a:t>
              </a: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3E13CA0-47B5-4F40-9B7D-1811D11C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03" y="4598295"/>
              <a:ext cx="4127243" cy="16781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«Окропи меня иссопом, и буду </a:t>
              </a:r>
              <a:r>
                <a:rPr kumimoji="0" lang="ru-RU" sz="26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чист</a:t>
              </a: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…»  </a:t>
              </a: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 (ритуальная чистота)</a:t>
              </a: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2972221D-91D7-44F2-9646-8FE6E5E2B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245" y="4598295"/>
              <a:ext cx="4127243" cy="1711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«… </a:t>
              </a:r>
              <a:r>
                <a:rPr kumimoji="0" lang="ru-RU" sz="26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омой</a:t>
              </a:r>
              <a:r>
                <a:rPr kumimoji="0" lang="ru-RU" sz="2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меня,                              и буду белее снега»</a:t>
              </a: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(в значении отстирать)</a:t>
              </a: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111FEB77-6FBC-4592-A528-2E8A6FD51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992" y="1264468"/>
              <a:ext cx="735977" cy="822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Ст.4</a:t>
              </a:r>
              <a:endPara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965BB1F-2167-4851-B63F-8DAB3B50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992" y="5091860"/>
              <a:ext cx="735977" cy="8226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Ст.9</a:t>
              </a:r>
              <a:endPara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481A98CB-9EA3-4615-8BA7-2EF202FAC634}"/>
                </a:ext>
              </a:extLst>
            </p:cNvPr>
            <p:cNvCxnSpPr>
              <a:cxnSpLocks noChangeShapeType="1"/>
              <a:stCxn id="10" idx="2"/>
              <a:endCxn id="13" idx="0"/>
            </p:cNvCxnSpPr>
            <p:nvPr/>
          </p:nvCxnSpPr>
          <p:spPr bwMode="auto">
            <a:xfrm>
              <a:off x="2167525" y="2547736"/>
              <a:ext cx="4733342" cy="2050559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</p:spPr>
        </p:cxnSp>
        <p:cxnSp>
          <p:nvCxnSpPr>
            <p:cNvPr id="17" name="AutoShape 10">
              <a:extLst>
                <a:ext uri="{FF2B5EF4-FFF2-40B4-BE49-F238E27FC236}">
                  <a16:creationId xmlns:a16="http://schemas.microsoft.com/office/drawing/2014/main" id="{50099842-1F10-484A-B5DF-4ED0BF9C96CE}"/>
                </a:ext>
              </a:extLst>
            </p:cNvPr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flipV="1">
              <a:off x="2167525" y="2547737"/>
              <a:ext cx="4733342" cy="2050558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round/>
              <a:headEnd type="stealth" w="lg" len="lg"/>
              <a:tailEnd type="stealth" w="lg" len="lg"/>
            </a:ln>
          </p:spPr>
        </p:cxn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F196E0D-2F46-4203-A9C5-0F29994F22F5}"/>
              </a:ext>
            </a:extLst>
          </p:cNvPr>
          <p:cNvSpPr/>
          <p:nvPr/>
        </p:nvSpPr>
        <p:spPr>
          <a:xfrm>
            <a:off x="1835696" y="3140968"/>
            <a:ext cx="5400600" cy="81974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ПОЛНОТА ОЧИЩЕНИЯ</a:t>
            </a:r>
          </a:p>
        </p:txBody>
      </p:sp>
    </p:spTree>
    <p:extLst>
      <p:ext uri="{BB962C8B-B14F-4D97-AF65-F5344CB8AC3E}">
        <p14:creationId xmlns:p14="http://schemas.microsoft.com/office/powerpoint/2010/main" val="30144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F185F2-01C3-40C3-A234-3CAACE1979AD}"/>
              </a:ext>
            </a:extLst>
          </p:cNvPr>
          <p:cNvSpPr/>
          <p:nvPr/>
        </p:nvSpPr>
        <p:spPr>
          <a:xfrm>
            <a:off x="611560" y="419495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dirty="0">
                <a:solidFill>
                  <a:schemeClr val="bg1"/>
                </a:solidFill>
              </a:rPr>
              <a:t>«</a:t>
            </a:r>
            <a:r>
              <a:rPr lang="ru-RU" sz="4400" b="1" i="1" dirty="0">
                <a:solidFill>
                  <a:schemeClr val="bg1"/>
                </a:solidFill>
              </a:rPr>
              <a:t>Дай мне услышать </a:t>
            </a:r>
            <a:r>
              <a:rPr lang="ru-RU" sz="4400" b="1" i="1" u="sng" dirty="0">
                <a:solidFill>
                  <a:schemeClr val="bg1"/>
                </a:solidFill>
              </a:rPr>
              <a:t>радость</a:t>
            </a:r>
            <a:r>
              <a:rPr lang="ru-RU" sz="4400" b="1" i="1" dirty="0">
                <a:solidFill>
                  <a:schemeClr val="bg1"/>
                </a:solidFill>
              </a:rPr>
              <a:t> и </a:t>
            </a:r>
            <a:r>
              <a:rPr lang="ru-RU" sz="4400" b="1" i="1" u="sng" dirty="0">
                <a:solidFill>
                  <a:schemeClr val="bg1"/>
                </a:solidFill>
              </a:rPr>
              <a:t>веселие</a:t>
            </a:r>
            <a:r>
              <a:rPr lang="ru-RU" sz="4400" b="1" i="1" dirty="0">
                <a:solidFill>
                  <a:schemeClr val="bg1"/>
                </a:solidFill>
              </a:rPr>
              <a:t>, и </a:t>
            </a:r>
            <a:r>
              <a:rPr lang="ru-RU" sz="4400" b="1" i="1" u="sng" dirty="0">
                <a:solidFill>
                  <a:schemeClr val="bg1"/>
                </a:solidFill>
              </a:rPr>
              <a:t>возрадуются</a:t>
            </a:r>
            <a:r>
              <a:rPr lang="ru-RU" sz="4400" b="1" i="1" dirty="0">
                <a:solidFill>
                  <a:schemeClr val="bg1"/>
                </a:solidFill>
              </a:rPr>
              <a:t> кости, Тобою сокрушенные</a:t>
            </a:r>
            <a:r>
              <a:rPr lang="ru-RU" sz="4400" dirty="0">
                <a:solidFill>
                  <a:schemeClr val="bg1"/>
                </a:solidFill>
              </a:rPr>
              <a:t>.» </a:t>
            </a:r>
            <a:endParaRPr lang="ru-RU" sz="138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8965DB8-707E-4644-989F-B8B02C01CB66}"/>
              </a:ext>
            </a:extLst>
          </p:cNvPr>
          <p:cNvCxnSpPr/>
          <p:nvPr/>
        </p:nvCxnSpPr>
        <p:spPr>
          <a:xfrm>
            <a:off x="611560" y="3762906"/>
            <a:ext cx="7920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C5D31C-76CB-48D7-91EF-E9E82E223074}"/>
              </a:ext>
            </a:extLst>
          </p:cNvPr>
          <p:cNvSpPr txBox="1"/>
          <p:nvPr/>
        </p:nvSpPr>
        <p:spPr>
          <a:xfrm>
            <a:off x="755576" y="100395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РАДОСТЬ </a:t>
            </a:r>
          </a:p>
          <a:p>
            <a:pPr algn="r"/>
            <a:r>
              <a:rPr lang="ru-RU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    ОТ ПОКАЯНИЯ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A32010-828B-49B0-8F7B-81E44CE0E4F4}"/>
              </a:ext>
            </a:extLst>
          </p:cNvPr>
          <p:cNvSpPr/>
          <p:nvPr/>
        </p:nvSpPr>
        <p:spPr>
          <a:xfrm>
            <a:off x="539552" y="1087735"/>
            <a:ext cx="1034030" cy="10696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856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69559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</a:rPr>
              <a:t>«</a:t>
            </a:r>
            <a:r>
              <a:rPr lang="ru-RU" sz="5200" b="1" i="1" dirty="0">
                <a:solidFill>
                  <a:schemeClr val="bg1"/>
                </a:solidFill>
              </a:rPr>
              <a:t>обветшали</a:t>
            </a:r>
            <a:r>
              <a:rPr lang="ru-RU" sz="5200" dirty="0">
                <a:solidFill>
                  <a:schemeClr val="bg1"/>
                </a:solidFill>
              </a:rPr>
              <a:t> </a:t>
            </a:r>
            <a:r>
              <a:rPr lang="ru-RU" sz="5200" b="1" i="1" dirty="0">
                <a:solidFill>
                  <a:schemeClr val="bg1"/>
                </a:solidFill>
              </a:rPr>
              <a:t>кости</a:t>
            </a:r>
            <a:r>
              <a:rPr lang="ru-RU" sz="5200" dirty="0">
                <a:solidFill>
                  <a:schemeClr val="bg1"/>
                </a:solidFill>
              </a:rPr>
              <a:t> </a:t>
            </a:r>
            <a:r>
              <a:rPr lang="ru-RU" sz="5200" b="1" i="1" dirty="0">
                <a:solidFill>
                  <a:schemeClr val="bg1"/>
                </a:solidFill>
              </a:rPr>
              <a:t>мои</a:t>
            </a:r>
            <a:r>
              <a:rPr lang="ru-RU" sz="5200" dirty="0">
                <a:solidFill>
                  <a:schemeClr val="bg1"/>
                </a:solidFill>
              </a:rPr>
              <a:t> </a:t>
            </a:r>
            <a:r>
              <a:rPr lang="ru-RU" sz="5200" b="1" i="1" dirty="0">
                <a:solidFill>
                  <a:schemeClr val="bg1"/>
                </a:solidFill>
              </a:rPr>
              <a:t>от вседневного стенания</a:t>
            </a:r>
            <a:r>
              <a:rPr lang="ru-RU" sz="5200" dirty="0">
                <a:solidFill>
                  <a:schemeClr val="bg1"/>
                </a:solidFill>
              </a:rPr>
              <a:t> </a:t>
            </a:r>
            <a:r>
              <a:rPr lang="ru-RU" sz="5200" b="1" i="1" dirty="0">
                <a:solidFill>
                  <a:schemeClr val="bg1"/>
                </a:solidFill>
              </a:rPr>
              <a:t>моего, ибо день и ночь тяготела надо мною рука Твоя; свежесть моя исчезла, как в летнюю засуху</a:t>
            </a:r>
            <a:r>
              <a:rPr lang="ru-RU" sz="52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6165304"/>
            <a:ext cx="25922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31:3-4</a:t>
            </a:r>
          </a:p>
        </p:txBody>
      </p:sp>
    </p:spTree>
    <p:extLst>
      <p:ext uri="{BB962C8B-B14F-4D97-AF65-F5344CB8AC3E}">
        <p14:creationId xmlns:p14="http://schemas.microsoft.com/office/powerpoint/2010/main" val="24601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1E0D3E-256C-45B2-89F3-EC4528E99301}"/>
              </a:ext>
            </a:extLst>
          </p:cNvPr>
          <p:cNvSpPr/>
          <p:nvPr/>
        </p:nvSpPr>
        <p:spPr>
          <a:xfrm>
            <a:off x="323528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«…</a:t>
            </a:r>
            <a:r>
              <a:rPr lang="ru-RU" sz="3600" b="1" i="1" dirty="0">
                <a:solidFill>
                  <a:schemeClr val="bg1"/>
                </a:solidFill>
              </a:rPr>
              <a:t>на мгновение гнев Его, на всю жизнь благоволение Его: вечером водворяется плач, а на утро радость</a:t>
            </a:r>
            <a:r>
              <a:rPr lang="ru-RU" sz="3600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09EF3C-982F-438B-B4BB-B37D78238597}"/>
              </a:ext>
            </a:extLst>
          </p:cNvPr>
          <p:cNvSpPr/>
          <p:nvPr/>
        </p:nvSpPr>
        <p:spPr>
          <a:xfrm>
            <a:off x="323528" y="285293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</a:t>
            </a:r>
            <a:r>
              <a:rPr lang="ru-RU" sz="3600" b="1" i="1" dirty="0">
                <a:solidFill>
                  <a:schemeClr val="bg1"/>
                </a:solidFill>
              </a:rPr>
              <a:t>Ты обратил сетование мое в ликование, снял с меня вретище и препоясал меня веселием, да славит Тебя душа моя и да не умолкает. Господи, Боже мой! буду славить Тебя вечно.</a:t>
            </a:r>
            <a:r>
              <a:rPr lang="ru-RU" sz="3600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A759A-1B21-49A9-AA49-8847D8EB1716}"/>
              </a:ext>
            </a:extLst>
          </p:cNvPr>
          <p:cNvSpPr txBox="1"/>
          <p:nvPr/>
        </p:nvSpPr>
        <p:spPr>
          <a:xfrm>
            <a:off x="6012160" y="2031231"/>
            <a:ext cx="28083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29:6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2E1E1-9EDB-4E74-822D-5DA865A62814}"/>
              </a:ext>
            </a:extLst>
          </p:cNvPr>
          <p:cNvSpPr txBox="1"/>
          <p:nvPr/>
        </p:nvSpPr>
        <p:spPr>
          <a:xfrm>
            <a:off x="6012160" y="6165304"/>
            <a:ext cx="28083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29:12-13</a:t>
            </a:r>
          </a:p>
        </p:txBody>
      </p:sp>
    </p:spTree>
    <p:extLst>
      <p:ext uri="{BB962C8B-B14F-4D97-AF65-F5344CB8AC3E}">
        <p14:creationId xmlns:p14="http://schemas.microsoft.com/office/powerpoint/2010/main" val="312805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419174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dirty="0">
                <a:solidFill>
                  <a:schemeClr val="bg1"/>
                </a:solidFill>
              </a:rPr>
              <a:t>«… </a:t>
            </a:r>
            <a:r>
              <a:rPr lang="ru-RU" sz="4300" b="1" i="1" dirty="0">
                <a:solidFill>
                  <a:schemeClr val="bg1"/>
                </a:solidFill>
              </a:rPr>
              <a:t>принесите лучшую одежду и оденьте его, и дайте перстень на руку его и обувь на ноги; и приведите откормленного теленка, и заколите; станем есть и веселиться! ибо этот сын мой был мертв и ожил, пропадал и нашелся. И начали веселиться</a:t>
            </a:r>
            <a:r>
              <a:rPr lang="ru-RU" sz="4300" dirty="0">
                <a:solidFill>
                  <a:schemeClr val="bg1"/>
                </a:solidFill>
              </a:rPr>
              <a:t>.»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6165304"/>
            <a:ext cx="25922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15:22-24</a:t>
            </a:r>
          </a:p>
        </p:txBody>
      </p:sp>
    </p:spTree>
    <p:extLst>
      <p:ext uri="{BB962C8B-B14F-4D97-AF65-F5344CB8AC3E}">
        <p14:creationId xmlns:p14="http://schemas.microsoft.com/office/powerpoint/2010/main" val="2236740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DA8120-7B9A-4B2C-A25E-D0A025825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r="8012"/>
          <a:stretch/>
        </p:blipFill>
        <p:spPr bwMode="auto">
          <a:xfrm>
            <a:off x="323528" y="260648"/>
            <a:ext cx="2531382" cy="28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C2FB064-D347-4ACC-878F-44D75CF6B32E}"/>
              </a:ext>
            </a:extLst>
          </p:cNvPr>
          <p:cNvGrpSpPr/>
          <p:nvPr/>
        </p:nvGrpSpPr>
        <p:grpSpPr>
          <a:xfrm>
            <a:off x="2915816" y="-243410"/>
            <a:ext cx="6228184" cy="7200802"/>
            <a:chOff x="3347865" y="-243410"/>
            <a:chExt cx="5840388" cy="720080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1CB3222-607C-4ADF-856A-ACA8A7A50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3079" y="2191376"/>
              <a:ext cx="7200801" cy="2331230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E0F63D8-F57E-4020-9366-0BCC80D10A56}"/>
                </a:ext>
              </a:extLst>
            </p:cNvPr>
            <p:cNvSpPr/>
            <p:nvPr/>
          </p:nvSpPr>
          <p:spPr>
            <a:xfrm>
              <a:off x="5004048" y="-243410"/>
              <a:ext cx="4184205" cy="7200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E74558-2E3B-42BB-AE9E-659484D4237E}"/>
              </a:ext>
            </a:extLst>
          </p:cNvPr>
          <p:cNvSpPr/>
          <p:nvPr/>
        </p:nvSpPr>
        <p:spPr>
          <a:xfrm>
            <a:off x="312426" y="3212976"/>
            <a:ext cx="274740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Клайв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Стейплз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Лью́ис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британский писатель, поэт, профессор английской литературы, 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учёный и богослов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6AF823-DB00-4F25-BA17-11F9F0A99432}"/>
              </a:ext>
            </a:extLst>
          </p:cNvPr>
          <p:cNvSpPr/>
          <p:nvPr/>
        </p:nvSpPr>
        <p:spPr>
          <a:xfrm>
            <a:off x="3923928" y="116632"/>
            <a:ext cx="48965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«</a:t>
            </a:r>
            <a:r>
              <a:rPr lang="ru-RU" sz="2600" b="1" i="1" dirty="0"/>
              <a:t>Нынешние люди не правы, полагая, что дурно желать себе радости. Они взяли это у Канта или у стоиков, но не у Христа. Более того, Христос обещает нам так много, что скорее наши желания кажутся Ему не слишком дерзкими, а слишком робкими. Мы недоумки, забавляющиеся выпивкой, распутством и успехом, когда нам уготована великая радость. Так возится в луже ребенок, не представляя себе, что мать или отец хотят повезти его к морю.</a:t>
            </a:r>
            <a:r>
              <a:rPr lang="ru-RU" sz="26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148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79512" y="11663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«…</a:t>
            </a:r>
            <a:r>
              <a:rPr lang="ru-RU" sz="5400" b="1" i="1" dirty="0">
                <a:solidFill>
                  <a:schemeClr val="bg1"/>
                </a:solidFill>
              </a:rPr>
              <a:t>на небесах более радости будет об одном грешнике кающемся, нежели о девяноста девяти праведниках, не имеющих нужды в покаянии</a:t>
            </a:r>
            <a:r>
              <a:rPr lang="ru-RU" sz="5400" dirty="0">
                <a:solidFill>
                  <a:schemeClr val="bg1"/>
                </a:solidFill>
              </a:rPr>
              <a:t>»</a:t>
            </a:r>
            <a:endParaRPr lang="ru-RU" sz="16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54E58-D538-49E8-9E32-4D0246A334C8}"/>
              </a:ext>
            </a:extLst>
          </p:cNvPr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15:7</a:t>
            </a:r>
          </a:p>
        </p:txBody>
      </p:sp>
    </p:spTree>
    <p:extLst>
      <p:ext uri="{BB962C8B-B14F-4D97-AF65-F5344CB8AC3E}">
        <p14:creationId xmlns:p14="http://schemas.microsoft.com/office/powerpoint/2010/main" val="121579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88640"/>
            <a:ext cx="892899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dirty="0">
                <a:solidFill>
                  <a:schemeClr val="bg1"/>
                </a:solidFill>
              </a:rPr>
              <a:t>«</a:t>
            </a:r>
            <a:r>
              <a:rPr lang="en-US" sz="6200" dirty="0">
                <a:solidFill>
                  <a:schemeClr val="bg1"/>
                </a:solidFill>
              </a:rPr>
              <a:t>…</a:t>
            </a:r>
            <a:r>
              <a:rPr lang="ru-RU" sz="6200" b="1" i="1" dirty="0">
                <a:solidFill>
                  <a:schemeClr val="bg1"/>
                </a:solidFill>
              </a:rPr>
              <a:t>от дерева познания добра и зла не ешь от него, ибо </a:t>
            </a:r>
            <a:r>
              <a:rPr lang="ru-RU" sz="6200" b="1" i="1" u="sng" dirty="0">
                <a:solidFill>
                  <a:schemeClr val="bg1"/>
                </a:solidFill>
              </a:rPr>
              <a:t>в день, в который ты вкусишь от него, смертью умрешь</a:t>
            </a:r>
            <a:r>
              <a:rPr lang="ru-RU" sz="6200" dirty="0">
                <a:solidFill>
                  <a:schemeClr val="bg1"/>
                </a:solidFill>
              </a:rPr>
              <a:t>.»</a:t>
            </a:r>
            <a:endParaRPr lang="ru-RU" sz="62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2:17</a:t>
            </a:r>
          </a:p>
        </p:txBody>
      </p:sp>
    </p:spTree>
    <p:extLst>
      <p:ext uri="{BB962C8B-B14F-4D97-AF65-F5344CB8AC3E}">
        <p14:creationId xmlns:p14="http://schemas.microsoft.com/office/powerpoint/2010/main" val="72287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88640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«</a:t>
            </a:r>
            <a:r>
              <a:rPr lang="ru-RU" sz="5400" b="1" i="1" dirty="0">
                <a:solidFill>
                  <a:schemeClr val="bg1"/>
                </a:solidFill>
              </a:rPr>
              <a:t>И сказал змей жене: </a:t>
            </a:r>
            <a:r>
              <a:rPr lang="ru-RU" sz="5400" b="1" i="1" u="sng" dirty="0">
                <a:solidFill>
                  <a:schemeClr val="bg1"/>
                </a:solidFill>
              </a:rPr>
              <a:t>нет, не умрете</a:t>
            </a:r>
            <a:r>
              <a:rPr lang="ru-RU" sz="5400" b="1" i="1" dirty="0">
                <a:solidFill>
                  <a:schemeClr val="bg1"/>
                </a:solidFill>
              </a:rPr>
              <a:t>, но знает Бог, что в день, в который вы вкусите их, откроются глаза ваши, и вы будете, как боги, знающие добро и зло.</a:t>
            </a:r>
            <a:r>
              <a:rPr lang="ru-RU" sz="5400" dirty="0">
                <a:solidFill>
                  <a:schemeClr val="bg1"/>
                </a:solidFill>
              </a:rPr>
              <a:t>»</a:t>
            </a:r>
            <a:endParaRPr lang="ru-RU" sz="199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Бытие 3:4-5</a:t>
            </a:r>
          </a:p>
        </p:txBody>
      </p:sp>
    </p:spTree>
    <p:extLst>
      <p:ext uri="{BB962C8B-B14F-4D97-AF65-F5344CB8AC3E}">
        <p14:creationId xmlns:p14="http://schemas.microsoft.com/office/powerpoint/2010/main" val="193249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88640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</a:rPr>
              <a:t>«</a:t>
            </a:r>
            <a:r>
              <a:rPr lang="ru-RU" sz="3400" b="1" i="1" dirty="0">
                <a:solidFill>
                  <a:schemeClr val="bg1"/>
                </a:solidFill>
              </a:rPr>
              <a:t>Окропи меня иссопом, и буду чист; омой меня, и буду белее снега. Дай мне услышать радость и веселие, и возрадуются кости, Тобою сокрушенные. Отврати лицо Твое от грехов моих и изгладь все беззакония мои. Сердце чистое сотвори во мне, Боже, и дух правый обнови внутри меня. Не отвергни меня от лица Твоего и Духа Твоего Святого не отними от меня. Возврати мне радость спасения Твоего и Духом владычественным утверди меня.</a:t>
            </a:r>
            <a:r>
              <a:rPr lang="ru-RU" sz="3400" dirty="0">
                <a:solidFill>
                  <a:schemeClr val="bg1"/>
                </a:solidFill>
              </a:rPr>
              <a:t>»</a:t>
            </a:r>
            <a:endParaRPr lang="ru-RU" sz="3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934" y="6165304"/>
            <a:ext cx="239653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Псалом 50:9-14</a:t>
            </a:r>
          </a:p>
        </p:txBody>
      </p:sp>
    </p:spTree>
    <p:extLst>
      <p:ext uri="{BB962C8B-B14F-4D97-AF65-F5344CB8AC3E}">
        <p14:creationId xmlns:p14="http://schemas.microsoft.com/office/powerpoint/2010/main" val="21155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F185F2-01C3-40C3-A234-3CAACE1979AD}"/>
              </a:ext>
            </a:extLst>
          </p:cNvPr>
          <p:cNvSpPr/>
          <p:nvPr/>
        </p:nvSpPr>
        <p:spPr>
          <a:xfrm>
            <a:off x="611560" y="419495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</a:rPr>
              <a:t>«</a:t>
            </a:r>
            <a:r>
              <a:rPr lang="ru-RU" sz="5400" b="1" i="1" dirty="0">
                <a:solidFill>
                  <a:schemeClr val="bg1"/>
                </a:solidFill>
              </a:rPr>
              <a:t>Окропи меня иссопом, </a:t>
            </a:r>
          </a:p>
          <a:p>
            <a:pPr algn="r"/>
            <a:r>
              <a:rPr lang="ru-RU" sz="5400" b="1" i="1" dirty="0">
                <a:solidFill>
                  <a:schemeClr val="bg1"/>
                </a:solidFill>
              </a:rPr>
              <a:t>и </a:t>
            </a:r>
            <a:r>
              <a:rPr lang="ru-RU" sz="5400" b="1" i="1" u="sng" dirty="0">
                <a:solidFill>
                  <a:schemeClr val="bg1"/>
                </a:solidFill>
              </a:rPr>
              <a:t>буду чист</a:t>
            </a:r>
            <a:r>
              <a:rPr lang="ru-RU" sz="5400" dirty="0">
                <a:solidFill>
                  <a:schemeClr val="bg1"/>
                </a:solidFill>
              </a:rPr>
              <a:t>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8965DB8-707E-4644-989F-B8B02C01CB66}"/>
              </a:ext>
            </a:extLst>
          </p:cNvPr>
          <p:cNvCxnSpPr/>
          <p:nvPr/>
        </p:nvCxnSpPr>
        <p:spPr>
          <a:xfrm>
            <a:off x="611560" y="3762906"/>
            <a:ext cx="7920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C5D31C-76CB-48D7-91EF-E9E82E223074}"/>
              </a:ext>
            </a:extLst>
          </p:cNvPr>
          <p:cNvSpPr txBox="1"/>
          <p:nvPr/>
        </p:nvSpPr>
        <p:spPr>
          <a:xfrm>
            <a:off x="755576" y="100395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ПРИГОДНОСТЬ </a:t>
            </a:r>
          </a:p>
          <a:p>
            <a:pPr algn="r"/>
            <a:r>
              <a:rPr lang="ru-RU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ДЛЯ БОГА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A32010-828B-49B0-8F7B-81E44CE0E4F4}"/>
              </a:ext>
            </a:extLst>
          </p:cNvPr>
          <p:cNvSpPr/>
          <p:nvPr/>
        </p:nvSpPr>
        <p:spPr>
          <a:xfrm>
            <a:off x="539552" y="1087735"/>
            <a:ext cx="1034030" cy="10696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984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1BDA5-0E85-473A-BFF1-1F80095A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" y="116632"/>
            <a:ext cx="9179262" cy="66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516443"/>
            <a:ext cx="864096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solidFill>
                  <a:schemeClr val="bg1"/>
                </a:solidFill>
              </a:rPr>
              <a:t>«</a:t>
            </a:r>
            <a:r>
              <a:rPr lang="ru-RU" sz="3700" b="1" i="1" dirty="0">
                <a:solidFill>
                  <a:schemeClr val="bg1"/>
                </a:solidFill>
              </a:rPr>
              <a:t>И скрылся Давид на поле. И наступило </a:t>
            </a:r>
            <a:r>
              <a:rPr lang="ru-RU" sz="3700" b="1" i="1" dirty="0" err="1">
                <a:solidFill>
                  <a:schemeClr val="bg1"/>
                </a:solidFill>
              </a:rPr>
              <a:t>новомесячие</a:t>
            </a:r>
            <a:r>
              <a:rPr lang="ru-RU" sz="3700" b="1" i="1" dirty="0">
                <a:solidFill>
                  <a:schemeClr val="bg1"/>
                </a:solidFill>
              </a:rPr>
              <a:t>, и сел царь обедать. Царь сел на своем месте, по обычаю, на седалище у стены, и </a:t>
            </a:r>
            <a:r>
              <a:rPr lang="ru-RU" sz="3700" b="1" i="1" dirty="0" err="1">
                <a:solidFill>
                  <a:schemeClr val="bg1"/>
                </a:solidFill>
              </a:rPr>
              <a:t>Ионафан</a:t>
            </a:r>
            <a:r>
              <a:rPr lang="ru-RU" sz="3700" b="1" i="1" dirty="0">
                <a:solidFill>
                  <a:schemeClr val="bg1"/>
                </a:solidFill>
              </a:rPr>
              <a:t> встал, и Авенир сел подле Саула; место же Давида осталось праздным. И не сказал Саул в тот день ничего, ибо подумал, что это случайность, что Давид нечист, не очистился</a:t>
            </a:r>
            <a:r>
              <a:rPr lang="ru-RU" sz="3700" dirty="0">
                <a:solidFill>
                  <a:schemeClr val="bg1"/>
                </a:solidFill>
              </a:rPr>
              <a:t>.»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6165304"/>
            <a:ext cx="324036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Царств 20:24-26</a:t>
            </a:r>
          </a:p>
        </p:txBody>
      </p:sp>
    </p:spTree>
    <p:extLst>
      <p:ext uri="{BB962C8B-B14F-4D97-AF65-F5344CB8AC3E}">
        <p14:creationId xmlns:p14="http://schemas.microsoft.com/office/powerpoint/2010/main" val="2628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26064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И совершили возвратившиеся из плена пасху в четырнадцатый день первого месяца, потому что очистились священники и левиты, - все они, как один, были чисты; и закололи агнцев пасхальных для всех, возвратившихся из плена, для братьев своих священников и для себя</a:t>
            </a:r>
            <a:r>
              <a:rPr lang="ru-RU" sz="4000" dirty="0">
                <a:solidFill>
                  <a:schemeClr val="bg1"/>
                </a:solidFill>
              </a:rPr>
              <a:t>»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165304"/>
            <a:ext cx="25922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Ездра 6:19-20</a:t>
            </a:r>
          </a:p>
        </p:txBody>
      </p:sp>
    </p:spTree>
    <p:extLst>
      <p:ext uri="{BB962C8B-B14F-4D97-AF65-F5344CB8AC3E}">
        <p14:creationId xmlns:p14="http://schemas.microsoft.com/office/powerpoint/2010/main" val="215104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51520" y="470277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dirty="0">
                <a:solidFill>
                  <a:schemeClr val="bg1"/>
                </a:solidFill>
              </a:rPr>
              <a:t>«…</a:t>
            </a:r>
            <a:r>
              <a:rPr lang="ru-RU" sz="5600" b="1" i="1" dirty="0">
                <a:solidFill>
                  <a:schemeClr val="bg1"/>
                </a:solidFill>
              </a:rPr>
              <a:t> если же какая душа, имея на себе нечистоту, будет есть мясо мирной жертвы Господней</a:t>
            </a:r>
            <a:r>
              <a:rPr lang="ru-RU" sz="5600" dirty="0">
                <a:solidFill>
                  <a:schemeClr val="bg1"/>
                </a:solidFill>
              </a:rPr>
              <a:t>, </a:t>
            </a:r>
            <a:r>
              <a:rPr lang="ru-RU" sz="5600" b="1" i="1" dirty="0">
                <a:solidFill>
                  <a:schemeClr val="bg1"/>
                </a:solidFill>
              </a:rPr>
              <a:t>то истребится душа та из народа своего</a:t>
            </a:r>
            <a:r>
              <a:rPr lang="ru-RU" sz="56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6165304"/>
            <a:ext cx="259228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Левит 7:20</a:t>
            </a:r>
          </a:p>
        </p:txBody>
      </p:sp>
    </p:spTree>
    <p:extLst>
      <p:ext uri="{BB962C8B-B14F-4D97-AF65-F5344CB8AC3E}">
        <p14:creationId xmlns:p14="http://schemas.microsoft.com/office/powerpoint/2010/main" val="2740063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776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KARCHEMENKOFF</cp:lastModifiedBy>
  <cp:revision>109</cp:revision>
  <dcterms:created xsi:type="dcterms:W3CDTF">2014-01-17T06:54:58Z</dcterms:created>
  <dcterms:modified xsi:type="dcterms:W3CDTF">2022-07-14T07:43:03Z</dcterms:modified>
</cp:coreProperties>
</file>