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6" r:id="rId2"/>
    <p:sldId id="260" r:id="rId3"/>
    <p:sldId id="382" r:id="rId4"/>
    <p:sldId id="258" r:id="rId5"/>
    <p:sldId id="368" r:id="rId6"/>
    <p:sldId id="294" r:id="rId7"/>
    <p:sldId id="292" r:id="rId8"/>
    <p:sldId id="369" r:id="rId9"/>
    <p:sldId id="370" r:id="rId10"/>
    <p:sldId id="324" r:id="rId11"/>
    <p:sldId id="383" r:id="rId12"/>
    <p:sldId id="371" r:id="rId13"/>
    <p:sldId id="384" r:id="rId14"/>
    <p:sldId id="325" r:id="rId15"/>
    <p:sldId id="372" r:id="rId16"/>
    <p:sldId id="293" r:id="rId17"/>
    <p:sldId id="332" r:id="rId18"/>
    <p:sldId id="359" r:id="rId19"/>
    <p:sldId id="373" r:id="rId20"/>
    <p:sldId id="360" r:id="rId21"/>
    <p:sldId id="374" r:id="rId22"/>
    <p:sldId id="375" r:id="rId23"/>
    <p:sldId id="385" r:id="rId24"/>
    <p:sldId id="363" r:id="rId25"/>
    <p:sldId id="376" r:id="rId26"/>
    <p:sldId id="300" r:id="rId27"/>
    <p:sldId id="377" r:id="rId28"/>
    <p:sldId id="378" r:id="rId29"/>
    <p:sldId id="379" r:id="rId30"/>
    <p:sldId id="386" r:id="rId31"/>
    <p:sldId id="380" r:id="rId32"/>
    <p:sldId id="364" r:id="rId33"/>
    <p:sldId id="381" r:id="rId34"/>
    <p:sldId id="349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39E"/>
    <a:srgbClr val="AC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CCE7-E8BA-451E-A6E1-E2265AF47B3F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B8DC-CF82-485B-9957-B9F66FD59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9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2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9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8FCC-C2EB-4D98-9670-B95E39E4A97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ПОВЕДИ\Опасность заражения\Опасность зараже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/>
          <a:stretch/>
        </p:blipFill>
        <p:spPr bwMode="auto">
          <a:xfrm>
            <a:off x="0" y="-345936"/>
            <a:ext cx="9144000" cy="7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86462" y="4005064"/>
            <a:ext cx="919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0" b="1" spc="-200" dirty="0" smtClean="0">
                <a:ln w="28575">
                  <a:solidFill>
                    <a:schemeClr val="bg1"/>
                  </a:solidFill>
                  <a:prstDash val="solid"/>
                </a:ln>
                <a:effectLst>
                  <a:glow rad="139700">
                    <a:srgbClr val="C00000">
                      <a:alpha val="50000"/>
                    </a:srgbClr>
                  </a:glow>
                </a:effectLst>
                <a:latin typeface="Century Gothic" panose="020B0502020202020204" pitchFamily="34" charset="0"/>
              </a:rPr>
              <a:t>ОПАСНОСТЬ </a:t>
            </a:r>
          </a:p>
          <a:p>
            <a:pPr algn="r"/>
            <a:r>
              <a:rPr lang="ru-RU" sz="8000" b="1" spc="-200" dirty="0" smtClean="0">
                <a:ln w="28575">
                  <a:solidFill>
                    <a:schemeClr val="bg1"/>
                  </a:solidFill>
                  <a:prstDash val="solid"/>
                </a:ln>
                <a:effectLst>
                  <a:glow rad="139700">
                    <a:srgbClr val="C00000">
                      <a:alpha val="50000"/>
                    </a:srgbClr>
                  </a:glow>
                </a:effectLst>
                <a:latin typeface="Century Gothic" panose="020B0502020202020204" pitchFamily="34" charset="0"/>
              </a:rPr>
              <a:t>ЗАРАЖЕНИЯ</a:t>
            </a:r>
            <a:endParaRPr lang="ru-RU" sz="8000" b="1" spc="-200" dirty="0">
              <a:ln w="28575">
                <a:solidFill>
                  <a:schemeClr val="bg1"/>
                </a:solidFill>
                <a:prstDash val="solid"/>
              </a:ln>
              <a:effectLst>
                <a:glow rad="139700">
                  <a:srgbClr val="C00000">
                    <a:alpha val="50000"/>
                  </a:srgb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339035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«</a:t>
            </a:r>
            <a:r>
              <a:rPr lang="ru-RU" sz="4400" b="1" i="1" dirty="0">
                <a:solidFill>
                  <a:schemeClr val="bg1"/>
                </a:solidFill>
              </a:rPr>
              <a:t>Когда введет тебя Господь, Бог твой, в землю, в которую ты идешь, чтоб овладеть ею, и изгонит от лица твоего многочисленные народы, </a:t>
            </a:r>
            <a:r>
              <a:rPr lang="ru-RU" sz="4400" b="1" i="1" dirty="0" err="1">
                <a:solidFill>
                  <a:schemeClr val="bg1"/>
                </a:solidFill>
              </a:rPr>
              <a:t>Хеттеев</a:t>
            </a:r>
            <a:r>
              <a:rPr lang="ru-RU" sz="4400" b="1" i="1" dirty="0">
                <a:solidFill>
                  <a:schemeClr val="bg1"/>
                </a:solidFill>
              </a:rPr>
              <a:t>, </a:t>
            </a:r>
            <a:r>
              <a:rPr lang="ru-RU" sz="4400" b="1" i="1" dirty="0" err="1">
                <a:solidFill>
                  <a:schemeClr val="bg1"/>
                </a:solidFill>
              </a:rPr>
              <a:t>Гергесеев</a:t>
            </a:r>
            <a:r>
              <a:rPr lang="ru-RU" sz="4400" b="1" i="1" dirty="0">
                <a:solidFill>
                  <a:schemeClr val="bg1"/>
                </a:solidFill>
              </a:rPr>
              <a:t>, </a:t>
            </a:r>
            <a:r>
              <a:rPr lang="ru-RU" sz="4400" b="1" i="1" dirty="0" err="1">
                <a:solidFill>
                  <a:schemeClr val="bg1"/>
                </a:solidFill>
              </a:rPr>
              <a:t>Аморреев</a:t>
            </a:r>
            <a:r>
              <a:rPr lang="ru-RU" sz="4400" b="1" i="1" dirty="0">
                <a:solidFill>
                  <a:schemeClr val="bg1"/>
                </a:solidFill>
              </a:rPr>
              <a:t>, </a:t>
            </a:r>
            <a:r>
              <a:rPr lang="ru-RU" sz="4400" b="1" i="1" dirty="0" err="1">
                <a:solidFill>
                  <a:schemeClr val="bg1"/>
                </a:solidFill>
              </a:rPr>
              <a:t>Хананеев</a:t>
            </a:r>
            <a:r>
              <a:rPr lang="ru-RU" sz="4400" b="1" i="1" dirty="0">
                <a:solidFill>
                  <a:schemeClr val="bg1"/>
                </a:solidFill>
              </a:rPr>
              <a:t>, </a:t>
            </a:r>
            <a:r>
              <a:rPr lang="ru-RU" sz="4400" b="1" i="1" dirty="0" err="1">
                <a:solidFill>
                  <a:schemeClr val="bg1"/>
                </a:solidFill>
              </a:rPr>
              <a:t>Ферезеев</a:t>
            </a:r>
            <a:r>
              <a:rPr lang="ru-RU" sz="4400" b="1" i="1" dirty="0">
                <a:solidFill>
                  <a:schemeClr val="bg1"/>
                </a:solidFill>
              </a:rPr>
              <a:t>, </a:t>
            </a:r>
            <a:r>
              <a:rPr lang="ru-RU" sz="4400" b="1" i="1" dirty="0" err="1">
                <a:solidFill>
                  <a:schemeClr val="bg1"/>
                </a:solidFill>
              </a:rPr>
              <a:t>Евеев</a:t>
            </a:r>
            <a:r>
              <a:rPr lang="ru-RU" sz="4400" b="1" i="1" dirty="0">
                <a:solidFill>
                  <a:schemeClr val="bg1"/>
                </a:solidFill>
              </a:rPr>
              <a:t> и </a:t>
            </a:r>
            <a:r>
              <a:rPr lang="ru-RU" sz="4400" b="1" i="1" dirty="0" err="1">
                <a:solidFill>
                  <a:schemeClr val="bg1"/>
                </a:solidFill>
              </a:rPr>
              <a:t>Иевусеев</a:t>
            </a:r>
            <a:r>
              <a:rPr lang="ru-RU" sz="4400" b="1" i="1" dirty="0">
                <a:solidFill>
                  <a:schemeClr val="bg1"/>
                </a:solidFill>
              </a:rPr>
              <a:t>, семь народов, </a:t>
            </a:r>
            <a:r>
              <a:rPr lang="ru-RU" sz="4400" b="1" i="1" dirty="0" smtClean="0">
                <a:solidFill>
                  <a:schemeClr val="bg1"/>
                </a:solidFill>
              </a:rPr>
              <a:t>которые …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339035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… многочисленнее </a:t>
            </a:r>
            <a:r>
              <a:rPr lang="ru-RU" sz="4400" b="1" i="1" dirty="0">
                <a:solidFill>
                  <a:schemeClr val="bg1"/>
                </a:solidFill>
              </a:rPr>
              <a:t>и сильнее тебя, и предаст их тебе Господь, Бог твой, и поразишь их, тогда предай их заклятию, не вступай с ними в союз и не щади их; и не вступай с ними в родство: дочери твоей не отдавай за сына его, </a:t>
            </a:r>
            <a:endParaRPr lang="ru-RU" sz="4400" b="1" i="1" dirty="0" smtClean="0">
              <a:solidFill>
                <a:schemeClr val="bg1"/>
              </a:solidFill>
            </a:endParaRP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…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267027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… и дочери его не бери за сына твоего; </a:t>
            </a:r>
            <a:r>
              <a:rPr lang="ru-RU" sz="4400" b="1" i="1" dirty="0" smtClean="0">
                <a:solidFill>
                  <a:schemeClr val="bg1"/>
                </a:solidFill>
              </a:rPr>
              <a:t>ибо </a:t>
            </a:r>
            <a:r>
              <a:rPr lang="ru-RU" sz="4400" b="1" i="1" dirty="0" smtClean="0">
                <a:solidFill>
                  <a:schemeClr val="bg1"/>
                </a:solidFill>
              </a:rPr>
              <a:t>они отвратят сынов твоих от Меня, чтобы служить иным богам, и тогда воспламенится на вас гнев Господа, и Он скоро истребит тебя. Но поступите с ними так: жертвенники их разрушьте, столбы </a:t>
            </a:r>
            <a:r>
              <a:rPr lang="ru-RU" sz="4400" b="1" i="1" dirty="0" smtClean="0">
                <a:solidFill>
                  <a:schemeClr val="bg1"/>
                </a:solidFill>
              </a:rPr>
              <a:t>их …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36807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… </a:t>
            </a:r>
            <a:r>
              <a:rPr lang="ru-RU" sz="4400" b="1" i="1" dirty="0" smtClean="0">
                <a:solidFill>
                  <a:schemeClr val="bg1"/>
                </a:solidFill>
              </a:rPr>
              <a:t>сокрушите</a:t>
            </a:r>
            <a:r>
              <a:rPr lang="ru-RU" sz="4400" b="1" i="1" dirty="0" smtClean="0">
                <a:solidFill>
                  <a:schemeClr val="bg1"/>
                </a:solidFill>
              </a:rPr>
              <a:t>, и рощи их вырубите, и истуканов их сожгите огнем; ибо ты народ святой у Господа, Бога твоего: тебя избрал Господь, Бог твой, чтобы ты был собственным Его народом из всех народов, которые на земле</a:t>
            </a:r>
            <a:r>
              <a:rPr lang="ru-RU" sz="4400" dirty="0" smtClean="0">
                <a:solidFill>
                  <a:schemeClr val="bg1"/>
                </a:solidFill>
              </a:rPr>
              <a:t>.»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6165304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7:1-6</a:t>
            </a:r>
          </a:p>
        </p:txBody>
      </p:sp>
    </p:spTree>
    <p:extLst>
      <p:ext uri="{BB962C8B-B14F-4D97-AF65-F5344CB8AC3E}">
        <p14:creationId xmlns:p14="http://schemas.microsoft.com/office/powerpoint/2010/main" val="1988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226377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«</a:t>
            </a:r>
            <a:r>
              <a:rPr lang="ru-RU" sz="3400" b="1" i="1" dirty="0">
                <a:solidFill>
                  <a:schemeClr val="bg1"/>
                </a:solidFill>
              </a:rPr>
              <a:t>Ужас Мой пошлю пред тобою, и в смущение приведу всякий народ, к которому ты придешь, и буду обращать к тебе тыл всех врагов твоих; пошлю пред тобою шершней, и они погонят от лица твоего </a:t>
            </a:r>
            <a:r>
              <a:rPr lang="ru-RU" sz="3400" b="1" i="1" dirty="0" err="1">
                <a:solidFill>
                  <a:schemeClr val="bg1"/>
                </a:solidFill>
              </a:rPr>
              <a:t>Евеев</a:t>
            </a:r>
            <a:r>
              <a:rPr lang="ru-RU" sz="3400" b="1" i="1" dirty="0">
                <a:solidFill>
                  <a:schemeClr val="bg1"/>
                </a:solidFill>
              </a:rPr>
              <a:t>, </a:t>
            </a:r>
            <a:r>
              <a:rPr lang="ru-RU" sz="3400" b="1" i="1" dirty="0" err="1">
                <a:solidFill>
                  <a:schemeClr val="bg1"/>
                </a:solidFill>
              </a:rPr>
              <a:t>Хананеев</a:t>
            </a:r>
            <a:r>
              <a:rPr lang="ru-RU" sz="3400" b="1" i="1" dirty="0">
                <a:solidFill>
                  <a:schemeClr val="bg1"/>
                </a:solidFill>
              </a:rPr>
              <a:t> и </a:t>
            </a:r>
            <a:r>
              <a:rPr lang="ru-RU" sz="3400" b="1" i="1" dirty="0" err="1">
                <a:solidFill>
                  <a:schemeClr val="bg1"/>
                </a:solidFill>
              </a:rPr>
              <a:t>Хеттеев</a:t>
            </a:r>
            <a:r>
              <a:rPr lang="ru-RU" sz="3400" b="1" i="1" dirty="0">
                <a:solidFill>
                  <a:schemeClr val="bg1"/>
                </a:solidFill>
              </a:rPr>
              <a:t>; не выгоню их от лица твоего в один год, чтобы земля не сделалась пуста и не умножились против тебя звери полевые: мало‐помалу буду прогонять их от тебя, доколе ты не размножишься и не возьмешь во владение земли </a:t>
            </a:r>
            <a:r>
              <a:rPr lang="ru-RU" sz="3400" b="1" i="1" dirty="0" smtClean="0">
                <a:solidFill>
                  <a:schemeClr val="bg1"/>
                </a:solidFill>
              </a:rPr>
              <a:t>сей. …</a:t>
            </a:r>
            <a:endParaRPr lang="ru-RU" sz="3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31696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… Проведу </a:t>
            </a:r>
            <a:r>
              <a:rPr lang="ru-RU" sz="3600" b="1" i="1" dirty="0">
                <a:solidFill>
                  <a:schemeClr val="bg1"/>
                </a:solidFill>
              </a:rPr>
              <a:t>пределы твои от моря Чермного до моря </a:t>
            </a:r>
            <a:r>
              <a:rPr lang="ru-RU" sz="3600" b="1" i="1" dirty="0" err="1">
                <a:solidFill>
                  <a:schemeClr val="bg1"/>
                </a:solidFill>
              </a:rPr>
              <a:t>Филистимского</a:t>
            </a:r>
            <a:r>
              <a:rPr lang="ru-RU" sz="3600" b="1" i="1" dirty="0">
                <a:solidFill>
                  <a:schemeClr val="bg1"/>
                </a:solidFill>
              </a:rPr>
              <a:t> и от пустыни до реки, ибо предам в руки ваши жителей сей земли, и прогонишь их от лица твоего; не заключай союза ни с ними, ни с богами их; не должны они жить в земле твоей, чтобы они не ввели тебя в грех против Меня; ибо если ты будешь служить богам их, то это будет тебе сетью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6165304"/>
            <a:ext cx="309634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23:27-33</a:t>
            </a:r>
          </a:p>
        </p:txBody>
      </p:sp>
    </p:spTree>
    <p:extLst>
      <p:ext uri="{BB962C8B-B14F-4D97-AF65-F5344CB8AC3E}">
        <p14:creationId xmlns:p14="http://schemas.microsoft.com/office/powerpoint/2010/main" val="1770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1663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«… </a:t>
            </a:r>
            <a:r>
              <a:rPr lang="ru-RU" sz="5400" b="1" i="1" dirty="0" smtClean="0">
                <a:solidFill>
                  <a:schemeClr val="bg1"/>
                </a:solidFill>
              </a:rPr>
              <a:t>ибо </a:t>
            </a:r>
            <a:r>
              <a:rPr lang="ru-RU" sz="5400" b="1" i="1" dirty="0">
                <a:solidFill>
                  <a:schemeClr val="bg1"/>
                </a:solidFill>
              </a:rPr>
              <a:t>они отвратят сынов твоих от Меня, чтобы служить иным богам, и тогда воспламенится на вас гнев Господа, и Он скоро истребит тебя.</a:t>
            </a:r>
            <a:r>
              <a:rPr lang="ru-RU" sz="5400" dirty="0" smtClean="0">
                <a:solidFill>
                  <a:schemeClr val="bg1"/>
                </a:solidFill>
              </a:rPr>
              <a:t>».</a:t>
            </a:r>
            <a:endParaRPr lang="ru-RU" sz="5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165304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7:4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5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«</a:t>
            </a:r>
            <a:r>
              <a:rPr lang="ru-RU" sz="7200" b="1" i="1" dirty="0" smtClean="0">
                <a:solidFill>
                  <a:schemeClr val="bg1"/>
                </a:solidFill>
              </a:rPr>
              <a:t>… не </a:t>
            </a:r>
            <a:r>
              <a:rPr lang="ru-RU" sz="7200" b="1" i="1" dirty="0">
                <a:solidFill>
                  <a:schemeClr val="bg1"/>
                </a:solidFill>
              </a:rPr>
              <a:t>должны они жить в земле твоей, чтобы они не ввели тебя в грех против Меня</a:t>
            </a:r>
            <a:r>
              <a:rPr lang="ru-RU" sz="7200" dirty="0" smtClean="0">
                <a:solidFill>
                  <a:schemeClr val="bg1"/>
                </a:solidFill>
              </a:rPr>
              <a:t>.»</a:t>
            </a:r>
            <a:endParaRPr lang="ru-RU" sz="7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165304"/>
            <a:ext cx="23762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23:33</a:t>
            </a:r>
          </a:p>
        </p:txBody>
      </p:sp>
    </p:spTree>
    <p:extLst>
      <p:ext uri="{BB962C8B-B14F-4D97-AF65-F5344CB8AC3E}">
        <p14:creationId xmlns:p14="http://schemas.microsoft.com/office/powerpoint/2010/main" val="3612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205472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>
                <a:solidFill>
                  <a:schemeClr val="bg1"/>
                </a:solidFill>
              </a:rPr>
              <a:t>Не преклоняйтесь под чужое ярмо с неверными, ибо какое общение праведности с беззаконием? Что общего у света с </a:t>
            </a:r>
            <a:r>
              <a:rPr lang="ru-RU" sz="4000" b="1" i="1" dirty="0" err="1">
                <a:solidFill>
                  <a:schemeClr val="bg1"/>
                </a:solidFill>
              </a:rPr>
              <a:t>тьмою</a:t>
            </a:r>
            <a:r>
              <a:rPr lang="ru-RU" sz="4000" b="1" i="1" dirty="0">
                <a:solidFill>
                  <a:schemeClr val="bg1"/>
                </a:solidFill>
              </a:rPr>
              <a:t>? Какое согласие между Христом и </a:t>
            </a:r>
            <a:r>
              <a:rPr lang="ru-RU" sz="4000" b="1" i="1" dirty="0" err="1">
                <a:solidFill>
                  <a:schemeClr val="bg1"/>
                </a:solidFill>
              </a:rPr>
              <a:t>Велиаром</a:t>
            </a:r>
            <a:r>
              <a:rPr lang="ru-RU" sz="4000" b="1" i="1" dirty="0">
                <a:solidFill>
                  <a:schemeClr val="bg1"/>
                </a:solidFill>
              </a:rPr>
              <a:t>? Или какое соучастие верного с неверным? Какая совместность храма Божия с идолами? Ибо вы — храм Бога живого, как сказал Бог</a:t>
            </a:r>
            <a:r>
              <a:rPr lang="ru-RU" sz="4000" b="1" i="1" dirty="0" smtClean="0">
                <a:solidFill>
                  <a:schemeClr val="bg1"/>
                </a:solidFill>
              </a:rPr>
              <a:t>: …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… «</a:t>
            </a:r>
            <a:r>
              <a:rPr lang="ru-RU" sz="4000" b="1" i="1" dirty="0">
                <a:solidFill>
                  <a:schemeClr val="bg1"/>
                </a:solidFill>
              </a:rPr>
              <a:t>вселюсь в них и буду ходить в них; и буду их Богом, и они будут Моим народом». </a:t>
            </a:r>
            <a:r>
              <a:rPr lang="ru-RU" sz="4000" b="1" i="1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>
                <a:solidFill>
                  <a:schemeClr val="bg1"/>
                </a:solidFill>
              </a:rPr>
              <a:t>И потому выйдите из среды их и отделитесь, говорит Господь, и не прикасайтесь к нечистому; и Я </a:t>
            </a:r>
            <a:r>
              <a:rPr lang="ru-RU" sz="4000" b="1" i="1" dirty="0" err="1">
                <a:solidFill>
                  <a:schemeClr val="bg1"/>
                </a:solidFill>
              </a:rPr>
              <a:t>прииму</a:t>
            </a:r>
            <a:r>
              <a:rPr lang="ru-RU" sz="4000" b="1" i="1" dirty="0">
                <a:solidFill>
                  <a:schemeClr val="bg1"/>
                </a:solidFill>
              </a:rPr>
              <a:t> вас». «И буду вам Отцом, и вы будете Моими сынами и дщерями, говорит Господь </a:t>
            </a:r>
            <a:r>
              <a:rPr lang="ru-RU" sz="4000" b="1" i="1" dirty="0" smtClean="0">
                <a:solidFill>
                  <a:schemeClr val="bg1"/>
                </a:solidFill>
              </a:rPr>
              <a:t>Вседержитель.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6165304"/>
            <a:ext cx="367240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Коринфянам 6:14-18</a:t>
            </a:r>
          </a:p>
        </p:txBody>
      </p:sp>
    </p:spTree>
    <p:extLst>
      <p:ext uri="{BB962C8B-B14F-4D97-AF65-F5344CB8AC3E}">
        <p14:creationId xmlns:p14="http://schemas.microsoft.com/office/powerpoint/2010/main" val="1973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40001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 smtClean="0">
                <a:solidFill>
                  <a:schemeClr val="bg1"/>
                </a:solidFill>
              </a:rPr>
              <a:t>«… </a:t>
            </a:r>
            <a:r>
              <a:rPr lang="ru-RU" sz="4200" b="1" i="1" dirty="0" smtClean="0">
                <a:solidFill>
                  <a:schemeClr val="bg1"/>
                </a:solidFill>
              </a:rPr>
              <a:t>так </a:t>
            </a:r>
            <a:r>
              <a:rPr lang="ru-RU" sz="4200" b="1" i="1" dirty="0">
                <a:solidFill>
                  <a:schemeClr val="bg1"/>
                </a:solidFill>
              </a:rPr>
              <a:t>говорит Господь </a:t>
            </a:r>
            <a:r>
              <a:rPr lang="ru-RU" sz="4200" b="1" i="1" dirty="0" err="1">
                <a:solidFill>
                  <a:schemeClr val="bg1"/>
                </a:solidFill>
              </a:rPr>
              <a:t>Саваоф</a:t>
            </a:r>
            <a:r>
              <a:rPr lang="ru-RU" sz="4200" b="1" i="1" dirty="0">
                <a:solidFill>
                  <a:schemeClr val="bg1"/>
                </a:solidFill>
              </a:rPr>
              <a:t>: спроси священников о законе и скажи: если бы кто нес освященное мясо в поле одежды своей и полою своею коснулся хлеба, или чего‐либо вареного, или вина, или елея, или какой‐нибудь пищи: сделается ли это священным? </a:t>
            </a:r>
            <a:r>
              <a:rPr lang="ru-RU" sz="4200" b="1" i="1" dirty="0" smtClean="0">
                <a:solidFill>
                  <a:schemeClr val="bg1"/>
                </a:solidFill>
              </a:rPr>
              <a:t>…</a:t>
            </a:r>
            <a:endParaRPr lang="ru-RU" sz="4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«… </a:t>
            </a:r>
            <a:r>
              <a:rPr lang="ru-RU" sz="3300" b="1" i="1" dirty="0" smtClean="0">
                <a:solidFill>
                  <a:schemeClr val="bg1"/>
                </a:solidFill>
              </a:rPr>
              <a:t>и </a:t>
            </a:r>
            <a:r>
              <a:rPr lang="ru-RU" sz="3300" b="1" i="1" dirty="0">
                <a:solidFill>
                  <a:schemeClr val="bg1"/>
                </a:solidFill>
              </a:rPr>
              <a:t>сделай из сего миро для священного помазания, масть составную, искусством составляющего масти: это будет миро для священного помазания; и помажь им </a:t>
            </a:r>
            <a:r>
              <a:rPr lang="ru-RU" sz="3300" b="1" i="1" u="sng" dirty="0">
                <a:solidFill>
                  <a:schemeClr val="bg1"/>
                </a:solidFill>
              </a:rPr>
              <a:t>скинию собрания и ковчег откровения, и стол, и все принадлежности его, и светильник и все принадлежности его, и жертвенник курения, и жертвенник всесожжения и все принадлежности его, и умывальник и подножие его</a:t>
            </a:r>
            <a:r>
              <a:rPr lang="ru-RU" sz="3300" b="1" i="1" dirty="0">
                <a:solidFill>
                  <a:schemeClr val="bg1"/>
                </a:solidFill>
              </a:rPr>
              <a:t>; и освяти их, и будет святыня великая: </a:t>
            </a:r>
            <a:r>
              <a:rPr lang="ru-RU" sz="3300" b="1" i="1" u="sng" dirty="0">
                <a:solidFill>
                  <a:schemeClr val="bg1"/>
                </a:solidFill>
              </a:rPr>
              <a:t>всё</a:t>
            </a:r>
            <a:r>
              <a:rPr lang="ru-RU" sz="3300" b="1" i="1" dirty="0">
                <a:solidFill>
                  <a:schemeClr val="bg1"/>
                </a:solidFill>
              </a:rPr>
              <a:t>, </a:t>
            </a:r>
            <a:r>
              <a:rPr lang="ru-RU" sz="3300" b="1" i="1" u="sng" dirty="0">
                <a:solidFill>
                  <a:schemeClr val="bg1"/>
                </a:solidFill>
              </a:rPr>
              <a:t>прикасающееся к ним, </a:t>
            </a:r>
            <a:r>
              <a:rPr lang="ru-RU" sz="3300" b="1" i="1" u="sng" dirty="0" err="1">
                <a:solidFill>
                  <a:schemeClr val="bg1"/>
                </a:solidFill>
              </a:rPr>
              <a:t>освятится</a:t>
            </a:r>
            <a:r>
              <a:rPr lang="ru-RU" sz="3300" dirty="0">
                <a:solidFill>
                  <a:schemeClr val="bg1"/>
                </a:solidFill>
              </a:rPr>
              <a:t>…</a:t>
            </a:r>
            <a:r>
              <a:rPr lang="ru-RU" sz="3300" dirty="0" smtClean="0">
                <a:solidFill>
                  <a:schemeClr val="bg1"/>
                </a:solidFill>
              </a:rPr>
              <a:t>»</a:t>
            </a:r>
            <a:endParaRPr lang="ru-RU" sz="33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165304"/>
            <a:ext cx="266429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30:25-29</a:t>
            </a:r>
          </a:p>
        </p:txBody>
      </p:sp>
    </p:spTree>
    <p:extLst>
      <p:ext uri="{BB962C8B-B14F-4D97-AF65-F5344CB8AC3E}">
        <p14:creationId xmlns:p14="http://schemas.microsoft.com/office/powerpoint/2010/main" val="2620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88640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dirty="0" smtClean="0">
                <a:solidFill>
                  <a:schemeClr val="bg1"/>
                </a:solidFill>
              </a:rPr>
              <a:t>«… </a:t>
            </a:r>
            <a:r>
              <a:rPr lang="ru-RU" sz="3700" b="1" i="1" dirty="0" smtClean="0">
                <a:solidFill>
                  <a:schemeClr val="bg1"/>
                </a:solidFill>
              </a:rPr>
              <a:t>скажи </a:t>
            </a:r>
            <a:r>
              <a:rPr lang="ru-RU" sz="3700" b="1" i="1" dirty="0">
                <a:solidFill>
                  <a:schemeClr val="bg1"/>
                </a:solidFill>
              </a:rPr>
              <a:t>Аарону и сынам его: вот закон о жертве за грех: </a:t>
            </a:r>
            <a:r>
              <a:rPr lang="ru-RU" sz="3700" b="1" i="1" u="sng" dirty="0">
                <a:solidFill>
                  <a:schemeClr val="bg1"/>
                </a:solidFill>
              </a:rPr>
              <a:t>жертва за грех</a:t>
            </a:r>
            <a:r>
              <a:rPr lang="ru-RU" sz="3700" b="1" i="1" dirty="0">
                <a:solidFill>
                  <a:schemeClr val="bg1"/>
                </a:solidFill>
              </a:rPr>
              <a:t> должна быть </a:t>
            </a:r>
            <a:r>
              <a:rPr lang="ru-RU" sz="3700" b="1" i="1" dirty="0" err="1">
                <a:solidFill>
                  <a:schemeClr val="bg1"/>
                </a:solidFill>
              </a:rPr>
              <a:t>закалаема</a:t>
            </a:r>
            <a:r>
              <a:rPr lang="ru-RU" sz="3700" b="1" i="1" dirty="0">
                <a:solidFill>
                  <a:schemeClr val="bg1"/>
                </a:solidFill>
              </a:rPr>
              <a:t> пред Господом на том месте, где </a:t>
            </a:r>
            <a:r>
              <a:rPr lang="ru-RU" sz="3700" b="1" i="1" dirty="0" err="1">
                <a:solidFill>
                  <a:schemeClr val="bg1"/>
                </a:solidFill>
              </a:rPr>
              <a:t>закалается</a:t>
            </a:r>
            <a:r>
              <a:rPr lang="ru-RU" sz="3700" b="1" i="1" dirty="0">
                <a:solidFill>
                  <a:schemeClr val="bg1"/>
                </a:solidFill>
              </a:rPr>
              <a:t> всесожжение; </a:t>
            </a:r>
            <a:r>
              <a:rPr lang="ru-RU" sz="3700" b="1" i="1" u="sng" dirty="0">
                <a:solidFill>
                  <a:schemeClr val="bg1"/>
                </a:solidFill>
              </a:rPr>
              <a:t>это великая святыня</a:t>
            </a:r>
            <a:r>
              <a:rPr lang="ru-RU" sz="3700" b="1" i="1" dirty="0">
                <a:solidFill>
                  <a:schemeClr val="bg1"/>
                </a:solidFill>
              </a:rPr>
              <a:t>; священник, совершающий жертву за грех, должен есть ее; она должна быть съедаема на святом месте, на дворе скинии собрания; </a:t>
            </a:r>
            <a:r>
              <a:rPr lang="ru-RU" sz="3700" b="1" i="1" u="sng" dirty="0">
                <a:solidFill>
                  <a:schemeClr val="bg1"/>
                </a:solidFill>
              </a:rPr>
              <a:t>все, что прикоснется к мясу ее, </a:t>
            </a:r>
            <a:r>
              <a:rPr lang="ru-RU" sz="3700" b="1" i="1" u="sng" dirty="0" err="1">
                <a:solidFill>
                  <a:schemeClr val="bg1"/>
                </a:solidFill>
              </a:rPr>
              <a:t>освятится</a:t>
            </a:r>
            <a:r>
              <a:rPr lang="ru-RU" sz="3700" b="1" i="1" dirty="0">
                <a:solidFill>
                  <a:schemeClr val="bg1"/>
                </a:solidFill>
              </a:rPr>
              <a:t>;</a:t>
            </a:r>
            <a:r>
              <a:rPr lang="ru-RU" sz="3700" dirty="0" smtClean="0">
                <a:solidFill>
                  <a:schemeClr val="bg1"/>
                </a:solidFill>
              </a:rPr>
              <a:t>»</a:t>
            </a:r>
            <a:endParaRPr lang="ru-RU" sz="37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165304"/>
            <a:ext cx="266429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6:25-27а</a:t>
            </a:r>
          </a:p>
        </p:txBody>
      </p:sp>
    </p:spTree>
    <p:extLst>
      <p:ext uri="{BB962C8B-B14F-4D97-AF65-F5344CB8AC3E}">
        <p14:creationId xmlns:p14="http://schemas.microsoft.com/office/powerpoint/2010/main" val="1794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389557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b="1" i="1" dirty="0" smtClean="0">
                <a:solidFill>
                  <a:schemeClr val="bg1"/>
                </a:solidFill>
              </a:rPr>
              <a:t>Вот </a:t>
            </a:r>
            <a:r>
              <a:rPr lang="ru-RU" sz="3600" b="1" i="1" dirty="0">
                <a:solidFill>
                  <a:schemeClr val="bg1"/>
                </a:solidFill>
              </a:rPr>
              <a:t>закон о </a:t>
            </a:r>
            <a:r>
              <a:rPr lang="ru-RU" sz="3600" b="1" i="1" u="sng" dirty="0">
                <a:solidFill>
                  <a:schemeClr val="bg1"/>
                </a:solidFill>
              </a:rPr>
              <a:t>приношении хлебном</a:t>
            </a:r>
            <a:r>
              <a:rPr lang="ru-RU" sz="3600" b="1" i="1" dirty="0">
                <a:solidFill>
                  <a:schemeClr val="bg1"/>
                </a:solidFill>
              </a:rPr>
              <a:t>: сыны </a:t>
            </a:r>
            <a:r>
              <a:rPr lang="ru-RU" sz="3600" b="1" i="1" dirty="0" err="1">
                <a:solidFill>
                  <a:schemeClr val="bg1"/>
                </a:solidFill>
              </a:rPr>
              <a:t>Аароновы</a:t>
            </a:r>
            <a:r>
              <a:rPr lang="ru-RU" sz="3600" b="1" i="1" dirty="0">
                <a:solidFill>
                  <a:schemeClr val="bg1"/>
                </a:solidFill>
              </a:rPr>
              <a:t> должны приносить его пред Господа к жертвеннику; и пусть возьмет священник горстью своею из приношения хлебного и пшеничной муки, и елея, и весь </a:t>
            </a:r>
            <a:r>
              <a:rPr lang="ru-RU" sz="3600" b="1" i="1" dirty="0" err="1">
                <a:solidFill>
                  <a:schemeClr val="bg1"/>
                </a:solidFill>
              </a:rPr>
              <a:t>ливан</a:t>
            </a:r>
            <a:r>
              <a:rPr lang="ru-RU" sz="3600" b="1" i="1" dirty="0">
                <a:solidFill>
                  <a:schemeClr val="bg1"/>
                </a:solidFill>
              </a:rPr>
              <a:t>, который на жертве, и сожжет на жертвеннике: это приятное благоухание, в память пред Господом; а остальное из него пусть едят Аарон и сыны его. Пресным должно есть его на святом месте, </a:t>
            </a:r>
            <a:r>
              <a:rPr lang="ru-RU" sz="3600" b="1" i="1" dirty="0" smtClean="0">
                <a:solidFill>
                  <a:schemeClr val="bg1"/>
                </a:solidFill>
              </a:rPr>
              <a:t>…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438919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… на дворе скинии </a:t>
            </a:r>
            <a:r>
              <a:rPr lang="ru-RU" sz="3600" b="1" i="1" dirty="0">
                <a:solidFill>
                  <a:schemeClr val="bg1"/>
                </a:solidFill>
              </a:rPr>
              <a:t>собрания пусть едят его; не должно печь его квасным. Сие даю Я им в долю из жертв Моих. </a:t>
            </a:r>
            <a:r>
              <a:rPr lang="ru-RU" sz="3600" b="1" i="1" u="sng" dirty="0">
                <a:solidFill>
                  <a:schemeClr val="bg1"/>
                </a:solidFill>
              </a:rPr>
              <a:t>Это великая святыня, подобно как жертва за грех и жертва повинности</a:t>
            </a:r>
            <a:r>
              <a:rPr lang="ru-RU" sz="3600" b="1" i="1" dirty="0">
                <a:solidFill>
                  <a:schemeClr val="bg1"/>
                </a:solidFill>
              </a:rPr>
              <a:t>. Все потомки </a:t>
            </a:r>
            <a:r>
              <a:rPr lang="ru-RU" sz="3600" b="1" i="1" dirty="0" err="1">
                <a:solidFill>
                  <a:schemeClr val="bg1"/>
                </a:solidFill>
              </a:rPr>
              <a:t>Аароновы</a:t>
            </a:r>
            <a:r>
              <a:rPr lang="ru-RU" sz="3600" b="1" i="1" dirty="0">
                <a:solidFill>
                  <a:schemeClr val="bg1"/>
                </a:solidFill>
              </a:rPr>
              <a:t> мужеского пола могут есть ее. Это вечный участок в роды ваши из жертв Господних. </a:t>
            </a:r>
            <a:r>
              <a:rPr lang="ru-RU" sz="3600" b="1" i="1" u="sng" dirty="0">
                <a:solidFill>
                  <a:schemeClr val="bg1"/>
                </a:solidFill>
              </a:rPr>
              <a:t>Всё, прикасающееся к ним, </a:t>
            </a:r>
            <a:r>
              <a:rPr lang="ru-RU" sz="3600" b="1" i="1" u="sng" dirty="0" err="1">
                <a:solidFill>
                  <a:schemeClr val="bg1"/>
                </a:solidFill>
              </a:rPr>
              <a:t>освятится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165304"/>
            <a:ext cx="266429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6:14-18</a:t>
            </a:r>
          </a:p>
        </p:txBody>
      </p:sp>
    </p:spTree>
    <p:extLst>
      <p:ext uri="{BB962C8B-B14F-4D97-AF65-F5344CB8AC3E}">
        <p14:creationId xmlns:p14="http://schemas.microsoft.com/office/powerpoint/2010/main" val="34045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temp\ф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"/>
            <a:ext cx="3059832" cy="68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398274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Жертва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повинности приносилась</a:t>
            </a:r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973034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если ты слышал проклятие,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но </a:t>
            </a:r>
            <a:r>
              <a:rPr lang="ru-RU" sz="2400" b="1" dirty="0">
                <a:solidFill>
                  <a:schemeClr val="bg1"/>
                </a:solidFill>
              </a:rPr>
              <a:t>не объявил о нём;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если ты прикоснулся к нечистоте, </a:t>
            </a:r>
            <a:r>
              <a:rPr lang="ru-RU" sz="2400" b="1" dirty="0" smtClean="0">
                <a:solidFill>
                  <a:schemeClr val="bg1"/>
                </a:solidFill>
              </a:rPr>
              <a:t>             но </a:t>
            </a:r>
            <a:r>
              <a:rPr lang="ru-RU" sz="2400" b="1" dirty="0">
                <a:solidFill>
                  <a:schemeClr val="bg1"/>
                </a:solidFill>
              </a:rPr>
              <a:t>не знал этого;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если ты безрассудно поклялся, </a:t>
            </a:r>
            <a:r>
              <a:rPr lang="ru-RU" sz="2400" b="1" dirty="0" smtClean="0">
                <a:solidFill>
                  <a:schemeClr val="bg1"/>
                </a:solidFill>
              </a:rPr>
              <a:t>            но </a:t>
            </a:r>
            <a:r>
              <a:rPr lang="ru-RU" sz="2400" b="1" dirty="0">
                <a:solidFill>
                  <a:schemeClr val="bg1"/>
                </a:solidFill>
              </a:rPr>
              <a:t>не знал этого;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если ты безрассудно поклялся, </a:t>
            </a:r>
            <a:r>
              <a:rPr lang="ru-RU" sz="2400" b="1" dirty="0" smtClean="0">
                <a:solidFill>
                  <a:schemeClr val="bg1"/>
                </a:solidFill>
              </a:rPr>
              <a:t>     но </a:t>
            </a:r>
            <a:r>
              <a:rPr lang="ru-RU" sz="2400" b="1" dirty="0">
                <a:solidFill>
                  <a:schemeClr val="bg1"/>
                </a:solidFill>
              </a:rPr>
              <a:t>не знал этого, а после узнал;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если ты согрешил против посвящённого Господу;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если </a:t>
            </a:r>
            <a:r>
              <a:rPr lang="ru-RU" sz="2400" b="1" dirty="0">
                <a:solidFill>
                  <a:schemeClr val="bg1"/>
                </a:solidFill>
              </a:rPr>
              <a:t>ты согрешил против заповедей </a:t>
            </a:r>
            <a:r>
              <a:rPr lang="ru-RU" sz="2400" b="1" dirty="0" smtClean="0">
                <a:solidFill>
                  <a:schemeClr val="bg1"/>
                </a:solidFill>
              </a:rPr>
              <a:t>Господних.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temp\ф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"/>
            <a:ext cx="3059832" cy="68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398274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Жертва за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грех приносилась за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3431"/>
            <a:ext cx="540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</a:rPr>
              <a:t>отказ сделать обещанное;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</a:rPr>
              <a:t>отказ отдать чужое, которое человеку поручили сберечь, или которое он нашёл;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</a:rPr>
              <a:t>отказ вернуть похищенное;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</a:rPr>
              <a:t>обман ближнего;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ложную клятву.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116632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</a:rPr>
              <a:t>«… </a:t>
            </a:r>
            <a:r>
              <a:rPr lang="ru-RU" sz="4200" b="1" i="1" dirty="0" smtClean="0">
                <a:solidFill>
                  <a:schemeClr val="bg1"/>
                </a:solidFill>
              </a:rPr>
              <a:t>потому </a:t>
            </a:r>
            <a:r>
              <a:rPr lang="ru-RU" sz="4200" b="1" i="1" dirty="0">
                <a:solidFill>
                  <a:schemeClr val="bg1"/>
                </a:solidFill>
              </a:rPr>
              <a:t>что все согрешили и лишены славы Божией, получая оправдание даром, по благодати Его, искуплением во Христе Иисусе, </a:t>
            </a:r>
            <a:r>
              <a:rPr lang="ru-RU" sz="4200" b="1" i="1" u="sng" dirty="0">
                <a:solidFill>
                  <a:schemeClr val="bg1"/>
                </a:solidFill>
              </a:rPr>
              <a:t>Которого Бог предложил в жертву умилостивления</a:t>
            </a:r>
            <a:r>
              <a:rPr lang="ru-RU" sz="4200" b="1" i="1" dirty="0">
                <a:solidFill>
                  <a:schemeClr val="bg1"/>
                </a:solidFill>
              </a:rPr>
              <a:t> в Крови Его через веру, для показания правды Его в прощении грехов, соделанных прежде</a:t>
            </a:r>
            <a:r>
              <a:rPr lang="ru-RU" sz="4200" dirty="0">
                <a:solidFill>
                  <a:schemeClr val="bg1"/>
                </a:solidFill>
              </a:rPr>
              <a:t>…</a:t>
            </a:r>
            <a:r>
              <a:rPr lang="ru-RU" sz="4200" dirty="0" smtClean="0">
                <a:solidFill>
                  <a:schemeClr val="bg1"/>
                </a:solidFill>
              </a:rPr>
              <a:t>»</a:t>
            </a:r>
            <a:endParaRPr lang="ru-RU" sz="42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6165304"/>
            <a:ext cx="316835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3:23-25 </a:t>
            </a:r>
          </a:p>
        </p:txBody>
      </p:sp>
    </p:spTree>
    <p:extLst>
      <p:ext uri="{BB962C8B-B14F-4D97-AF65-F5344CB8AC3E}">
        <p14:creationId xmlns:p14="http://schemas.microsoft.com/office/powerpoint/2010/main" val="24440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188640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(Христос) 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умилостивление за грехи наши, и не только за наши, но и за грехи всего мира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 есть та жертва, которая искупает наши грехи, и не только наши, но и всего света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6165304"/>
            <a:ext cx="568863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 (современный перевод)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3111351"/>
            <a:ext cx="27363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2:2 </a:t>
            </a:r>
          </a:p>
        </p:txBody>
      </p:sp>
    </p:spTree>
    <p:extLst>
      <p:ext uri="{BB962C8B-B14F-4D97-AF65-F5344CB8AC3E}">
        <p14:creationId xmlns:p14="http://schemas.microsoft.com/office/powerpoint/2010/main" val="8380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260648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i="1" dirty="0">
                <a:solidFill>
                  <a:schemeClr val="bg1"/>
                </a:solidFill>
              </a:rPr>
              <a:t>Я </a:t>
            </a:r>
            <a:r>
              <a:rPr lang="ru-RU" sz="4200" b="1" i="1" dirty="0" err="1">
                <a:solidFill>
                  <a:schemeClr val="bg1"/>
                </a:solidFill>
              </a:rPr>
              <a:t>есмь</a:t>
            </a:r>
            <a:r>
              <a:rPr lang="ru-RU" sz="4200" b="1" i="1" dirty="0">
                <a:solidFill>
                  <a:schemeClr val="bg1"/>
                </a:solidFill>
              </a:rPr>
              <a:t> хлеб жизни. Отцы ваши ели манну в пустыне и умерли; хлеб же, сходящий с небес, таков, что </a:t>
            </a:r>
            <a:r>
              <a:rPr lang="ru-RU" sz="4200" b="1" i="1" dirty="0" err="1">
                <a:solidFill>
                  <a:schemeClr val="bg1"/>
                </a:solidFill>
              </a:rPr>
              <a:t>ядущий</a:t>
            </a:r>
            <a:r>
              <a:rPr lang="ru-RU" sz="4200" b="1" i="1" dirty="0">
                <a:solidFill>
                  <a:schemeClr val="bg1"/>
                </a:solidFill>
              </a:rPr>
              <a:t> его не умрет. Я хлеб живой, </a:t>
            </a:r>
            <a:r>
              <a:rPr lang="ru-RU" sz="4200" b="1" i="1" dirty="0" err="1">
                <a:solidFill>
                  <a:schemeClr val="bg1"/>
                </a:solidFill>
              </a:rPr>
              <a:t>сшедший</a:t>
            </a:r>
            <a:r>
              <a:rPr lang="ru-RU" sz="4200" b="1" i="1" dirty="0">
                <a:solidFill>
                  <a:schemeClr val="bg1"/>
                </a:solidFill>
              </a:rPr>
              <a:t> с небес; </a:t>
            </a:r>
            <a:r>
              <a:rPr lang="ru-RU" sz="4200" b="1" i="1" dirty="0" err="1">
                <a:solidFill>
                  <a:schemeClr val="bg1"/>
                </a:solidFill>
              </a:rPr>
              <a:t>ядущий</a:t>
            </a:r>
            <a:r>
              <a:rPr lang="ru-RU" sz="4200" b="1" i="1" dirty="0">
                <a:solidFill>
                  <a:schemeClr val="bg1"/>
                </a:solidFill>
              </a:rPr>
              <a:t> хлеб сей будет жить вовек; </a:t>
            </a:r>
            <a:r>
              <a:rPr lang="ru-RU" sz="4200" b="1" i="1" u="sng" dirty="0">
                <a:solidFill>
                  <a:schemeClr val="bg1"/>
                </a:solidFill>
              </a:rPr>
              <a:t>хлеб же, который Я дам, есть Плоть Моя, которую Я отдам за жизнь мира</a:t>
            </a:r>
            <a:r>
              <a:rPr lang="ru-RU" sz="4200" dirty="0">
                <a:solidFill>
                  <a:schemeClr val="bg1"/>
                </a:solidFill>
              </a:rPr>
              <a:t>.</a:t>
            </a:r>
            <a:r>
              <a:rPr lang="ru-RU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6156" y="6165304"/>
            <a:ext cx="284431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6:48-51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267027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>
                <a:solidFill>
                  <a:schemeClr val="bg1"/>
                </a:solidFill>
              </a:rPr>
              <a:t>Ибо я от Самого Господа принял то, что и вам передал, что Господь Иисус в ту ночь, в которую предан был, взял хлеб и, возблагодарив, преломил и сказал: «</a:t>
            </a:r>
            <a:r>
              <a:rPr lang="ru-RU" sz="3600" b="1" i="1" dirty="0" err="1">
                <a:solidFill>
                  <a:schemeClr val="bg1"/>
                </a:solidFill>
              </a:rPr>
              <a:t>приимите</a:t>
            </a:r>
            <a:r>
              <a:rPr lang="ru-RU" sz="3600" b="1" i="1" dirty="0">
                <a:solidFill>
                  <a:schemeClr val="bg1"/>
                </a:solidFill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</a:rPr>
              <a:t>ядите</a:t>
            </a:r>
            <a:r>
              <a:rPr lang="ru-RU" sz="3600" b="1" i="1" dirty="0">
                <a:solidFill>
                  <a:schemeClr val="bg1"/>
                </a:solidFill>
              </a:rPr>
              <a:t>, сие есть Тело Мое, за вас ломимое; сие творите в Мое воспоминание». Также и чашу после вечери, и сказал: «сия чаша есть новый завет в Моей Крови; сие творите, когда только будете пить, в Мое воспоминание». </a:t>
            </a:r>
            <a:r>
              <a:rPr lang="ru-RU" sz="3600" b="1" i="1" dirty="0" smtClean="0">
                <a:solidFill>
                  <a:schemeClr val="bg1"/>
                </a:solidFill>
              </a:rPr>
              <a:t>…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4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47027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 smtClean="0">
                <a:solidFill>
                  <a:schemeClr val="bg1"/>
                </a:solidFill>
              </a:rPr>
              <a:t>«…</a:t>
            </a:r>
            <a:r>
              <a:rPr lang="ru-RU" sz="4200" b="1" i="1" dirty="0">
                <a:solidFill>
                  <a:schemeClr val="bg1"/>
                </a:solidFill>
              </a:rPr>
              <a:t> И отвечали священники и сказали: нет. Потом </a:t>
            </a:r>
            <a:r>
              <a:rPr lang="ru-RU" sz="4200" b="1" i="1" dirty="0">
                <a:solidFill>
                  <a:schemeClr val="bg1"/>
                </a:solidFill>
              </a:rPr>
              <a:t>сказал </a:t>
            </a:r>
            <a:r>
              <a:rPr lang="ru-RU" sz="4200" b="1" i="1" dirty="0" err="1">
                <a:solidFill>
                  <a:schemeClr val="bg1"/>
                </a:solidFill>
              </a:rPr>
              <a:t>Аггей</a:t>
            </a:r>
            <a:r>
              <a:rPr lang="ru-RU" sz="4200" b="1" i="1" dirty="0">
                <a:solidFill>
                  <a:schemeClr val="bg1"/>
                </a:solidFill>
              </a:rPr>
              <a:t>: а если прикоснется ко всему этому кто‐либо, осквернившийся от прикосновения к мертвецу: сделается ли это нечистым? </a:t>
            </a:r>
            <a:r>
              <a:rPr lang="ru-RU" sz="4200" b="1" i="1" dirty="0" smtClean="0">
                <a:solidFill>
                  <a:schemeClr val="bg1"/>
                </a:solidFill>
              </a:rPr>
              <a:t> И </a:t>
            </a:r>
            <a:r>
              <a:rPr lang="ru-RU" sz="4200" b="1" i="1" dirty="0">
                <a:solidFill>
                  <a:schemeClr val="bg1"/>
                </a:solidFill>
              </a:rPr>
              <a:t>отвечали священники и сказали: будет нечистым</a:t>
            </a:r>
            <a:r>
              <a:rPr lang="ru-RU" sz="4200" dirty="0" smtClean="0">
                <a:solidFill>
                  <a:schemeClr val="bg1"/>
                </a:solidFill>
              </a:rPr>
              <a:t>.»</a:t>
            </a:r>
            <a:endParaRPr lang="ru-RU" sz="4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Аггей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2:11-13</a:t>
            </a:r>
          </a:p>
        </p:txBody>
      </p:sp>
    </p:spTree>
    <p:extLst>
      <p:ext uri="{BB962C8B-B14F-4D97-AF65-F5344CB8AC3E}">
        <p14:creationId xmlns:p14="http://schemas.microsoft.com/office/powerpoint/2010/main" val="1812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582935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3600" b="1" i="1" dirty="0" smtClean="0">
                <a:solidFill>
                  <a:schemeClr val="bg1"/>
                </a:solidFill>
              </a:rPr>
              <a:t>Ибо </a:t>
            </a:r>
            <a:r>
              <a:rPr lang="ru-RU" sz="3600" b="1" i="1" dirty="0">
                <a:solidFill>
                  <a:schemeClr val="bg1"/>
                </a:solidFill>
              </a:rPr>
              <a:t>всякий раз, когда вы едите хлеб сей и пьете чашу сию, смерть Господню возвещаете, доколе Он придет. Посему, кто будет есть хлеб сей или пить чашу Господню недостойно, виновен будет против Тела и Крови Господней. Да испытывает же себя человек, и таким образом пусть ест от хлеба сего и пьет из чаши сей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6165304"/>
            <a:ext cx="381642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Коринфянам 11:23-28 </a:t>
            </a:r>
          </a:p>
        </p:txBody>
      </p:sp>
    </p:spTree>
    <p:extLst>
      <p:ext uri="{BB962C8B-B14F-4D97-AF65-F5344CB8AC3E}">
        <p14:creationId xmlns:p14="http://schemas.microsoft.com/office/powerpoint/2010/main" val="29568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183986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«… </a:t>
            </a:r>
            <a:r>
              <a:rPr lang="ru-RU" sz="4800" b="1" i="1" dirty="0" smtClean="0">
                <a:solidFill>
                  <a:schemeClr val="bg1"/>
                </a:solidFill>
              </a:rPr>
              <a:t>сие </a:t>
            </a:r>
            <a:r>
              <a:rPr lang="ru-RU" sz="4800" b="1" i="1" dirty="0">
                <a:solidFill>
                  <a:schemeClr val="bg1"/>
                </a:solidFill>
              </a:rPr>
              <a:t>творите в Мое воспоминание</a:t>
            </a:r>
            <a:r>
              <a:rPr lang="ru-RU" sz="4800" dirty="0">
                <a:solidFill>
                  <a:schemeClr val="bg1"/>
                </a:solidFill>
              </a:rPr>
              <a:t>» </a:t>
            </a:r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endParaRPr lang="ru-RU" sz="4800" dirty="0" smtClean="0">
              <a:solidFill>
                <a:schemeClr val="bg1"/>
              </a:solidFill>
            </a:endParaRPr>
          </a:p>
          <a:p>
            <a:pPr algn="ctr"/>
            <a:endParaRPr lang="ru-RU" sz="4400" dirty="0">
              <a:solidFill>
                <a:schemeClr val="bg1"/>
              </a:solidFill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</a:t>
            </a:r>
            <a:r>
              <a:rPr lang="ru-RU" sz="4400" b="1" i="1" dirty="0">
                <a:solidFill>
                  <a:schemeClr val="bg1"/>
                </a:solidFill>
              </a:rPr>
              <a:t>Ибо всякий раз, когда вы едите хлеб сей и пьете чашу сию, смерть Господню возвещаете, доколе Он придет</a:t>
            </a:r>
            <a:r>
              <a:rPr lang="ru-RU" sz="4400" dirty="0">
                <a:solidFill>
                  <a:schemeClr val="bg1"/>
                </a:solidFill>
              </a:rPr>
              <a:t>»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6165304"/>
            <a:ext cx="374441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Коринфянам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959223"/>
            <a:ext cx="525658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22:19;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Коринфянам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11:24</a:t>
            </a:r>
          </a:p>
        </p:txBody>
      </p:sp>
    </p:spTree>
    <p:extLst>
      <p:ext uri="{BB962C8B-B14F-4D97-AF65-F5344CB8AC3E}">
        <p14:creationId xmlns:p14="http://schemas.microsoft.com/office/powerpoint/2010/main" val="38130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yt3.ggpht.com/a/AATXAJy1T2OgEGhUiCFG9v-V9raum7CYsjy8DlqZrWJe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2188"/>
          <a:stretch/>
        </p:blipFill>
        <p:spPr bwMode="auto">
          <a:xfrm>
            <a:off x="251520" y="336939"/>
            <a:ext cx="3024337" cy="41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347865" y="-243410"/>
            <a:ext cx="5840388" cy="7200802"/>
            <a:chOff x="3347865" y="-243410"/>
            <a:chExt cx="5840388" cy="72008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3079" y="2191376"/>
              <a:ext cx="7200801" cy="233123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04048" y="-243410"/>
              <a:ext cx="4184205" cy="72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139952" y="73069"/>
            <a:ext cx="4932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i="1" dirty="0"/>
              <a:t>Но что я вижу на этом столе? Хлеб. Это еще больше смиряет меня, потому что я понимаю, что не могу питаться духовной пищей. Я настолько нищ, что на моем собственном столе нет того, что мне надо, поэтому я должен приходить к столу Господа, чтобы через Него получить то духовное пропитание, которое необходимо для поддержания жизни моей души. А что налито в чаше? В ней налито вино, которое является символом Его пролитой крови. А что она еще может означать, как не то, что я по-прежнему нуждаюсь в очищении? ...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810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Чарльз </a:t>
            </a:r>
            <a:r>
              <a:rPr lang="ru-RU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Сперджен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английский баптист, проповедник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богослов</a:t>
            </a:r>
          </a:p>
        </p:txBody>
      </p:sp>
    </p:spTree>
    <p:extLst>
      <p:ext uri="{BB962C8B-B14F-4D97-AF65-F5344CB8AC3E}">
        <p14:creationId xmlns:p14="http://schemas.microsoft.com/office/powerpoint/2010/main" val="41805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yt3.ggpht.com/a/AATXAJy1T2OgEGhUiCFG9v-V9raum7CYsjy8DlqZrWJe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2188"/>
          <a:stretch/>
        </p:blipFill>
        <p:spPr bwMode="auto">
          <a:xfrm>
            <a:off x="251520" y="336939"/>
            <a:ext cx="3024337" cy="41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347865" y="-243410"/>
            <a:ext cx="5840388" cy="7200802"/>
            <a:chOff x="3347865" y="-243410"/>
            <a:chExt cx="5840388" cy="72008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3079" y="2191376"/>
              <a:ext cx="7200801" cy="233123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04048" y="-243410"/>
              <a:ext cx="4184205" cy="72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139952" y="44624"/>
            <a:ext cx="493204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/>
              <a:t>Даже тогда, когда я хожу в свете Божьем, мне по-прежнему нужен очищающий источник. Он нужен мне постоянно. И насколько велика милость Бога, который оставил мне символ, свидетельствующий, что кровь Христа будет очищать меня до тех пор, пока я не стану совершенно чистым! Поэтому мы должны разделять эту чашу с великим смирением, ибо только так достойно можем поучаствовать в Вечере Господней</a:t>
            </a:r>
            <a:r>
              <a:rPr lang="ru-RU" sz="2600" b="1" i="1" dirty="0" smtClean="0"/>
              <a:t>…»</a:t>
            </a:r>
            <a:endParaRPr lang="ru-RU" sz="2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810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Чарльз </a:t>
            </a:r>
            <a:r>
              <a:rPr lang="ru-RU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Сперджен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английский баптист, проповедник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богослов</a:t>
            </a:r>
          </a:p>
        </p:txBody>
      </p:sp>
    </p:spTree>
    <p:extLst>
      <p:ext uri="{BB962C8B-B14F-4D97-AF65-F5344CB8AC3E}">
        <p14:creationId xmlns:p14="http://schemas.microsoft.com/office/powerpoint/2010/main" val="13119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244961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«</a:t>
            </a:r>
            <a:r>
              <a:rPr lang="ru-RU" sz="7200" b="1" i="1" dirty="0" err="1">
                <a:solidFill>
                  <a:schemeClr val="bg1"/>
                </a:solidFill>
              </a:rPr>
              <a:t>Ядущий</a:t>
            </a:r>
            <a:r>
              <a:rPr lang="ru-RU" sz="7200" b="1" i="1" dirty="0">
                <a:solidFill>
                  <a:schemeClr val="bg1"/>
                </a:solidFill>
              </a:rPr>
              <a:t> Мою Плоть и </a:t>
            </a:r>
            <a:r>
              <a:rPr lang="ru-RU" sz="7200" b="1" i="1" dirty="0" err="1">
                <a:solidFill>
                  <a:schemeClr val="bg1"/>
                </a:solidFill>
              </a:rPr>
              <a:t>пиющий</a:t>
            </a:r>
            <a:r>
              <a:rPr lang="ru-RU" sz="7200" b="1" i="1" dirty="0">
                <a:solidFill>
                  <a:schemeClr val="bg1"/>
                </a:solidFill>
              </a:rPr>
              <a:t> Мою Кровь пребывает во Мне, и Я в нем</a:t>
            </a:r>
            <a:r>
              <a:rPr lang="ru-RU" sz="7200" dirty="0" smtClean="0">
                <a:solidFill>
                  <a:schemeClr val="bg1"/>
                </a:solidFill>
              </a:rPr>
              <a:t>»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6165304"/>
            <a:ext cx="288032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6:56</a:t>
            </a:r>
          </a:p>
        </p:txBody>
      </p:sp>
    </p:spTree>
    <p:extLst>
      <p:ext uri="{BB962C8B-B14F-4D97-AF65-F5344CB8AC3E}">
        <p14:creationId xmlns:p14="http://schemas.microsoft.com/office/powerpoint/2010/main" val="504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acatholics.org/wp-content/uploads/2021/05/bread-of-life-and-holy-bible-1536x1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2161"/>
          <a:stretch/>
        </p:blipFill>
        <p:spPr bwMode="auto">
          <a:xfrm>
            <a:off x="0" y="4783"/>
            <a:ext cx="9144000" cy="68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temp\добро и з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"/>
            <a:ext cx="3059833" cy="68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449377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ДОБРО -</a:t>
            </a:r>
            <a:endParaRPr lang="ru-RU" sz="8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870953"/>
            <a:ext cx="60486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 smtClean="0">
                <a:solidFill>
                  <a:schemeClr val="bg1"/>
                </a:solidFill>
              </a:rPr>
              <a:t>действия, слова </a:t>
            </a:r>
            <a:r>
              <a:rPr lang="ru-RU" sz="4600" b="1" dirty="0">
                <a:solidFill>
                  <a:schemeClr val="bg1"/>
                </a:solidFill>
              </a:rPr>
              <a:t>и мысли, которые </a:t>
            </a:r>
            <a:r>
              <a:rPr lang="ru-RU" sz="5400" b="1" dirty="0" smtClean="0">
                <a:solidFill>
                  <a:schemeClr val="bg1"/>
                </a:solidFill>
              </a:rPr>
              <a:t>СОГЛАСУЮТСЯ </a:t>
            </a:r>
            <a:r>
              <a:rPr lang="ru-RU" sz="4600" b="1" dirty="0">
                <a:solidFill>
                  <a:schemeClr val="bg1"/>
                </a:solidFill>
              </a:rPr>
              <a:t>с Божьими заповедями, законами и </a:t>
            </a:r>
            <a:r>
              <a:rPr lang="ru-RU" sz="4600" b="1" dirty="0" smtClean="0">
                <a:solidFill>
                  <a:schemeClr val="bg1"/>
                </a:solidFill>
              </a:rPr>
              <a:t>повелениями </a:t>
            </a:r>
            <a:endParaRPr lang="ru-RU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temp\добро и з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"/>
            <a:ext cx="3059833" cy="68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49377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ЗЛО -</a:t>
            </a:r>
            <a:endParaRPr lang="ru-RU" sz="8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70953"/>
            <a:ext cx="60486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 smtClean="0">
                <a:solidFill>
                  <a:schemeClr val="bg1"/>
                </a:solidFill>
              </a:rPr>
              <a:t>действия, слова </a:t>
            </a:r>
            <a:r>
              <a:rPr lang="ru-RU" sz="4600" b="1" dirty="0">
                <a:solidFill>
                  <a:schemeClr val="bg1"/>
                </a:solidFill>
              </a:rPr>
              <a:t>и мысли, которые </a:t>
            </a:r>
            <a:r>
              <a:rPr lang="ru-RU" sz="5400" b="1" dirty="0" smtClean="0">
                <a:solidFill>
                  <a:schemeClr val="bg1"/>
                </a:solidFill>
              </a:rPr>
              <a:t>НАРУШАЮТ </a:t>
            </a:r>
          </a:p>
          <a:p>
            <a:r>
              <a:rPr lang="ru-RU" sz="4600" b="1" dirty="0" smtClean="0">
                <a:solidFill>
                  <a:schemeClr val="bg1"/>
                </a:solidFill>
              </a:rPr>
              <a:t>Божьи заповеди</a:t>
            </a:r>
            <a:r>
              <a:rPr lang="ru-RU" sz="4600" b="1" dirty="0">
                <a:solidFill>
                  <a:schemeClr val="bg1"/>
                </a:solidFill>
              </a:rPr>
              <a:t>, </a:t>
            </a:r>
            <a:r>
              <a:rPr lang="ru-RU" sz="4600" b="1" dirty="0" smtClean="0">
                <a:solidFill>
                  <a:schemeClr val="bg1"/>
                </a:solidFill>
              </a:rPr>
              <a:t>законы </a:t>
            </a:r>
            <a:r>
              <a:rPr lang="ru-RU" sz="4600" b="1" dirty="0">
                <a:solidFill>
                  <a:schemeClr val="bg1"/>
                </a:solidFill>
              </a:rPr>
              <a:t>и </a:t>
            </a:r>
            <a:r>
              <a:rPr lang="ru-RU" sz="4600" b="1" dirty="0" smtClean="0">
                <a:solidFill>
                  <a:schemeClr val="bg1"/>
                </a:solidFill>
              </a:rPr>
              <a:t>повеления </a:t>
            </a:r>
            <a:endParaRPr lang="ru-RU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ИСТОЧНИКИ НЕЧИСТОТЫ, ПРИКОСНОВЕНИЕ К КОТОРЫМ </a:t>
            </a:r>
            <a:r>
              <a:rPr lang="ru-RU" sz="3200" b="1" dirty="0" smtClean="0">
                <a:solidFill>
                  <a:schemeClr val="bg1"/>
                </a:solidFill>
              </a:rPr>
              <a:t>ДЕЛАЛО </a:t>
            </a:r>
            <a:r>
              <a:rPr lang="ru-RU" sz="3200" b="1" dirty="0">
                <a:solidFill>
                  <a:schemeClr val="bg1"/>
                </a:solidFill>
              </a:rPr>
              <a:t>ЧЕЛОВЕКА </a:t>
            </a:r>
            <a:r>
              <a:rPr lang="ru-RU" sz="3200" b="1" dirty="0" smtClean="0">
                <a:solidFill>
                  <a:schemeClr val="bg1"/>
                </a:solidFill>
              </a:rPr>
              <a:t>НЕЧИСТЫМ: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0083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трупы </a:t>
            </a:r>
            <a:r>
              <a:rPr lang="ru-RU" sz="2800" b="1" dirty="0">
                <a:solidFill>
                  <a:schemeClr val="bg1"/>
                </a:solidFill>
              </a:rPr>
              <a:t>чистых и нечистых животных;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умершие </a:t>
            </a:r>
            <a:r>
              <a:rPr lang="ru-RU" sz="2800" b="1" dirty="0">
                <a:solidFill>
                  <a:schemeClr val="bg1"/>
                </a:solidFill>
              </a:rPr>
              <a:t>люди;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люди</a:t>
            </a:r>
            <a:r>
              <a:rPr lang="ru-RU" sz="2800" b="1" dirty="0">
                <a:solidFill>
                  <a:schemeClr val="bg1"/>
                </a:solidFill>
              </a:rPr>
              <a:t>, поражённые некоторыми заразными болезнями;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женщины в критические дни и после родов;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любой человек, имеющий истечение любого вида;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жилища</a:t>
            </a:r>
            <a:r>
              <a:rPr lang="ru-RU" sz="2800" b="1" dirty="0">
                <a:solidFill>
                  <a:schemeClr val="bg1"/>
                </a:solidFill>
              </a:rPr>
              <a:t>, поражённые активно развивающимися </a:t>
            </a:r>
            <a:r>
              <a:rPr lang="ru-RU" sz="2800" b="1" dirty="0" smtClean="0">
                <a:solidFill>
                  <a:schemeClr val="bg1"/>
                </a:solidFill>
              </a:rPr>
              <a:t>микроорганизмами;</a:t>
            </a:r>
            <a:endParaRPr lang="ru-RU" sz="28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любая </a:t>
            </a:r>
            <a:r>
              <a:rPr lang="ru-RU" sz="2800" b="1" dirty="0">
                <a:solidFill>
                  <a:schemeClr val="bg1"/>
                </a:solidFill>
              </a:rPr>
              <a:t>вещь или еда, которой </a:t>
            </a:r>
            <a:r>
              <a:rPr lang="ru-RU" sz="2800" b="1" dirty="0" smtClean="0">
                <a:solidFill>
                  <a:schemeClr val="bg1"/>
                </a:solidFill>
              </a:rPr>
              <a:t>касалось </a:t>
            </a:r>
            <a:r>
              <a:rPr lang="ru-RU" sz="2800" b="1" dirty="0">
                <a:solidFill>
                  <a:schemeClr val="bg1"/>
                </a:solidFill>
              </a:rPr>
              <a:t>нечистое существо или </a:t>
            </a:r>
            <a:r>
              <a:rPr lang="ru-RU" sz="2800" b="1" dirty="0" smtClean="0">
                <a:solidFill>
                  <a:schemeClr val="bg1"/>
                </a:solidFill>
              </a:rPr>
              <a:t>другой нечистый </a:t>
            </a:r>
            <a:r>
              <a:rPr lang="ru-RU" sz="2800" b="1" dirty="0">
                <a:solidFill>
                  <a:schemeClr val="bg1"/>
                </a:solidFill>
              </a:rPr>
              <a:t>предмет и т.д.</a:t>
            </a:r>
          </a:p>
        </p:txBody>
      </p:sp>
    </p:spTree>
    <p:extLst>
      <p:ext uri="{BB962C8B-B14F-4D97-AF65-F5344CB8AC3E}">
        <p14:creationId xmlns:p14="http://schemas.microsoft.com/office/powerpoint/2010/main" val="2628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3528" y="764705"/>
            <a:ext cx="57465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dirty="0" smtClean="0">
                <a:solidFill>
                  <a:schemeClr val="bg1"/>
                </a:solidFill>
              </a:rPr>
              <a:t>«</a:t>
            </a:r>
            <a:r>
              <a:rPr lang="ru-RU" sz="5200" b="1" i="1" dirty="0">
                <a:solidFill>
                  <a:schemeClr val="bg1"/>
                </a:solidFill>
              </a:rPr>
              <a:t>Но Иисус сказал ему: иди за Мною, и предоставь мертвым погребать своих мертвецов</a:t>
            </a:r>
            <a:r>
              <a:rPr lang="ru-RU" sz="5200" b="1" i="1" dirty="0" smtClean="0">
                <a:solidFill>
                  <a:schemeClr val="bg1"/>
                </a:solidFill>
              </a:rPr>
              <a:t>.</a:t>
            </a:r>
            <a:r>
              <a:rPr lang="ru-RU" sz="5200" dirty="0" smtClean="0">
                <a:solidFill>
                  <a:schemeClr val="bg1"/>
                </a:solidFill>
              </a:rPr>
              <a:t>»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252028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8:22</a:t>
            </a:r>
          </a:p>
        </p:txBody>
      </p:sp>
      <p:pic>
        <p:nvPicPr>
          <p:cNvPr id="4" name="Picture 2" descr="C:\temp\ф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22" y="-26678"/>
            <a:ext cx="3076719" cy="68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3528" y="244961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>
                <a:solidFill>
                  <a:schemeClr val="bg1"/>
                </a:solidFill>
              </a:rPr>
              <a:t>Выражение лиц их свидетельствует против них, и о грехе своем они рассказывают открыто, как </a:t>
            </a:r>
            <a:r>
              <a:rPr lang="ru-RU" sz="4000" b="1" i="1" dirty="0" err="1">
                <a:solidFill>
                  <a:schemeClr val="bg1"/>
                </a:solidFill>
              </a:rPr>
              <a:t>Содомляне</a:t>
            </a:r>
            <a:r>
              <a:rPr lang="ru-RU" sz="4000" b="1" i="1" dirty="0">
                <a:solidFill>
                  <a:schemeClr val="bg1"/>
                </a:solidFill>
              </a:rPr>
              <a:t>, не скрывают: горе душе их! Ибо сами на себя навлекают зло</a:t>
            </a:r>
            <a:r>
              <a:rPr lang="ru-RU" sz="4000" b="1" i="1" dirty="0" smtClean="0">
                <a:solidFill>
                  <a:schemeClr val="bg1"/>
                </a:solidFill>
              </a:rPr>
              <a:t>.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23762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3:9</a:t>
            </a:r>
          </a:p>
        </p:txBody>
      </p:sp>
      <p:pic>
        <p:nvPicPr>
          <p:cNvPr id="4" name="Picture 3" descr="C:\temp\ф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02" y="0"/>
            <a:ext cx="3064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323528" y="260648"/>
            <a:ext cx="590465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«</a:t>
            </a:r>
            <a:r>
              <a:rPr lang="ru-RU" sz="3300" b="1" i="1" dirty="0">
                <a:solidFill>
                  <a:schemeClr val="bg1"/>
                </a:solidFill>
              </a:rPr>
              <a:t>Не вкушай пищи у человека завистливого и не прельщайся лакомыми яствами его; потому что, каковы мысли в душе его, таков и он; «ешь и пей», говорит он тебе, а сердце его не с тобою. Кусок, который ты съел, изблюешь, и добрые слова твои ты потратишь напрасно</a:t>
            </a:r>
            <a:r>
              <a:rPr lang="ru-RU" sz="3300" b="1" i="1" dirty="0" smtClean="0">
                <a:solidFill>
                  <a:schemeClr val="bg1"/>
                </a:solidFill>
              </a:rPr>
              <a:t>.</a:t>
            </a:r>
            <a:r>
              <a:rPr lang="ru-RU" sz="3300" dirty="0" smtClean="0">
                <a:solidFill>
                  <a:schemeClr val="bg1"/>
                </a:solidFill>
              </a:rPr>
              <a:t>»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273630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23:6-8</a:t>
            </a:r>
          </a:p>
        </p:txBody>
      </p:sp>
      <p:pic>
        <p:nvPicPr>
          <p:cNvPr id="4" name="Picture 2" descr="C:\temp\ф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"/>
            <a:ext cx="3045162" cy="6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1803</Words>
  <Application>Microsoft Office PowerPoint</Application>
  <PresentationFormat>Экран (4:3)</PresentationFormat>
  <Paragraphs>87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103</cp:revision>
  <dcterms:created xsi:type="dcterms:W3CDTF">2014-01-17T06:54:58Z</dcterms:created>
  <dcterms:modified xsi:type="dcterms:W3CDTF">2022-04-03T05:58:01Z</dcterms:modified>
</cp:coreProperties>
</file>