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6" r:id="rId2"/>
    <p:sldId id="357" r:id="rId3"/>
    <p:sldId id="260" r:id="rId4"/>
    <p:sldId id="258" r:id="rId5"/>
    <p:sldId id="294" r:id="rId6"/>
    <p:sldId id="292" r:id="rId7"/>
    <p:sldId id="324" r:id="rId8"/>
    <p:sldId id="325" r:id="rId9"/>
    <p:sldId id="347" r:id="rId10"/>
    <p:sldId id="358" r:id="rId11"/>
    <p:sldId id="293" r:id="rId12"/>
    <p:sldId id="332" r:id="rId13"/>
    <p:sldId id="359" r:id="rId14"/>
    <p:sldId id="360" r:id="rId15"/>
    <p:sldId id="340" r:id="rId16"/>
    <p:sldId id="362" r:id="rId17"/>
    <p:sldId id="363" r:id="rId18"/>
    <p:sldId id="300" r:id="rId19"/>
    <p:sldId id="364" r:id="rId20"/>
    <p:sldId id="365" r:id="rId21"/>
    <p:sldId id="349" r:id="rId22"/>
    <p:sldId id="366" r:id="rId23"/>
    <p:sldId id="350" r:id="rId24"/>
    <p:sldId id="367" r:id="rId25"/>
    <p:sldId id="25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939E"/>
    <a:srgbClr val="ACB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5CCE7-E8BA-451E-A6E1-E2265AF47B3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AB8DC-CF82-485B-9957-B9F66FD59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AB8DC-CF82-485B-9957-B9F66FD59EF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34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99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2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3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2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0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09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1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1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20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A8FCC-C2EB-4D98-9670-B95E39E4A97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9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llfons.ru/pic/201112/1280x1024/allfons.ru-12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"/>
          <a:stretch/>
        </p:blipFill>
        <p:spPr bwMode="auto">
          <a:xfrm>
            <a:off x="0" y="-27384"/>
            <a:ext cx="9144000" cy="689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РОПОВЕДИ\_СЕРИЯ - Псалом 50\2022\ценник-о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7138">
            <a:off x="6548012" y="-336294"/>
            <a:ext cx="345984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35128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правильное отношение к греху -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789040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«</a:t>
            </a:r>
            <a:r>
              <a:rPr lang="ru-RU" sz="6600" b="1" i="1" dirty="0" smtClean="0">
                <a:solidFill>
                  <a:schemeClr val="bg1"/>
                </a:solidFill>
              </a:rPr>
              <a:t>Тебе</a:t>
            </a:r>
            <a:r>
              <a:rPr lang="ru-RU" sz="6600" b="1" i="1" dirty="0">
                <a:solidFill>
                  <a:schemeClr val="bg1"/>
                </a:solidFill>
              </a:rPr>
              <a:t>, Тебе единому согрешил </a:t>
            </a:r>
            <a:r>
              <a:rPr lang="ru-RU" sz="6600" b="1" i="1" dirty="0" smtClean="0">
                <a:solidFill>
                  <a:schemeClr val="bg1"/>
                </a:solidFill>
              </a:rPr>
              <a:t>я…</a:t>
            </a:r>
            <a:r>
              <a:rPr lang="ru-RU" sz="6600" dirty="0" smtClean="0">
                <a:solidFill>
                  <a:schemeClr val="bg1"/>
                </a:solidFill>
              </a:rPr>
              <a:t>»</a:t>
            </a:r>
            <a:endParaRPr lang="ru-RU" sz="66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528" y="3501008"/>
            <a:ext cx="8280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23934" y="6165304"/>
            <a:ext cx="239653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50:6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362278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грешник </a:t>
            </a:r>
            <a:r>
              <a:rPr lang="ru-RU" sz="6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ПОНИМАЕТ</a:t>
            </a:r>
            <a:r>
              <a:rPr lang="ru-RU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против </a:t>
            </a:r>
            <a:r>
              <a:rPr lang="ru-RU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КОГО</a:t>
            </a:r>
            <a:r>
              <a:rPr lang="ru-RU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грех направлен</a:t>
            </a:r>
            <a:endParaRPr lang="ru-RU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79512" y="332656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«…</a:t>
            </a:r>
            <a:r>
              <a:rPr lang="ru-RU" sz="4400" b="1" i="1" dirty="0" smtClean="0">
                <a:solidFill>
                  <a:schemeClr val="bg1"/>
                </a:solidFill>
              </a:rPr>
              <a:t>ибо </a:t>
            </a:r>
            <a:r>
              <a:rPr lang="ru-RU" sz="4400" b="1" i="1" dirty="0">
                <a:solidFill>
                  <a:schemeClr val="bg1"/>
                </a:solidFill>
              </a:rPr>
              <a:t>я знаю, что по смерти моей вы развратитесь и уклонитесь от пути, который я завещал вам, и в последствие времени постигнут вас бедствия за то, что </a:t>
            </a:r>
            <a:r>
              <a:rPr lang="ru-RU" sz="4400" b="1" i="1" u="sng" dirty="0">
                <a:solidFill>
                  <a:schemeClr val="bg1"/>
                </a:solidFill>
              </a:rPr>
              <a:t>вы будете делать зло пред очами Господа, раздражая Его делами рук своих</a:t>
            </a:r>
            <a:r>
              <a:rPr lang="ru-RU" sz="4400" dirty="0" smtClean="0">
                <a:solidFill>
                  <a:schemeClr val="bg1"/>
                </a:solidFill>
              </a:rPr>
              <a:t>».</a:t>
            </a:r>
            <a:endParaRPr lang="ru-RU" sz="44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6165304"/>
            <a:ext cx="331236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Второзаконие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31:29</a:t>
            </a:r>
          </a:p>
        </p:txBody>
      </p:sp>
    </p:spTree>
    <p:extLst>
      <p:ext uri="{BB962C8B-B14F-4D97-AF65-F5344CB8AC3E}">
        <p14:creationId xmlns:p14="http://schemas.microsoft.com/office/powerpoint/2010/main" val="23455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79512" y="764704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</a:rPr>
              <a:t>«</a:t>
            </a:r>
            <a:r>
              <a:rPr lang="ru-RU" sz="6000" b="1" i="1" dirty="0">
                <a:solidFill>
                  <a:schemeClr val="bg1"/>
                </a:solidFill>
              </a:rPr>
              <a:t>…чтобы </a:t>
            </a:r>
            <a:r>
              <a:rPr lang="ru-RU" sz="6000" b="1" i="1" u="sng" dirty="0">
                <a:solidFill>
                  <a:schemeClr val="bg1"/>
                </a:solidFill>
              </a:rPr>
              <a:t>гнев Мой</a:t>
            </a:r>
            <a:r>
              <a:rPr lang="ru-RU" sz="6000" b="1" i="1" dirty="0">
                <a:solidFill>
                  <a:schemeClr val="bg1"/>
                </a:solidFill>
              </a:rPr>
              <a:t> не открылся, как огонь, и не воспылал неугасимо </a:t>
            </a:r>
            <a:r>
              <a:rPr lang="ru-RU" sz="6000" b="1" i="1" u="sng" dirty="0">
                <a:solidFill>
                  <a:schemeClr val="bg1"/>
                </a:solidFill>
              </a:rPr>
              <a:t>по причине злых наклонностей ваших</a:t>
            </a:r>
            <a:r>
              <a:rPr lang="ru-RU" sz="6000" dirty="0" smtClean="0">
                <a:solidFill>
                  <a:schemeClr val="bg1"/>
                </a:solidFill>
              </a:rPr>
              <a:t>.»</a:t>
            </a:r>
            <a:endParaRPr lang="ru-RU" sz="60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6165304"/>
            <a:ext cx="237626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Иеремия 4:4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2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79512" y="188640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«</a:t>
            </a:r>
            <a:r>
              <a:rPr lang="ru-RU" sz="5400" b="1" i="1" dirty="0">
                <a:solidFill>
                  <a:schemeClr val="bg1"/>
                </a:solidFill>
              </a:rPr>
              <a:t>И не стало истины, и удаляющийся от зла подвергается оскорблению. И Господь увидел это, и противно было очам Его, что нет суда</a:t>
            </a:r>
            <a:r>
              <a:rPr lang="ru-RU" sz="5400" b="1" i="1" dirty="0" smtClean="0">
                <a:solidFill>
                  <a:schemeClr val="bg1"/>
                </a:solidFill>
              </a:rPr>
              <a:t>.</a:t>
            </a:r>
            <a:r>
              <a:rPr lang="ru-RU" sz="5400" dirty="0" smtClean="0">
                <a:solidFill>
                  <a:schemeClr val="bg1"/>
                </a:solidFill>
              </a:rPr>
              <a:t>»</a:t>
            </a:r>
            <a:endParaRPr lang="ru-RU" sz="54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6165304"/>
            <a:ext cx="237626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Исаия 59:15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3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79512" y="654943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«</a:t>
            </a:r>
            <a:r>
              <a:rPr lang="ru-RU" sz="5400" b="1" i="1" dirty="0">
                <a:solidFill>
                  <a:schemeClr val="bg1"/>
                </a:solidFill>
              </a:rPr>
              <a:t>Все зло их в </a:t>
            </a:r>
            <a:r>
              <a:rPr lang="ru-RU" sz="5400" b="1" i="1" dirty="0" err="1" smtClean="0">
                <a:solidFill>
                  <a:schemeClr val="bg1"/>
                </a:solidFill>
              </a:rPr>
              <a:t>Галгале</a:t>
            </a:r>
            <a:r>
              <a:rPr lang="ru-RU" sz="5400" dirty="0" smtClean="0">
                <a:solidFill>
                  <a:schemeClr val="bg1"/>
                </a:solidFill>
              </a:rPr>
              <a:t>: </a:t>
            </a:r>
            <a:r>
              <a:rPr lang="ru-RU" sz="5400" b="1" i="1" dirty="0">
                <a:solidFill>
                  <a:schemeClr val="bg1"/>
                </a:solidFill>
              </a:rPr>
              <a:t>там Я возненавидел их за злые дела их; изгоню их из дома Моего, не буду больше любить их; все князья их - отступники</a:t>
            </a:r>
            <a:r>
              <a:rPr lang="ru-RU" sz="5400" b="1" i="1" dirty="0" smtClean="0">
                <a:solidFill>
                  <a:schemeClr val="bg1"/>
                </a:solidFill>
              </a:rPr>
              <a:t>.</a:t>
            </a:r>
            <a:r>
              <a:rPr lang="ru-RU" sz="5400" dirty="0" smtClean="0">
                <a:solidFill>
                  <a:schemeClr val="bg1"/>
                </a:solidFill>
              </a:rPr>
              <a:t>»</a:t>
            </a:r>
            <a:endParaRPr lang="ru-RU" sz="54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6165304"/>
            <a:ext cx="237626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9:15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02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79512" y="331777"/>
            <a:ext cx="878497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dirty="0">
                <a:solidFill>
                  <a:schemeClr val="bg1"/>
                </a:solidFill>
              </a:rPr>
              <a:t>«</a:t>
            </a:r>
            <a:r>
              <a:rPr lang="ru-RU" sz="11500" b="1" i="1" dirty="0">
                <a:solidFill>
                  <a:schemeClr val="bg1"/>
                </a:solidFill>
              </a:rPr>
              <a:t>Возмездие за грех - смерть</a:t>
            </a:r>
            <a:r>
              <a:rPr lang="ru-RU" sz="11500" dirty="0">
                <a:solidFill>
                  <a:schemeClr val="bg1"/>
                </a:solidFill>
              </a:rPr>
              <a:t>»</a:t>
            </a:r>
            <a:endParaRPr lang="ru-RU" sz="115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6165304"/>
            <a:ext cx="259228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6:23</a:t>
            </a:r>
          </a:p>
        </p:txBody>
      </p:sp>
    </p:spTree>
    <p:extLst>
      <p:ext uri="{BB962C8B-B14F-4D97-AF65-F5344CB8AC3E}">
        <p14:creationId xmlns:p14="http://schemas.microsoft.com/office/powerpoint/2010/main" val="32658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347865" y="-243410"/>
            <a:ext cx="5840388" cy="7200802"/>
            <a:chOff x="3347865" y="-243410"/>
            <a:chExt cx="5840388" cy="720080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13079" y="2191376"/>
              <a:ext cx="7200801" cy="233123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5004048" y="-243410"/>
              <a:ext cx="4184205" cy="7200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46" name="Picture 6" descr="https://pbs.twimg.com/media/EjvPaaiVkAAEk4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8" y="336939"/>
            <a:ext cx="3023877" cy="4100173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4283968" y="260648"/>
            <a:ext cx="468051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«</a:t>
            </a:r>
            <a:r>
              <a:rPr lang="ru-RU" sz="4400" b="1" i="1" dirty="0"/>
              <a:t>Степень вины определяется не продолжительностью попрания достоинства, а тем сколь высоко то достоинство, которое попирается</a:t>
            </a:r>
            <a:r>
              <a:rPr lang="ru-RU" sz="4400" b="1" dirty="0" smtClean="0"/>
              <a:t>».</a:t>
            </a:r>
            <a:r>
              <a:rPr lang="ru-RU" sz="4400" b="1" i="1" dirty="0" smtClean="0"/>
              <a:t> </a:t>
            </a:r>
            <a:endParaRPr lang="ru-RU" sz="44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678104"/>
            <a:ext cx="3096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Джонатан </a:t>
            </a: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Эдвардс  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американский богослов и проповедник 18-го века</a:t>
            </a:r>
          </a:p>
        </p:txBody>
      </p:sp>
    </p:spTree>
    <p:extLst>
      <p:ext uri="{BB962C8B-B14F-4D97-AF65-F5344CB8AC3E}">
        <p14:creationId xmlns:p14="http://schemas.microsoft.com/office/powerpoint/2010/main" val="21685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35128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правильное отношение к греху -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789040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«</a:t>
            </a:r>
            <a:r>
              <a:rPr lang="ru-RU" sz="6600" b="1" i="1" dirty="0" smtClean="0">
                <a:solidFill>
                  <a:schemeClr val="bg1"/>
                </a:solidFill>
              </a:rPr>
              <a:t>лукавое </a:t>
            </a:r>
            <a:r>
              <a:rPr lang="ru-RU" sz="6600" b="1" i="1" dirty="0">
                <a:solidFill>
                  <a:schemeClr val="bg1"/>
                </a:solidFill>
              </a:rPr>
              <a:t>пред очами Твоими </a:t>
            </a:r>
            <a:r>
              <a:rPr lang="ru-RU" sz="6600" b="1" i="1" dirty="0" smtClean="0">
                <a:solidFill>
                  <a:schemeClr val="bg1"/>
                </a:solidFill>
              </a:rPr>
              <a:t>сделал…</a:t>
            </a:r>
            <a:r>
              <a:rPr lang="ru-RU" sz="6600" dirty="0" smtClean="0">
                <a:solidFill>
                  <a:schemeClr val="bg1"/>
                </a:solidFill>
              </a:rPr>
              <a:t>»</a:t>
            </a:r>
            <a:endParaRPr lang="ru-RU" sz="66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528" y="3501008"/>
            <a:ext cx="8280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23934" y="6165304"/>
            <a:ext cx="239653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50:6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362278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грешник </a:t>
            </a:r>
            <a:r>
              <a:rPr lang="ru-RU" sz="6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СОЗНАЕТ</a:t>
            </a:r>
            <a:r>
              <a:rPr lang="ru-RU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КТО</a:t>
            </a:r>
            <a:r>
              <a:rPr lang="ru-RU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был свидетелем его греха</a:t>
            </a:r>
            <a:endParaRPr lang="ru-RU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07504" y="116632"/>
            <a:ext cx="8928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«</a:t>
            </a:r>
            <a:r>
              <a:rPr lang="ru-RU" sz="4800" b="1" i="1" dirty="0">
                <a:solidFill>
                  <a:schemeClr val="bg1"/>
                </a:solidFill>
              </a:rPr>
              <a:t>И увидел я мертвых, малых и великих, стоящих пред Богом, и книги раскрыты были, и иная книга раскрыта, которая есть книга жизни; и судимы были мертвые по написанному в книгах, сообразно с делами своими</a:t>
            </a:r>
            <a:r>
              <a:rPr lang="ru-RU" sz="4800" dirty="0" smtClean="0">
                <a:solidFill>
                  <a:schemeClr val="bg1"/>
                </a:solidFill>
              </a:rPr>
              <a:t>.»</a:t>
            </a:r>
            <a:endParaRPr lang="ru-RU" sz="4800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6165304"/>
            <a:ext cx="302433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Откровение 20:12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0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yt3.ggpht.com/a/AATXAJy1T2OgEGhUiCFG9v-V9raum7CYsjy8DlqZrWJe=s900-c-k-c0xffffffff-no-rj-m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r="12188"/>
          <a:stretch/>
        </p:blipFill>
        <p:spPr bwMode="auto">
          <a:xfrm>
            <a:off x="251520" y="336939"/>
            <a:ext cx="3024337" cy="41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347865" y="-243410"/>
            <a:ext cx="5840388" cy="7200802"/>
            <a:chOff x="3347865" y="-243410"/>
            <a:chExt cx="5840388" cy="720080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13079" y="2191376"/>
              <a:ext cx="7200801" cy="233123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5004048" y="-243410"/>
              <a:ext cx="4184205" cy="7200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4211960" y="116632"/>
            <a:ext cx="48245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«</a:t>
            </a:r>
            <a:r>
              <a:rPr lang="ru-RU" sz="2400" b="1" i="1" dirty="0"/>
              <a:t>Совершить предательство во дворце да еще и прямо перед глазами царя – это бесстыдство высшей меры. Давид чувствовал, что его грех со всей сопутствующей ему грязью был совершен, когда Господь смотрел прямо на него… Только дитя Божье беспокоится о Божьем взгляде. И если душа затронута благодатью, она с огромным чувством вины будет взирать на каждый злой поступок. Мы будем вспоминать, что сам Бог, которого мы оскорбили, присутствовал при совершении преступления</a:t>
            </a:r>
            <a:r>
              <a:rPr lang="ru-RU" sz="2400" b="1" dirty="0"/>
              <a:t>».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678104"/>
            <a:ext cx="3096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Чарльз </a:t>
            </a:r>
            <a:r>
              <a:rPr lang="ru-RU" sz="32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Сперджен</a:t>
            </a:r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английский баптист, проповедник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богослов</a:t>
            </a:r>
          </a:p>
        </p:txBody>
      </p:sp>
    </p:spTree>
    <p:extLst>
      <p:ext uri="{BB962C8B-B14F-4D97-AF65-F5344CB8AC3E}">
        <p14:creationId xmlns:p14="http://schemas.microsoft.com/office/powerpoint/2010/main" val="41805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llfons.ru/pic/201112/1280x1024/allfons.ru-126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"/>
          <a:stretch/>
        </p:blipFill>
        <p:spPr bwMode="auto">
          <a:xfrm>
            <a:off x="0" y="-27384"/>
            <a:ext cx="9144000" cy="689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6" y="5888561"/>
            <a:ext cx="2355706" cy="85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35128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правильное отношение к греху -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789040"/>
            <a:ext cx="8352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</a:rPr>
              <a:t>«…</a:t>
            </a:r>
            <a:r>
              <a:rPr lang="ru-RU" sz="5000" b="1" i="1" dirty="0" smtClean="0">
                <a:solidFill>
                  <a:schemeClr val="bg1"/>
                </a:solidFill>
              </a:rPr>
              <a:t>так </a:t>
            </a:r>
            <a:r>
              <a:rPr lang="ru-RU" sz="5000" b="1" i="1" dirty="0">
                <a:solidFill>
                  <a:schemeClr val="bg1"/>
                </a:solidFill>
              </a:rPr>
              <a:t>что Ты праведен в приговоре Твоем и чист в суде Твоем</a:t>
            </a:r>
            <a:r>
              <a:rPr lang="ru-RU" sz="5000" dirty="0" smtClean="0">
                <a:solidFill>
                  <a:schemeClr val="bg1"/>
                </a:solidFill>
              </a:rPr>
              <a:t>»</a:t>
            </a:r>
            <a:endParaRPr lang="ru-RU" sz="50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528" y="3501008"/>
            <a:ext cx="8280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23934" y="6165304"/>
            <a:ext cx="239653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50:6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362278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грешник </a:t>
            </a:r>
            <a:r>
              <a:rPr lang="ru-RU" sz="6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ПРИЗНАЁТ</a:t>
            </a:r>
            <a:r>
              <a:rPr lang="ru-RU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все последствия греха</a:t>
            </a:r>
            <a:endParaRPr lang="ru-RU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07504" y="-680"/>
            <a:ext cx="892899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</a:rPr>
              <a:t>«</a:t>
            </a:r>
            <a:r>
              <a:rPr lang="ru-RU" sz="3000" b="1" i="1" dirty="0">
                <a:solidFill>
                  <a:schemeClr val="bg1"/>
                </a:solidFill>
              </a:rPr>
              <a:t>итак не отступит меч от дома твоего во веки, за то, что ты пренебрег Меня и взял жену </a:t>
            </a:r>
            <a:r>
              <a:rPr lang="ru-RU" sz="3000" b="1" i="1" dirty="0" err="1">
                <a:solidFill>
                  <a:schemeClr val="bg1"/>
                </a:solidFill>
              </a:rPr>
              <a:t>Урии</a:t>
            </a:r>
            <a:r>
              <a:rPr lang="ru-RU" sz="3000" b="1" i="1" dirty="0">
                <a:solidFill>
                  <a:schemeClr val="bg1"/>
                </a:solidFill>
              </a:rPr>
              <a:t> </a:t>
            </a:r>
            <a:r>
              <a:rPr lang="ru-RU" sz="3000" b="1" i="1" dirty="0" err="1">
                <a:solidFill>
                  <a:schemeClr val="bg1"/>
                </a:solidFill>
              </a:rPr>
              <a:t>Хеттеянина</a:t>
            </a:r>
            <a:r>
              <a:rPr lang="ru-RU" sz="3000" b="1" i="1" dirty="0">
                <a:solidFill>
                  <a:schemeClr val="bg1"/>
                </a:solidFill>
              </a:rPr>
              <a:t>, чтоб она была тебе женою. Так говорит Господь: вот, Я воздвигну на тебя зло из дома твоего, и возьму жен твоих пред глазами твоими, и отдам ближнему твоему, и будет он спать с женами твоими пред этим солнцем; ты сделал тайно, а Я сделаю это пред всем Израилем и пред солнцем. И сказал Давид </a:t>
            </a:r>
            <a:r>
              <a:rPr lang="ru-RU" sz="3000" b="1" i="1" dirty="0" err="1">
                <a:solidFill>
                  <a:schemeClr val="bg1"/>
                </a:solidFill>
              </a:rPr>
              <a:t>Нафану</a:t>
            </a:r>
            <a:r>
              <a:rPr lang="ru-RU" sz="3000" b="1" i="1" dirty="0">
                <a:solidFill>
                  <a:schemeClr val="bg1"/>
                </a:solidFill>
              </a:rPr>
              <a:t>: согрешил я пред Господом. И сказал </a:t>
            </a:r>
            <a:r>
              <a:rPr lang="ru-RU" sz="3000" b="1" i="1" dirty="0" err="1">
                <a:solidFill>
                  <a:schemeClr val="bg1"/>
                </a:solidFill>
              </a:rPr>
              <a:t>Нафан</a:t>
            </a:r>
            <a:r>
              <a:rPr lang="ru-RU" sz="3000" b="1" i="1" dirty="0">
                <a:solidFill>
                  <a:schemeClr val="bg1"/>
                </a:solidFill>
              </a:rPr>
              <a:t> Давиду: и Господь снял [с тебя] грех твой; ты не умрешь; но как ты этим делом подал повод врагам Господа хулить Его, то умрет родившийся у тебя сын</a:t>
            </a:r>
            <a:r>
              <a:rPr lang="ru-RU" sz="3000" b="1" i="1" dirty="0" smtClean="0">
                <a:solidFill>
                  <a:schemeClr val="bg1"/>
                </a:solidFill>
              </a:rPr>
              <a:t>.</a:t>
            </a:r>
            <a:r>
              <a:rPr lang="ru-RU" sz="3000" dirty="0" smtClean="0">
                <a:solidFill>
                  <a:schemeClr val="bg1"/>
                </a:solidFill>
              </a:rPr>
              <a:t>»</a:t>
            </a:r>
            <a:endParaRPr lang="ru-RU" sz="30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6165304"/>
            <a:ext cx="302433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Царств 12:10-14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42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yt3.ggpht.com/a/AATXAJy1T2OgEGhUiCFG9v-V9raum7CYsjy8DlqZrWJe=s900-c-k-c0xffffffff-no-rj-m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r="12188"/>
          <a:stretch/>
        </p:blipFill>
        <p:spPr bwMode="auto">
          <a:xfrm>
            <a:off x="251520" y="336939"/>
            <a:ext cx="3024337" cy="41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347865" y="-243410"/>
            <a:ext cx="5840388" cy="7200802"/>
            <a:chOff x="3347865" y="-243410"/>
            <a:chExt cx="5840388" cy="720080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13079" y="2191376"/>
              <a:ext cx="7200801" cy="233123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5004048" y="-243410"/>
              <a:ext cx="4184205" cy="7200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4283968" y="116632"/>
            <a:ext cx="468051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«О</a:t>
            </a:r>
            <a:r>
              <a:rPr lang="ru-RU" sz="3200" b="1" i="1" dirty="0"/>
              <a:t>, Боже, праведный Судья! С какой желчью в сердце, с какой душевной горечью я, безумный, оскорблял тогда Тебя и яростно нападал на Тебя непрестанно повторяя вопрос блаженного Антония: Иисусе благой, где же Ты был</a:t>
            </a:r>
            <a:r>
              <a:rPr lang="ru-RU" sz="3200" b="1" i="1" dirty="0" smtClean="0"/>
              <a:t>?»</a:t>
            </a:r>
          </a:p>
          <a:p>
            <a:pPr algn="r"/>
            <a:endParaRPr lang="ru-RU" sz="2000" dirty="0" smtClean="0"/>
          </a:p>
          <a:p>
            <a:pPr algn="r"/>
            <a:r>
              <a:rPr lang="ru-RU" sz="2000" dirty="0" smtClean="0"/>
              <a:t>«История </a:t>
            </a:r>
            <a:r>
              <a:rPr lang="ru-RU" sz="2000" dirty="0"/>
              <a:t>моих </a:t>
            </a:r>
            <a:r>
              <a:rPr lang="ru-RU" sz="2000" dirty="0" smtClean="0"/>
              <a:t>бедствий» </a:t>
            </a:r>
          </a:p>
          <a:p>
            <a:pPr algn="r"/>
            <a:r>
              <a:rPr lang="ru-RU" sz="2000" dirty="0" smtClean="0"/>
              <a:t>(часть 2, стр.7)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678104"/>
            <a:ext cx="3096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Пьер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Абеляр </a:t>
            </a: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французский философ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 теолог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362" name="Picture 2" descr="https://images11.cosmopolitan.ru/upload/img_cache/a5e/a5e8c16ee60a69322b833378384ee5d1_cropped_900x10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104" r="7614" b="-104"/>
          <a:stretch/>
        </p:blipFill>
        <p:spPr bwMode="auto">
          <a:xfrm>
            <a:off x="251520" y="335590"/>
            <a:ext cx="3024336" cy="41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07504" y="260648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</a:rPr>
              <a:t>«</a:t>
            </a:r>
            <a:r>
              <a:rPr lang="ru-RU" sz="6000" b="1" i="1" dirty="0">
                <a:solidFill>
                  <a:schemeClr val="bg1"/>
                </a:solidFill>
              </a:rPr>
              <a:t>И сказал </a:t>
            </a:r>
            <a:r>
              <a:rPr lang="ru-RU" sz="6000" b="1" i="1" dirty="0" err="1">
                <a:solidFill>
                  <a:schemeClr val="bg1"/>
                </a:solidFill>
              </a:rPr>
              <a:t>Авесса</a:t>
            </a:r>
            <a:r>
              <a:rPr lang="ru-RU" sz="6000" b="1" i="1" dirty="0">
                <a:solidFill>
                  <a:schemeClr val="bg1"/>
                </a:solidFill>
              </a:rPr>
              <a:t>, сын </a:t>
            </a:r>
            <a:r>
              <a:rPr lang="ru-RU" sz="6000" b="1" i="1" dirty="0" err="1">
                <a:solidFill>
                  <a:schemeClr val="bg1"/>
                </a:solidFill>
              </a:rPr>
              <a:t>Саруин</a:t>
            </a:r>
            <a:r>
              <a:rPr lang="ru-RU" sz="6000" b="1" i="1" dirty="0">
                <a:solidFill>
                  <a:schemeClr val="bg1"/>
                </a:solidFill>
              </a:rPr>
              <a:t>, царю: зачем злословит этот мертвый пес господина моего царя? пойду я и сниму с него голову</a:t>
            </a:r>
            <a:r>
              <a:rPr lang="ru-RU" sz="6000" dirty="0" smtClean="0">
                <a:solidFill>
                  <a:schemeClr val="bg1"/>
                </a:solidFill>
              </a:rPr>
              <a:t>.»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3934" y="6165304"/>
            <a:ext cx="239653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Царств 16:9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6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07504" y="582354"/>
            <a:ext cx="892899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200" dirty="0">
                <a:solidFill>
                  <a:schemeClr val="bg1"/>
                </a:solidFill>
              </a:rPr>
              <a:t>«</a:t>
            </a:r>
            <a:r>
              <a:rPr lang="ru-RU" sz="6200" b="1" i="1" dirty="0">
                <a:solidFill>
                  <a:schemeClr val="bg1"/>
                </a:solidFill>
              </a:rPr>
              <a:t>И сказал царь: что мне и вам, сыны </a:t>
            </a:r>
            <a:r>
              <a:rPr lang="ru-RU" sz="6200" b="1" i="1" dirty="0" err="1">
                <a:solidFill>
                  <a:schemeClr val="bg1"/>
                </a:solidFill>
              </a:rPr>
              <a:t>Саруины</a:t>
            </a:r>
            <a:r>
              <a:rPr lang="ru-RU" sz="6200" b="1" i="1" dirty="0">
                <a:solidFill>
                  <a:schemeClr val="bg1"/>
                </a:solidFill>
              </a:rPr>
              <a:t>? пусть он злословит, ибо Господь повелел ему злословить Давида</a:t>
            </a:r>
            <a:r>
              <a:rPr lang="ru-RU" sz="6200" dirty="0" smtClean="0">
                <a:solidFill>
                  <a:schemeClr val="bg1"/>
                </a:solidFill>
              </a:rPr>
              <a:t>.»</a:t>
            </a:r>
            <a:endParaRPr lang="ru-RU" sz="62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3934" y="6165304"/>
            <a:ext cx="239653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Царств 16:10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2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8864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правильное </a:t>
            </a:r>
            <a:r>
              <a:rPr lang="ru-RU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отношение к </a:t>
            </a:r>
            <a:r>
              <a:rPr lang="ru-RU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греху: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196752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грешник </a:t>
            </a:r>
            <a:r>
              <a:rPr lang="ru-RU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ПЕРЕЖИВАЕТ</a:t>
            </a:r>
            <a:r>
              <a:rPr lang="ru-RU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ru-RU" sz="4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 </a:t>
            </a:r>
            <a:r>
              <a:rPr lang="ru-RU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своём грехе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2537609"/>
            <a:ext cx="68407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грешник </a:t>
            </a:r>
            <a:r>
              <a:rPr lang="ru-RU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ПОНИМАЕТ</a:t>
            </a:r>
            <a:r>
              <a:rPr lang="ru-RU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ru-RU" sz="4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против </a:t>
            </a:r>
            <a:r>
              <a:rPr lang="ru-RU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КОГО</a:t>
            </a:r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грех направлен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998901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грешник </a:t>
            </a:r>
            <a:r>
              <a:rPr lang="ru-RU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СОЗНАЕТ</a:t>
            </a:r>
            <a:r>
              <a:rPr lang="ru-RU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ru-RU" sz="4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КТО</a:t>
            </a:r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был свидетелем его греха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5399214"/>
            <a:ext cx="61926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грешник </a:t>
            </a:r>
            <a:r>
              <a:rPr lang="ru-RU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ПРИЗНАЁТ</a:t>
            </a:r>
            <a:r>
              <a:rPr lang="ru-RU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все последствия греха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3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7504" y="332656"/>
            <a:ext cx="89289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«</a:t>
            </a:r>
            <a:r>
              <a:rPr lang="ru-RU" sz="3200" b="1" i="1" dirty="0">
                <a:solidFill>
                  <a:schemeClr val="bg1"/>
                </a:solidFill>
              </a:rPr>
              <a:t>Начальнику хора. Псалом Давида, когда приходил к нему пророк </a:t>
            </a:r>
            <a:r>
              <a:rPr lang="ru-RU" sz="3200" b="1" i="1" dirty="0" err="1">
                <a:solidFill>
                  <a:schemeClr val="bg1"/>
                </a:solidFill>
              </a:rPr>
              <a:t>Нафан</a:t>
            </a:r>
            <a:r>
              <a:rPr lang="ru-RU" sz="3200" b="1" i="1" dirty="0">
                <a:solidFill>
                  <a:schemeClr val="bg1"/>
                </a:solidFill>
              </a:rPr>
              <a:t>, после того, как Давид вошел к Вирсавии. Помилуй меня, Боже, по великой милости Твоей, и по множеству щедрот Твоих изгладь беззакония мои. Многократно омой меня от беззакония моего, и от греха моего очисти меня, ибо беззакония мои я сознаю, и грех мой всегда предо мною. Тебе, Тебе единому согрешил я и лукавое пред очами Твоими сделал, так что Ты праведен в приговоре Твоем и чист в суде Твоем</a:t>
            </a:r>
            <a:r>
              <a:rPr lang="ru-RU" sz="3200" dirty="0" smtClean="0">
                <a:solidFill>
                  <a:schemeClr val="bg1"/>
                </a:solidFill>
              </a:rPr>
              <a:t>.»</a:t>
            </a:r>
            <a:endParaRPr lang="ru-RU" sz="29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3934" y="6165304"/>
            <a:ext cx="239653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50:1-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28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35128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правильное отношение к греху -</a:t>
            </a:r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789040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«</a:t>
            </a:r>
            <a:r>
              <a:rPr lang="ru-RU" sz="6600" b="1" i="1" dirty="0" smtClean="0">
                <a:solidFill>
                  <a:schemeClr val="bg1"/>
                </a:solidFill>
              </a:rPr>
              <a:t>…</a:t>
            </a:r>
            <a:r>
              <a:rPr lang="ru-RU" sz="6600" b="1" i="1" dirty="0">
                <a:solidFill>
                  <a:schemeClr val="bg1"/>
                </a:solidFill>
              </a:rPr>
              <a:t>грех мой всегда предо мною</a:t>
            </a:r>
            <a:r>
              <a:rPr lang="ru-RU" sz="6600" dirty="0" smtClean="0">
                <a:solidFill>
                  <a:schemeClr val="bg1"/>
                </a:solidFill>
              </a:rPr>
              <a:t>»</a:t>
            </a:r>
            <a:endParaRPr lang="ru-RU" sz="66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528" y="3501008"/>
            <a:ext cx="8280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23934" y="6165304"/>
            <a:ext cx="239653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50:5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362278"/>
            <a:ext cx="8496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грешник </a:t>
            </a:r>
            <a:r>
              <a:rPr lang="ru-RU" sz="6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ПЕРЕЖИВАЕТ</a:t>
            </a:r>
            <a:r>
              <a:rPr lang="ru-RU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 своём грехе</a:t>
            </a:r>
            <a:endParaRPr lang="ru-RU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51520" y="316969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</a:rPr>
              <a:t>«</a:t>
            </a:r>
            <a:r>
              <a:rPr lang="ru-RU" sz="6000" b="1" i="1" dirty="0">
                <a:solidFill>
                  <a:schemeClr val="bg1"/>
                </a:solidFill>
              </a:rPr>
              <a:t>Утомлен я воздыханиями моими: каждую ночь омываю ложе мое, слезами моими </a:t>
            </a:r>
            <a:r>
              <a:rPr lang="ru-RU" sz="6000" b="1" i="1" dirty="0" err="1">
                <a:solidFill>
                  <a:schemeClr val="bg1"/>
                </a:solidFill>
              </a:rPr>
              <a:t>омочаю</a:t>
            </a:r>
            <a:r>
              <a:rPr lang="ru-RU" sz="6000" b="1" i="1" dirty="0">
                <a:solidFill>
                  <a:schemeClr val="bg1"/>
                </a:solidFill>
              </a:rPr>
              <a:t> постель мою.</a:t>
            </a:r>
            <a:r>
              <a:rPr lang="ru-RU" sz="6000" dirty="0">
                <a:solidFill>
                  <a:schemeClr val="bg1"/>
                </a:solidFill>
              </a:rPr>
              <a:t>»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3934" y="6165304"/>
            <a:ext cx="239653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6:7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79512" y="764704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</a:rPr>
              <a:t>«</a:t>
            </a:r>
            <a:r>
              <a:rPr lang="ru-RU" sz="6000" b="1" i="1" dirty="0">
                <a:solidFill>
                  <a:schemeClr val="bg1"/>
                </a:solidFill>
              </a:rPr>
              <a:t>Я близок к падению, и скорбь моя всегда предо мною. Беззаконие мое я сознаю, сокрушаюсь о грехе моем.</a:t>
            </a:r>
            <a:r>
              <a:rPr lang="ru-RU" sz="6000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0152" y="6165304"/>
            <a:ext cx="288032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37:18-19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7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79512" y="116632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«</a:t>
            </a:r>
            <a:r>
              <a:rPr lang="ru-RU" sz="5400" b="1" i="1" dirty="0">
                <a:solidFill>
                  <a:schemeClr val="bg1"/>
                </a:solidFill>
              </a:rPr>
              <a:t>Ибо преступления наши многочисленны пред Тобою, и грехи наши свидетельствуют против нас; ибо преступления наши с нами, и беззакония наши мы знаем.</a:t>
            </a:r>
            <a:r>
              <a:rPr lang="ru-RU" sz="5400" dirty="0">
                <a:solidFill>
                  <a:schemeClr val="bg1"/>
                </a:solidFill>
              </a:rPr>
              <a:t>»</a:t>
            </a:r>
            <a:endParaRPr lang="ru-RU" sz="5400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3934" y="6165304"/>
            <a:ext cx="239653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Исаия 59:12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8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79512" y="116632"/>
            <a:ext cx="87129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200" dirty="0">
                <a:solidFill>
                  <a:schemeClr val="bg1"/>
                </a:solidFill>
              </a:rPr>
              <a:t>«</a:t>
            </a:r>
            <a:r>
              <a:rPr lang="ru-RU" sz="6200" b="1" i="1" dirty="0">
                <a:solidFill>
                  <a:schemeClr val="bg1"/>
                </a:solidFill>
              </a:rPr>
              <a:t>Ибо печаль ради Бога</a:t>
            </a:r>
            <a:r>
              <a:rPr lang="ru-RU" sz="6200" dirty="0">
                <a:solidFill>
                  <a:schemeClr val="bg1"/>
                </a:solidFill>
              </a:rPr>
              <a:t> </a:t>
            </a:r>
            <a:r>
              <a:rPr lang="ru-RU" sz="6200" b="1" i="1" dirty="0" smtClean="0">
                <a:solidFill>
                  <a:schemeClr val="bg1"/>
                </a:solidFill>
              </a:rPr>
              <a:t>производит </a:t>
            </a:r>
            <a:r>
              <a:rPr lang="ru-RU" sz="6200" b="1" i="1" dirty="0">
                <a:solidFill>
                  <a:schemeClr val="bg1"/>
                </a:solidFill>
              </a:rPr>
              <a:t>неизменное покаяние ко спасению</a:t>
            </a:r>
            <a:r>
              <a:rPr lang="ru-RU" sz="6200" dirty="0">
                <a:solidFill>
                  <a:schemeClr val="bg1"/>
                </a:solidFill>
              </a:rPr>
              <a:t>, </a:t>
            </a:r>
            <a:r>
              <a:rPr lang="ru-RU" sz="6200" b="1" i="1" dirty="0">
                <a:solidFill>
                  <a:schemeClr val="bg1"/>
                </a:solidFill>
              </a:rPr>
              <a:t>а печаль мирская производит смерть</a:t>
            </a:r>
            <a:r>
              <a:rPr lang="ru-RU" sz="6200" dirty="0">
                <a:solidFill>
                  <a:schemeClr val="bg1"/>
                </a:solidFill>
              </a:rPr>
              <a:t>.»</a:t>
            </a:r>
            <a:endParaRPr lang="ru-RU" sz="6200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6165304"/>
            <a:ext cx="331236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Коринфянам 7:10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29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07504" y="470277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«</a:t>
            </a:r>
            <a:r>
              <a:rPr lang="ru-RU" sz="4800" b="1" i="1" dirty="0">
                <a:solidFill>
                  <a:schemeClr val="bg1"/>
                </a:solidFill>
              </a:rPr>
              <a:t>Истинное покаяние – это не мертвое знание о совершённом грехе, но живое и чуткое осознание своего греха, когда грех становится для нас причиной постоянного беспокойства и боли</a:t>
            </a:r>
            <a:r>
              <a:rPr lang="ru-RU" sz="4800" b="1" dirty="0" smtClean="0">
                <a:solidFill>
                  <a:schemeClr val="bg1"/>
                </a:solidFill>
              </a:rPr>
              <a:t>».</a:t>
            </a:r>
            <a:r>
              <a:rPr lang="ru-RU" sz="4800" b="1" i="1" dirty="0" smtClean="0">
                <a:solidFill>
                  <a:schemeClr val="bg1"/>
                </a:solidFill>
              </a:rPr>
              <a:t> 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69400" y="5949280"/>
            <a:ext cx="3895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Богослов 19-го века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890</Words>
  <Application>Microsoft Office PowerPoint</Application>
  <PresentationFormat>Экран (4:3)</PresentationFormat>
  <Paragraphs>71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KARCHEMENKOFF</cp:lastModifiedBy>
  <cp:revision>90</cp:revision>
  <dcterms:created xsi:type="dcterms:W3CDTF">2014-01-17T06:54:58Z</dcterms:created>
  <dcterms:modified xsi:type="dcterms:W3CDTF">2022-03-21T07:03:44Z</dcterms:modified>
</cp:coreProperties>
</file>