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667" r:id="rId2"/>
    <p:sldId id="707" r:id="rId3"/>
    <p:sldId id="724" r:id="rId4"/>
    <p:sldId id="725" r:id="rId5"/>
    <p:sldId id="677" r:id="rId6"/>
    <p:sldId id="709" r:id="rId7"/>
    <p:sldId id="726" r:id="rId8"/>
    <p:sldId id="715" r:id="rId9"/>
    <p:sldId id="711" r:id="rId10"/>
    <p:sldId id="735" r:id="rId11"/>
    <p:sldId id="712" r:id="rId12"/>
    <p:sldId id="713" r:id="rId13"/>
    <p:sldId id="727" r:id="rId14"/>
    <p:sldId id="728" r:id="rId15"/>
    <p:sldId id="729" r:id="rId16"/>
    <p:sldId id="730" r:id="rId17"/>
    <p:sldId id="714" r:id="rId18"/>
    <p:sldId id="731" r:id="rId19"/>
    <p:sldId id="732" r:id="rId20"/>
    <p:sldId id="733" r:id="rId21"/>
    <p:sldId id="734" r:id="rId22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45255"/>
    <a:srgbClr val="3D383F"/>
    <a:srgbClr val="BBBCAA"/>
    <a:srgbClr val="162F34"/>
    <a:srgbClr val="C00000"/>
    <a:srgbClr val="6FA7D3"/>
    <a:srgbClr val="B1B2AC"/>
    <a:srgbClr val="72A7D3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8448" autoAdjust="0"/>
  </p:normalViewPr>
  <p:slideViewPr>
    <p:cSldViewPr>
      <p:cViewPr varScale="1">
        <p:scale>
          <a:sx n="65" d="100"/>
          <a:sy n="65" d="100"/>
        </p:scale>
        <p:origin x="1882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F6F99-98DA-4124-B7C8-E944A034A478}" type="datetimeFigureOut">
              <a:rPr lang="ru-RU" smtClean="0"/>
              <a:t>22.03.2026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8BA48-6401-426C-9560-FCC9BDA8F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7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140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996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245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824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728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320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495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4930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839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006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743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8932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2905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baseline="0" dirty="0"/>
              <a:t>Последний слад.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127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632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941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905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322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853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696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143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57"/>
            <a:ext cx="7772400" cy="122502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4502-AB8D-4604-9AD6-4EFA145770E8}" type="datetimeFigureOut">
              <a:rPr lang="ru-RU" smtClean="0"/>
              <a:t>22.03.2026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282940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4502-AB8D-4604-9AD6-4EFA145770E8}" type="datetimeFigureOut">
              <a:rPr lang="ru-RU" smtClean="0"/>
              <a:t>22.03.2026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42469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67"/>
            <a:ext cx="2057400" cy="487627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867"/>
            <a:ext cx="6019800" cy="487627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4502-AB8D-4604-9AD6-4EFA145770E8}" type="datetimeFigureOut">
              <a:rPr lang="ru-RU" smtClean="0"/>
              <a:t>22.03.2026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121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4502-AB8D-4604-9AD6-4EFA145770E8}" type="datetimeFigureOut">
              <a:rPr lang="ru-RU" smtClean="0"/>
              <a:t>22.03.2026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37426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20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4502-AB8D-4604-9AD6-4EFA145770E8}" type="datetimeFigureOut">
              <a:rPr lang="ru-RU" smtClean="0"/>
              <a:t>22.03.2026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94127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4502-AB8D-4604-9AD6-4EFA145770E8}" type="datetimeFigureOut">
              <a:rPr lang="ru-RU" smtClean="0"/>
              <a:t>22.03.2026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82417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279262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0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4502-AB8D-4604-9AD6-4EFA145770E8}" type="datetimeFigureOut">
              <a:rPr lang="ru-RU" smtClean="0"/>
              <a:t>22.03.2026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19604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4502-AB8D-4604-9AD6-4EFA145770E8}" type="datetimeFigureOut">
              <a:rPr lang="ru-RU" smtClean="0"/>
              <a:t>22.03.2026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46006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4502-AB8D-4604-9AD6-4EFA145770E8}" type="datetimeFigureOut">
              <a:rPr lang="ru-RU" smtClean="0"/>
              <a:t>22.03.2026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89300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27543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195919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4502-AB8D-4604-9AD6-4EFA145770E8}" type="datetimeFigureOut">
              <a:rPr lang="ru-RU" smtClean="0"/>
              <a:t>22.03.2026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96680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4502-AB8D-4604-9AD6-4EFA145770E8}" type="datetimeFigureOut">
              <a:rPr lang="ru-RU" smtClean="0"/>
              <a:t>22.03.2026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3607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54502-AB8D-4604-9AD6-4EFA145770E8}" type="datetimeFigureOut">
              <a:rPr lang="ru-RU" smtClean="0"/>
              <a:t>22.03.2026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584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705867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6DDF32-FD78-4C1A-AB96-8CD516547173}"/>
              </a:ext>
            </a:extLst>
          </p:cNvPr>
          <p:cNvSpPr/>
          <p:nvPr/>
        </p:nvSpPr>
        <p:spPr>
          <a:xfrm>
            <a:off x="179512" y="328503"/>
            <a:ext cx="878497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«</a:t>
            </a:r>
            <a:r>
              <a:rPr lang="ru-RU" sz="40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19</a:t>
            </a:r>
            <a:r>
              <a:rPr lang="ru-RU" sz="40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Ты веруешь, что Бог един: хорошо делаешь; и бесы веруют, и трепещут. </a:t>
            </a:r>
            <a:r>
              <a:rPr lang="ru-RU" sz="40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</a:t>
            </a:r>
            <a:r>
              <a:rPr lang="ru-RU" sz="40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Но хочешь ли знать, неосновательный человек, что вера без дел мертва? … </a:t>
            </a:r>
          </a:p>
          <a:p>
            <a:pPr algn="ctr"/>
            <a:r>
              <a:rPr lang="ru-RU" sz="40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26</a:t>
            </a:r>
            <a:r>
              <a:rPr lang="ru-RU" sz="40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Ибо, как тело без духа мертво, так и вера без дел мертва.</a:t>
            </a:r>
            <a:r>
              <a:rPr lang="ru-RU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»</a:t>
            </a:r>
            <a:endParaRPr lang="ru-RU" sz="48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3171EC-3869-4033-A497-BECE1523F4A1}"/>
              </a:ext>
            </a:extLst>
          </p:cNvPr>
          <p:cNvSpPr txBox="1"/>
          <p:nvPr/>
        </p:nvSpPr>
        <p:spPr>
          <a:xfrm>
            <a:off x="6588224" y="5049678"/>
            <a:ext cx="2232248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Иакова 2:19-20,26</a:t>
            </a:r>
          </a:p>
        </p:txBody>
      </p:sp>
    </p:spTree>
    <p:extLst>
      <p:ext uri="{BB962C8B-B14F-4D97-AF65-F5344CB8AC3E}">
        <p14:creationId xmlns:p14="http://schemas.microsoft.com/office/powerpoint/2010/main" val="598165298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Лебеди - взлет">
            <a:hlinkClick r:id="" action="ppaction://media"/>
            <a:extLst>
              <a:ext uri="{FF2B5EF4-FFF2-40B4-BE49-F238E27FC236}">
                <a16:creationId xmlns:a16="http://schemas.microsoft.com/office/drawing/2014/main" id="{F57018CA-657A-487E-BFCF-5F48D361BE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876" y="325055"/>
            <a:ext cx="9004248" cy="506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095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6DDF32-FD78-4C1A-AB96-8CD516547173}"/>
              </a:ext>
            </a:extLst>
          </p:cNvPr>
          <p:cNvSpPr/>
          <p:nvPr/>
        </p:nvSpPr>
        <p:spPr>
          <a:xfrm>
            <a:off x="179512" y="2031147"/>
            <a:ext cx="87849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«</a:t>
            </a:r>
            <a:r>
              <a:rPr lang="ru-RU" sz="40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Иисус сказал…: никто, возложивший руку свою на плуг и озирающийся назад, не благонадежен для Царствия Божия</a:t>
            </a:r>
            <a:r>
              <a:rPr lang="ru-RU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»</a:t>
            </a:r>
            <a:endParaRPr lang="ru-RU" sz="66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3171EC-3869-4033-A497-BECE1523F4A1}"/>
              </a:ext>
            </a:extLst>
          </p:cNvPr>
          <p:cNvSpPr txBox="1"/>
          <p:nvPr/>
        </p:nvSpPr>
        <p:spPr>
          <a:xfrm>
            <a:off x="6588224" y="5049678"/>
            <a:ext cx="2232248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Луки 9:62</a:t>
            </a:r>
          </a:p>
        </p:txBody>
      </p:sp>
      <p:sp>
        <p:nvSpPr>
          <p:cNvPr id="5" name="Нашивка 9">
            <a:extLst>
              <a:ext uri="{FF2B5EF4-FFF2-40B4-BE49-F238E27FC236}">
                <a16:creationId xmlns:a16="http://schemas.microsoft.com/office/drawing/2014/main" id="{81A6FE8C-1EEE-4307-9B6C-1EACF39F569A}"/>
              </a:ext>
            </a:extLst>
          </p:cNvPr>
          <p:cNvSpPr/>
          <p:nvPr/>
        </p:nvSpPr>
        <p:spPr>
          <a:xfrm>
            <a:off x="1403647" y="348632"/>
            <a:ext cx="7128793" cy="1008112"/>
          </a:xfrm>
          <a:prstGeom prst="chevron">
            <a:avLst>
              <a:gd name="adj" fmla="val 43308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УСТРЕМЛЯТЬСЯ ВПЕРЁД</a:t>
            </a:r>
            <a:endParaRPr lang="ru-RU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1188FE9-D564-4FB5-A66F-9A459FD67006}"/>
              </a:ext>
            </a:extLst>
          </p:cNvPr>
          <p:cNvGrpSpPr/>
          <p:nvPr/>
        </p:nvGrpSpPr>
        <p:grpSpPr>
          <a:xfrm rot="16200000">
            <a:off x="683568" y="247768"/>
            <a:ext cx="1187015" cy="1187015"/>
            <a:chOff x="973833" y="4151312"/>
            <a:chExt cx="826975" cy="826975"/>
          </a:xfrm>
        </p:grpSpPr>
        <p:pic>
          <p:nvPicPr>
            <p:cNvPr id="7" name="Picture 2" descr="C:\RedButton.png">
              <a:extLst>
                <a:ext uri="{FF2B5EF4-FFF2-40B4-BE49-F238E27FC236}">
                  <a16:creationId xmlns:a16="http://schemas.microsoft.com/office/drawing/2014/main" id="{2BB17F79-64C5-4E3C-9FCE-A69B7D61F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833" y="4151312"/>
              <a:ext cx="826975" cy="826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DB5E39-DC93-4A19-9072-667733346C7B}"/>
                </a:ext>
              </a:extLst>
            </p:cNvPr>
            <p:cNvSpPr txBox="1"/>
            <p:nvPr/>
          </p:nvSpPr>
          <p:spPr>
            <a:xfrm rot="5400000">
              <a:off x="1181608" y="4206715"/>
              <a:ext cx="432048" cy="707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5219478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6DDF32-FD78-4C1A-AB96-8CD516547173}"/>
              </a:ext>
            </a:extLst>
          </p:cNvPr>
          <p:cNvSpPr/>
          <p:nvPr/>
        </p:nvSpPr>
        <p:spPr>
          <a:xfrm>
            <a:off x="179512" y="1939394"/>
            <a:ext cx="87849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«</a:t>
            </a:r>
            <a:r>
              <a:rPr lang="ru-RU" sz="36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r>
              <a:rPr lang="ru-RU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36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Итак, умертвите земные члены ваши: блуд, нечистоту, страсть, злую похоть и любостяжание, которое есть </a:t>
            </a:r>
            <a:r>
              <a:rPr lang="ru-RU" sz="36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идолослужение</a:t>
            </a:r>
            <a:r>
              <a:rPr lang="ru-RU" sz="36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ru-RU" sz="36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6</a:t>
            </a:r>
            <a:r>
              <a:rPr lang="ru-RU" sz="36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за которые гнев Божий грядет на сынов противления</a:t>
            </a:r>
            <a:r>
              <a:rPr lang="ru-RU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…» </a:t>
            </a:r>
            <a:endParaRPr lang="ru-RU" sz="115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3171EC-3869-4033-A497-BECE1523F4A1}"/>
              </a:ext>
            </a:extLst>
          </p:cNvPr>
          <p:cNvSpPr txBox="1"/>
          <p:nvPr/>
        </p:nvSpPr>
        <p:spPr>
          <a:xfrm>
            <a:off x="6588224" y="5049678"/>
            <a:ext cx="2232248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Колоссянам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3:5,6</a:t>
            </a:r>
          </a:p>
        </p:txBody>
      </p:sp>
      <p:sp>
        <p:nvSpPr>
          <p:cNvPr id="5" name="Нашивка 9">
            <a:extLst>
              <a:ext uri="{FF2B5EF4-FFF2-40B4-BE49-F238E27FC236}">
                <a16:creationId xmlns:a16="http://schemas.microsoft.com/office/drawing/2014/main" id="{81A6FE8C-1EEE-4307-9B6C-1EACF39F569A}"/>
              </a:ext>
            </a:extLst>
          </p:cNvPr>
          <p:cNvSpPr/>
          <p:nvPr/>
        </p:nvSpPr>
        <p:spPr>
          <a:xfrm>
            <a:off x="1403648" y="348632"/>
            <a:ext cx="7128792" cy="1008112"/>
          </a:xfrm>
          <a:prstGeom prst="chevron">
            <a:avLst>
              <a:gd name="adj" fmla="val 43308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ОТТАЛКИВАТЬСЯ ОТ ЗЕМНОГО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1188FE9-D564-4FB5-A66F-9A459FD67006}"/>
              </a:ext>
            </a:extLst>
          </p:cNvPr>
          <p:cNvGrpSpPr/>
          <p:nvPr/>
        </p:nvGrpSpPr>
        <p:grpSpPr>
          <a:xfrm rot="16200000">
            <a:off x="683569" y="247768"/>
            <a:ext cx="1187015" cy="1187015"/>
            <a:chOff x="973833" y="4151312"/>
            <a:chExt cx="826975" cy="826975"/>
          </a:xfrm>
        </p:grpSpPr>
        <p:pic>
          <p:nvPicPr>
            <p:cNvPr id="7" name="Picture 2" descr="C:\RedButton.png">
              <a:extLst>
                <a:ext uri="{FF2B5EF4-FFF2-40B4-BE49-F238E27FC236}">
                  <a16:creationId xmlns:a16="http://schemas.microsoft.com/office/drawing/2014/main" id="{2BB17F79-64C5-4E3C-9FCE-A69B7D61F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833" y="4151312"/>
              <a:ext cx="826975" cy="826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DB5E39-DC93-4A19-9072-667733346C7B}"/>
                </a:ext>
              </a:extLst>
            </p:cNvPr>
            <p:cNvSpPr txBox="1"/>
            <p:nvPr/>
          </p:nvSpPr>
          <p:spPr>
            <a:xfrm rot="5400000">
              <a:off x="1181608" y="4206715"/>
              <a:ext cx="432048" cy="707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0430804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6DDF32-FD78-4C1A-AB96-8CD516547173}"/>
              </a:ext>
            </a:extLst>
          </p:cNvPr>
          <p:cNvSpPr/>
          <p:nvPr/>
        </p:nvSpPr>
        <p:spPr>
          <a:xfrm>
            <a:off x="179512" y="2031147"/>
            <a:ext cx="87849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«</a:t>
            </a:r>
            <a:r>
              <a:rPr lang="ru-RU" sz="40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ru-RU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40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Итак, если вы воскресли со Христом, то ищите горнего, где Христос сидит одесную Бога; </a:t>
            </a:r>
            <a:r>
              <a:rPr lang="ru-RU" sz="40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ru-RU" sz="40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о горнем помышляйте, а не о земном</a:t>
            </a:r>
            <a:r>
              <a:rPr lang="ru-RU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»</a:t>
            </a:r>
            <a:endParaRPr lang="ru-RU" sz="344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3171EC-3869-4033-A497-BECE1523F4A1}"/>
              </a:ext>
            </a:extLst>
          </p:cNvPr>
          <p:cNvSpPr txBox="1"/>
          <p:nvPr/>
        </p:nvSpPr>
        <p:spPr>
          <a:xfrm>
            <a:off x="6588224" y="5049678"/>
            <a:ext cx="2232248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Колоссянам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3:1,2</a:t>
            </a:r>
          </a:p>
        </p:txBody>
      </p:sp>
      <p:sp>
        <p:nvSpPr>
          <p:cNvPr id="5" name="Нашивка 9">
            <a:extLst>
              <a:ext uri="{FF2B5EF4-FFF2-40B4-BE49-F238E27FC236}">
                <a16:creationId xmlns:a16="http://schemas.microsoft.com/office/drawing/2014/main" id="{81A6FE8C-1EEE-4307-9B6C-1EACF39F569A}"/>
              </a:ext>
            </a:extLst>
          </p:cNvPr>
          <p:cNvSpPr/>
          <p:nvPr/>
        </p:nvSpPr>
        <p:spPr>
          <a:xfrm>
            <a:off x="1403648" y="348632"/>
            <a:ext cx="7128792" cy="1008112"/>
          </a:xfrm>
          <a:prstGeom prst="chevron">
            <a:avLst>
              <a:gd name="adj" fmla="val 43308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ПОМЫШЛЯТЬ О ГОРНЕМ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1188FE9-D564-4FB5-A66F-9A459FD67006}"/>
              </a:ext>
            </a:extLst>
          </p:cNvPr>
          <p:cNvGrpSpPr/>
          <p:nvPr/>
        </p:nvGrpSpPr>
        <p:grpSpPr>
          <a:xfrm rot="16200000">
            <a:off x="683569" y="247768"/>
            <a:ext cx="1187015" cy="1187015"/>
            <a:chOff x="973833" y="4151312"/>
            <a:chExt cx="826975" cy="826975"/>
          </a:xfrm>
        </p:grpSpPr>
        <p:pic>
          <p:nvPicPr>
            <p:cNvPr id="7" name="Picture 2" descr="C:\RedButton.png">
              <a:extLst>
                <a:ext uri="{FF2B5EF4-FFF2-40B4-BE49-F238E27FC236}">
                  <a16:creationId xmlns:a16="http://schemas.microsoft.com/office/drawing/2014/main" id="{2BB17F79-64C5-4E3C-9FCE-A69B7D61F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833" y="4151312"/>
              <a:ext cx="826975" cy="826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DB5E39-DC93-4A19-9072-667733346C7B}"/>
                </a:ext>
              </a:extLst>
            </p:cNvPr>
            <p:cNvSpPr txBox="1"/>
            <p:nvPr/>
          </p:nvSpPr>
          <p:spPr>
            <a:xfrm rot="5400000">
              <a:off x="1181608" y="4206715"/>
              <a:ext cx="432048" cy="707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3822772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6DDF32-FD78-4C1A-AB96-8CD516547173}"/>
              </a:ext>
            </a:extLst>
          </p:cNvPr>
          <p:cNvSpPr/>
          <p:nvPr/>
        </p:nvSpPr>
        <p:spPr>
          <a:xfrm>
            <a:off x="179512" y="1921396"/>
            <a:ext cx="87849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«</a:t>
            </a:r>
            <a:r>
              <a:rPr lang="ru-RU" sz="32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8</a:t>
            </a:r>
            <a:r>
              <a:rPr lang="ru-RU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3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А теперь вы отложите все: гнев, ярость, злобу, злоречие, сквернословие уст ваших; </a:t>
            </a:r>
          </a:p>
          <a:p>
            <a:pPr algn="ctr"/>
            <a:r>
              <a:rPr lang="ru-RU" sz="32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9</a:t>
            </a:r>
            <a:r>
              <a:rPr lang="ru-RU" sz="3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не говорите лжи друг другу, совлекшись ветхого человека с делами его </a:t>
            </a:r>
            <a:r>
              <a:rPr lang="ru-RU" sz="32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10</a:t>
            </a:r>
            <a:r>
              <a:rPr lang="ru-RU" sz="3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и облекшись в нового, который обновляется в познании по образу Создавшего его</a:t>
            </a:r>
            <a:r>
              <a:rPr lang="ru-RU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…»</a:t>
            </a:r>
            <a:endParaRPr lang="ru-RU" sz="714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3171EC-3869-4033-A497-BECE1523F4A1}"/>
              </a:ext>
            </a:extLst>
          </p:cNvPr>
          <p:cNvSpPr txBox="1"/>
          <p:nvPr/>
        </p:nvSpPr>
        <p:spPr>
          <a:xfrm>
            <a:off x="6588224" y="5049678"/>
            <a:ext cx="2232248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Колоссянам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3:8-10</a:t>
            </a:r>
          </a:p>
        </p:txBody>
      </p:sp>
      <p:sp>
        <p:nvSpPr>
          <p:cNvPr id="5" name="Нашивка 9">
            <a:extLst>
              <a:ext uri="{FF2B5EF4-FFF2-40B4-BE49-F238E27FC236}">
                <a16:creationId xmlns:a16="http://schemas.microsoft.com/office/drawing/2014/main" id="{81A6FE8C-1EEE-4307-9B6C-1EACF39F569A}"/>
              </a:ext>
            </a:extLst>
          </p:cNvPr>
          <p:cNvSpPr/>
          <p:nvPr/>
        </p:nvSpPr>
        <p:spPr>
          <a:xfrm>
            <a:off x="1403648" y="348632"/>
            <a:ext cx="7128792" cy="1008112"/>
          </a:xfrm>
          <a:prstGeom prst="chevron">
            <a:avLst>
              <a:gd name="adj" fmla="val 43308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ОТМЕТАТЬ НИЗМЕННОЕ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1188FE9-D564-4FB5-A66F-9A459FD67006}"/>
              </a:ext>
            </a:extLst>
          </p:cNvPr>
          <p:cNvGrpSpPr/>
          <p:nvPr/>
        </p:nvGrpSpPr>
        <p:grpSpPr>
          <a:xfrm rot="16200000">
            <a:off x="683570" y="247768"/>
            <a:ext cx="1187015" cy="1187015"/>
            <a:chOff x="973833" y="4151312"/>
            <a:chExt cx="826975" cy="826975"/>
          </a:xfrm>
        </p:grpSpPr>
        <p:pic>
          <p:nvPicPr>
            <p:cNvPr id="7" name="Picture 2" descr="C:\RedButton.png">
              <a:extLst>
                <a:ext uri="{FF2B5EF4-FFF2-40B4-BE49-F238E27FC236}">
                  <a16:creationId xmlns:a16="http://schemas.microsoft.com/office/drawing/2014/main" id="{2BB17F79-64C5-4E3C-9FCE-A69B7D61F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833" y="4151312"/>
              <a:ext cx="826975" cy="826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DB5E39-DC93-4A19-9072-667733346C7B}"/>
                </a:ext>
              </a:extLst>
            </p:cNvPr>
            <p:cNvSpPr txBox="1"/>
            <p:nvPr/>
          </p:nvSpPr>
          <p:spPr>
            <a:xfrm rot="5400000">
              <a:off x="1181608" y="4206715"/>
              <a:ext cx="432048" cy="707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852400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шивка 9">
            <a:extLst>
              <a:ext uri="{FF2B5EF4-FFF2-40B4-BE49-F238E27FC236}">
                <a16:creationId xmlns:a16="http://schemas.microsoft.com/office/drawing/2014/main" id="{81A6FE8C-1EEE-4307-9B6C-1EACF39F569A}"/>
              </a:ext>
            </a:extLst>
          </p:cNvPr>
          <p:cNvSpPr/>
          <p:nvPr/>
        </p:nvSpPr>
        <p:spPr>
          <a:xfrm>
            <a:off x="1403648" y="4363637"/>
            <a:ext cx="7128792" cy="1008112"/>
          </a:xfrm>
          <a:prstGeom prst="chevron">
            <a:avLst>
              <a:gd name="adj" fmla="val 43308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ОТМЕТАТЬ НИЗМЕННОЕ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1188FE9-D564-4FB5-A66F-9A459FD67006}"/>
              </a:ext>
            </a:extLst>
          </p:cNvPr>
          <p:cNvGrpSpPr/>
          <p:nvPr/>
        </p:nvGrpSpPr>
        <p:grpSpPr>
          <a:xfrm rot="16200000">
            <a:off x="683570" y="4262773"/>
            <a:ext cx="1187015" cy="1187015"/>
            <a:chOff x="973833" y="4151312"/>
            <a:chExt cx="826975" cy="826975"/>
          </a:xfrm>
        </p:grpSpPr>
        <p:pic>
          <p:nvPicPr>
            <p:cNvPr id="7" name="Picture 2" descr="C:\RedButton.png">
              <a:extLst>
                <a:ext uri="{FF2B5EF4-FFF2-40B4-BE49-F238E27FC236}">
                  <a16:creationId xmlns:a16="http://schemas.microsoft.com/office/drawing/2014/main" id="{2BB17F79-64C5-4E3C-9FCE-A69B7D61F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833" y="4151312"/>
              <a:ext cx="826975" cy="826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DB5E39-DC93-4A19-9072-667733346C7B}"/>
                </a:ext>
              </a:extLst>
            </p:cNvPr>
            <p:cNvSpPr txBox="1"/>
            <p:nvPr/>
          </p:nvSpPr>
          <p:spPr>
            <a:xfrm rot="5400000">
              <a:off x="1181608" y="4206715"/>
              <a:ext cx="432048" cy="707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</p:grpSp>
      <p:sp>
        <p:nvSpPr>
          <p:cNvPr id="9" name="Нашивка 9">
            <a:extLst>
              <a:ext uri="{FF2B5EF4-FFF2-40B4-BE49-F238E27FC236}">
                <a16:creationId xmlns:a16="http://schemas.microsoft.com/office/drawing/2014/main" id="{673BB974-DDC6-4C01-9EE6-163D2D825CF8}"/>
              </a:ext>
            </a:extLst>
          </p:cNvPr>
          <p:cNvSpPr/>
          <p:nvPr/>
        </p:nvSpPr>
        <p:spPr>
          <a:xfrm>
            <a:off x="1403647" y="294069"/>
            <a:ext cx="7128793" cy="1008112"/>
          </a:xfrm>
          <a:prstGeom prst="chevron">
            <a:avLst>
              <a:gd name="adj" fmla="val 43308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УСТРЕМЛЯТЬСЯ ВПЕРЁД</a:t>
            </a:r>
            <a:endParaRPr lang="ru-RU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4CAF9F9-5396-4D73-94E4-45FF4FB3A9A3}"/>
              </a:ext>
            </a:extLst>
          </p:cNvPr>
          <p:cNvGrpSpPr/>
          <p:nvPr/>
        </p:nvGrpSpPr>
        <p:grpSpPr>
          <a:xfrm rot="16200000">
            <a:off x="683568" y="193205"/>
            <a:ext cx="1187015" cy="1187015"/>
            <a:chOff x="973833" y="4151312"/>
            <a:chExt cx="826975" cy="826975"/>
          </a:xfrm>
        </p:grpSpPr>
        <p:pic>
          <p:nvPicPr>
            <p:cNvPr id="11" name="Picture 2" descr="C:\RedButton.png">
              <a:extLst>
                <a:ext uri="{FF2B5EF4-FFF2-40B4-BE49-F238E27FC236}">
                  <a16:creationId xmlns:a16="http://schemas.microsoft.com/office/drawing/2014/main" id="{E7F4F579-DBBE-40DC-93F5-D72095E850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833" y="4151312"/>
              <a:ext cx="826975" cy="826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73D31D-8925-4D8D-BBA4-178F061B188E}"/>
                </a:ext>
              </a:extLst>
            </p:cNvPr>
            <p:cNvSpPr txBox="1"/>
            <p:nvPr/>
          </p:nvSpPr>
          <p:spPr>
            <a:xfrm rot="5400000">
              <a:off x="1181608" y="4206715"/>
              <a:ext cx="432048" cy="707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" name="Нашивка 9">
            <a:extLst>
              <a:ext uri="{FF2B5EF4-FFF2-40B4-BE49-F238E27FC236}">
                <a16:creationId xmlns:a16="http://schemas.microsoft.com/office/drawing/2014/main" id="{B6C76570-A858-4D53-A833-6E46D36E8AE0}"/>
              </a:ext>
            </a:extLst>
          </p:cNvPr>
          <p:cNvSpPr/>
          <p:nvPr/>
        </p:nvSpPr>
        <p:spPr>
          <a:xfrm>
            <a:off x="1403648" y="1662220"/>
            <a:ext cx="7128792" cy="1008112"/>
          </a:xfrm>
          <a:prstGeom prst="chevron">
            <a:avLst>
              <a:gd name="adj" fmla="val 43308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ОТТАЛКИВАТЬСЯ ОТ ЗЕМНОГО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455FE67-DD99-421B-85BD-8D0584A44362}"/>
              </a:ext>
            </a:extLst>
          </p:cNvPr>
          <p:cNvGrpSpPr/>
          <p:nvPr/>
        </p:nvGrpSpPr>
        <p:grpSpPr>
          <a:xfrm rot="16200000">
            <a:off x="683569" y="1561356"/>
            <a:ext cx="1187015" cy="1187015"/>
            <a:chOff x="973833" y="4151312"/>
            <a:chExt cx="826975" cy="826975"/>
          </a:xfrm>
        </p:grpSpPr>
        <p:pic>
          <p:nvPicPr>
            <p:cNvPr id="15" name="Picture 2" descr="C:\RedButton.png">
              <a:extLst>
                <a:ext uri="{FF2B5EF4-FFF2-40B4-BE49-F238E27FC236}">
                  <a16:creationId xmlns:a16="http://schemas.microsoft.com/office/drawing/2014/main" id="{9EF553E9-0578-4308-8798-708CC0E15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833" y="4151312"/>
              <a:ext cx="826975" cy="826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760184-77A6-46A7-A6A4-1BEF9B37163A}"/>
                </a:ext>
              </a:extLst>
            </p:cNvPr>
            <p:cNvSpPr txBox="1"/>
            <p:nvPr/>
          </p:nvSpPr>
          <p:spPr>
            <a:xfrm rot="5400000">
              <a:off x="1181608" y="4206715"/>
              <a:ext cx="432048" cy="707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sp>
        <p:nvSpPr>
          <p:cNvPr id="17" name="Нашивка 9">
            <a:extLst>
              <a:ext uri="{FF2B5EF4-FFF2-40B4-BE49-F238E27FC236}">
                <a16:creationId xmlns:a16="http://schemas.microsoft.com/office/drawing/2014/main" id="{39227301-D304-46FA-899C-C53E3D58F98E}"/>
              </a:ext>
            </a:extLst>
          </p:cNvPr>
          <p:cNvSpPr/>
          <p:nvPr/>
        </p:nvSpPr>
        <p:spPr>
          <a:xfrm>
            <a:off x="1403648" y="3030372"/>
            <a:ext cx="7128792" cy="1008112"/>
          </a:xfrm>
          <a:prstGeom prst="chevron">
            <a:avLst>
              <a:gd name="adj" fmla="val 43308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ПОМЫШЛЯТЬ О ГОРНЕМ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D1BF86B6-0D0F-4243-A31B-2507B0A54E0D}"/>
              </a:ext>
            </a:extLst>
          </p:cNvPr>
          <p:cNvGrpSpPr/>
          <p:nvPr/>
        </p:nvGrpSpPr>
        <p:grpSpPr>
          <a:xfrm rot="16200000">
            <a:off x="683569" y="2929508"/>
            <a:ext cx="1187015" cy="1187015"/>
            <a:chOff x="973833" y="4151312"/>
            <a:chExt cx="826975" cy="826975"/>
          </a:xfrm>
        </p:grpSpPr>
        <p:pic>
          <p:nvPicPr>
            <p:cNvPr id="19" name="Picture 2" descr="C:\RedButton.png">
              <a:extLst>
                <a:ext uri="{FF2B5EF4-FFF2-40B4-BE49-F238E27FC236}">
                  <a16:creationId xmlns:a16="http://schemas.microsoft.com/office/drawing/2014/main" id="{A75BFA48-37B2-4AFE-8119-D8BC360FA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833" y="4151312"/>
              <a:ext cx="826975" cy="826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7A923A8-0177-4F99-B891-34684058043B}"/>
                </a:ext>
              </a:extLst>
            </p:cNvPr>
            <p:cNvSpPr txBox="1"/>
            <p:nvPr/>
          </p:nvSpPr>
          <p:spPr>
            <a:xfrm rot="5400000">
              <a:off x="1181608" y="4206715"/>
              <a:ext cx="432048" cy="707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7782677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20ED9F11-DA0E-4867-8135-777123E20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0"/>
          <a:stretch/>
        </p:blipFill>
        <p:spPr bwMode="auto">
          <a:xfrm>
            <a:off x="0" y="1417340"/>
            <a:ext cx="7407285" cy="429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6DDF32-FD78-4C1A-AB96-8CD516547173}"/>
              </a:ext>
            </a:extLst>
          </p:cNvPr>
          <p:cNvSpPr/>
          <p:nvPr/>
        </p:nvSpPr>
        <p:spPr>
          <a:xfrm>
            <a:off x="2699792" y="481236"/>
            <a:ext cx="61206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54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«с сего времени Царствие Божие благовествуется, </a:t>
            </a:r>
          </a:p>
          <a:p>
            <a:pPr algn="r"/>
            <a:r>
              <a:rPr lang="ru-RU" sz="54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 всякий усилием входит в него»</a:t>
            </a:r>
            <a:endParaRPr lang="ru-RU" sz="66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3171EC-3869-4033-A497-BECE1523F4A1}"/>
              </a:ext>
            </a:extLst>
          </p:cNvPr>
          <p:cNvSpPr txBox="1"/>
          <p:nvPr/>
        </p:nvSpPr>
        <p:spPr>
          <a:xfrm>
            <a:off x="6588224" y="5049678"/>
            <a:ext cx="2232248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Луки 16:16</a:t>
            </a:r>
          </a:p>
        </p:txBody>
      </p:sp>
    </p:spTree>
    <p:extLst>
      <p:ext uri="{BB962C8B-B14F-4D97-AF65-F5344CB8AC3E}">
        <p14:creationId xmlns:p14="http://schemas.microsoft.com/office/powerpoint/2010/main" val="2929714214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20ED9F11-DA0E-4867-8135-777123E20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0"/>
          <a:stretch/>
        </p:blipFill>
        <p:spPr bwMode="auto">
          <a:xfrm>
            <a:off x="0" y="1417340"/>
            <a:ext cx="7407285" cy="429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6DDF32-FD78-4C1A-AB96-8CD516547173}"/>
              </a:ext>
            </a:extLst>
          </p:cNvPr>
          <p:cNvSpPr/>
          <p:nvPr/>
        </p:nvSpPr>
        <p:spPr>
          <a:xfrm>
            <a:off x="2699792" y="337220"/>
            <a:ext cx="61206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«</a:t>
            </a:r>
            <a:r>
              <a:rPr lang="ru-RU" sz="48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Не будем оставлять собрания своего, как есть у некоторых обычай; но будем увещевать друг друга</a:t>
            </a:r>
            <a:r>
              <a:rPr lang="ru-RU" sz="4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»</a:t>
            </a:r>
            <a:endParaRPr lang="ru-RU" sz="199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3171EC-3869-4033-A497-BECE1523F4A1}"/>
              </a:ext>
            </a:extLst>
          </p:cNvPr>
          <p:cNvSpPr txBox="1"/>
          <p:nvPr/>
        </p:nvSpPr>
        <p:spPr>
          <a:xfrm>
            <a:off x="6588224" y="5049678"/>
            <a:ext cx="2232248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Евреям 10:25</a:t>
            </a:r>
          </a:p>
        </p:txBody>
      </p:sp>
    </p:spTree>
    <p:extLst>
      <p:ext uri="{BB962C8B-B14F-4D97-AF65-F5344CB8AC3E}">
        <p14:creationId xmlns:p14="http://schemas.microsoft.com/office/powerpoint/2010/main" val="4228667449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20ED9F11-DA0E-4867-8135-777123E20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0"/>
          <a:stretch/>
        </p:blipFill>
        <p:spPr bwMode="auto">
          <a:xfrm>
            <a:off x="0" y="1417340"/>
            <a:ext cx="7407285" cy="429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6DDF32-FD78-4C1A-AB96-8CD516547173}"/>
              </a:ext>
            </a:extLst>
          </p:cNvPr>
          <p:cNvSpPr/>
          <p:nvPr/>
        </p:nvSpPr>
        <p:spPr>
          <a:xfrm>
            <a:off x="2699792" y="337220"/>
            <a:ext cx="6120680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9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«</a:t>
            </a:r>
            <a:r>
              <a:rPr lang="ru-RU" sz="39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Ты веруешь, что Бог един: хорошо делаешь; </a:t>
            </a:r>
          </a:p>
          <a:p>
            <a:pPr algn="r"/>
            <a:r>
              <a:rPr lang="ru-RU" sz="39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 бесы веруют, и трепещут. Но хочешь ли знать, неосновательный человек, что вера без дел мертва?</a:t>
            </a:r>
            <a:r>
              <a:rPr lang="ru-RU" sz="39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»</a:t>
            </a:r>
            <a:endParaRPr lang="ru-RU" sz="39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3171EC-3869-4033-A497-BECE1523F4A1}"/>
              </a:ext>
            </a:extLst>
          </p:cNvPr>
          <p:cNvSpPr txBox="1"/>
          <p:nvPr/>
        </p:nvSpPr>
        <p:spPr>
          <a:xfrm>
            <a:off x="6588224" y="5049678"/>
            <a:ext cx="2232248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Иакова 2:19-20</a:t>
            </a:r>
          </a:p>
        </p:txBody>
      </p:sp>
    </p:spTree>
    <p:extLst>
      <p:ext uri="{BB962C8B-B14F-4D97-AF65-F5344CB8AC3E}">
        <p14:creationId xmlns:p14="http://schemas.microsoft.com/office/powerpoint/2010/main" val="2143657829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544C1C-7ED8-4D59-B8DB-032C4299D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1526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16308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20ED9F11-DA0E-4867-8135-777123E20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0"/>
          <a:stretch/>
        </p:blipFill>
        <p:spPr bwMode="auto">
          <a:xfrm>
            <a:off x="0" y="1417340"/>
            <a:ext cx="7407285" cy="429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6DDF32-FD78-4C1A-AB96-8CD516547173}"/>
              </a:ext>
            </a:extLst>
          </p:cNvPr>
          <p:cNvSpPr/>
          <p:nvPr/>
        </p:nvSpPr>
        <p:spPr>
          <a:xfrm>
            <a:off x="2699792" y="481236"/>
            <a:ext cx="61206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5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«</a:t>
            </a:r>
            <a:r>
              <a:rPr lang="ru-RU" sz="54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Не любите мира, ни того, что в мире: кто любит мир, в том нет любви Отчей</a:t>
            </a:r>
            <a:r>
              <a:rPr lang="ru-RU" sz="5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.»</a:t>
            </a:r>
            <a:endParaRPr lang="ru-RU" sz="239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3171EC-3869-4033-A497-BECE1523F4A1}"/>
              </a:ext>
            </a:extLst>
          </p:cNvPr>
          <p:cNvSpPr txBox="1"/>
          <p:nvPr/>
        </p:nvSpPr>
        <p:spPr>
          <a:xfrm>
            <a:off x="6588224" y="5049678"/>
            <a:ext cx="2232248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Иоанна 2:15</a:t>
            </a:r>
          </a:p>
        </p:txBody>
      </p:sp>
    </p:spTree>
    <p:extLst>
      <p:ext uri="{BB962C8B-B14F-4D97-AF65-F5344CB8AC3E}">
        <p14:creationId xmlns:p14="http://schemas.microsoft.com/office/powerpoint/2010/main" val="891502857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46263D9A-B4CB-464B-93DD-F230F04DD9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5"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112114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B28BE4-82AA-4A50-8117-7AE56A47EF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" t="3529" r="6743" b="12029"/>
          <a:stretch/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21137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Лебеди - полное видео">
            <a:hlinkClick r:id="" action="ppaction://media"/>
            <a:extLst>
              <a:ext uri="{FF2B5EF4-FFF2-40B4-BE49-F238E27FC236}">
                <a16:creationId xmlns:a16="http://schemas.microsoft.com/office/drawing/2014/main" id="{5588FCEB-40AD-4FBD-95CA-5275DA361C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755" y="265212"/>
            <a:ext cx="8964489" cy="504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153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6DDF32-FD78-4C1A-AB96-8CD516547173}"/>
              </a:ext>
            </a:extLst>
          </p:cNvPr>
          <p:cNvSpPr/>
          <p:nvPr/>
        </p:nvSpPr>
        <p:spPr>
          <a:xfrm>
            <a:off x="179512" y="409228"/>
            <a:ext cx="8784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«</a:t>
            </a:r>
            <a:r>
              <a:rPr lang="ru-RU" sz="36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30</a:t>
            </a:r>
            <a:r>
              <a:rPr lang="ru-RU" sz="36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… так будет и в тот день, когда Сын Человеческий явится … </a:t>
            </a:r>
            <a:r>
              <a:rPr lang="ru-RU" sz="36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34</a:t>
            </a:r>
            <a:r>
              <a:rPr lang="ru-RU" sz="36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Сказываю вам: в ту ночь будут двое на одной постели: один возьмется, а другой </a:t>
            </a:r>
            <a:r>
              <a:rPr lang="ru-RU" sz="36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оставится</a:t>
            </a:r>
            <a:r>
              <a:rPr lang="ru-RU" sz="36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endParaRPr lang="en-US" sz="3600" b="1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ru-RU" sz="36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35</a:t>
            </a:r>
            <a:r>
              <a:rPr lang="ru-RU" sz="36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две будут молоть вместе: одна возьмется, а другая </a:t>
            </a:r>
            <a:r>
              <a:rPr lang="ru-RU" sz="36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оставится</a:t>
            </a:r>
            <a:r>
              <a:rPr lang="ru-RU" sz="36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</a:p>
          <a:p>
            <a:pPr algn="ctr"/>
            <a:r>
              <a:rPr lang="ru-RU" sz="36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36</a:t>
            </a:r>
            <a:r>
              <a:rPr lang="ru-RU" sz="36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двое будут на поле: один возьмется, </a:t>
            </a:r>
          </a:p>
          <a:p>
            <a:pPr algn="ctr"/>
            <a:r>
              <a:rPr lang="ru-RU" sz="36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а другой </a:t>
            </a:r>
            <a:r>
              <a:rPr lang="ru-RU" sz="36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оставится</a:t>
            </a:r>
            <a:r>
              <a:rPr lang="ru-RU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.» </a:t>
            </a:r>
            <a:endParaRPr lang="ru-RU" sz="96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3171EC-3869-4033-A497-BECE1523F4A1}"/>
              </a:ext>
            </a:extLst>
          </p:cNvPr>
          <p:cNvSpPr txBox="1"/>
          <p:nvPr/>
        </p:nvSpPr>
        <p:spPr>
          <a:xfrm>
            <a:off x="6588224" y="5049678"/>
            <a:ext cx="2232248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Луки 17:30,34-36</a:t>
            </a:r>
          </a:p>
        </p:txBody>
      </p:sp>
    </p:spTree>
    <p:extLst>
      <p:ext uri="{BB962C8B-B14F-4D97-AF65-F5344CB8AC3E}">
        <p14:creationId xmlns:p14="http://schemas.microsoft.com/office/powerpoint/2010/main" val="2205849967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6DDF32-FD78-4C1A-AB96-8CD516547173}"/>
              </a:ext>
            </a:extLst>
          </p:cNvPr>
          <p:cNvSpPr/>
          <p:nvPr/>
        </p:nvSpPr>
        <p:spPr>
          <a:xfrm>
            <a:off x="179512" y="12015"/>
            <a:ext cx="885698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«</a:t>
            </a:r>
            <a:r>
              <a:rPr lang="ru-RU" sz="26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ru-RU" sz="26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Ибо Царство Небесное подобно хозяину дома, который вышел рано поутру нанять работников в виноградник свой </a:t>
            </a:r>
            <a:r>
              <a:rPr lang="ru-RU" sz="26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ru-RU" sz="26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и, договорившись с работниками по динарию на день, послал их в виноградник свой; </a:t>
            </a:r>
            <a:r>
              <a:rPr lang="ru-RU" sz="26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r>
              <a:rPr lang="ru-RU" sz="26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выйдя около третьего часа, он увидел других, стоящих на торжище праздно, </a:t>
            </a:r>
            <a:r>
              <a:rPr lang="ru-RU" sz="2600" b="1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</a:t>
            </a:r>
            <a:r>
              <a:rPr lang="ru-RU" sz="26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и им сказал: идите и вы в виноградник мой, и что следовать будет, дам вам. Они пошли. </a:t>
            </a:r>
            <a:r>
              <a:rPr lang="ru-RU" sz="26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r>
              <a:rPr lang="ru-RU" sz="26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Опять выйдя около шестого и девятого часа, сделал то же. </a:t>
            </a:r>
          </a:p>
          <a:p>
            <a:r>
              <a:rPr lang="ru-RU" sz="26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6</a:t>
            </a:r>
            <a:r>
              <a:rPr lang="ru-RU" sz="26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Наконец, выйдя около одиннадцатого часа, он нашел других, стоящих праздно, и говорит им: что вы стоите здесь целый день праздно? </a:t>
            </a:r>
            <a:r>
              <a:rPr lang="ru-RU" sz="26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7</a:t>
            </a:r>
            <a:r>
              <a:rPr lang="ru-RU" sz="26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Они говорят ему: никто нас не нанял. Он говорит им: идите и вы в виноградник мой, и что следовать будет, получите.</a:t>
            </a:r>
          </a:p>
          <a:p>
            <a:r>
              <a:rPr lang="ru-RU" sz="26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…</a:t>
            </a:r>
            <a:r>
              <a:rPr lang="ru-RU" sz="26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ru-RU" sz="26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154235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6DDF32-FD78-4C1A-AB96-8CD516547173}"/>
              </a:ext>
            </a:extLst>
          </p:cNvPr>
          <p:cNvSpPr/>
          <p:nvPr/>
        </p:nvSpPr>
        <p:spPr>
          <a:xfrm>
            <a:off x="179512" y="12015"/>
            <a:ext cx="8964488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8</a:t>
            </a:r>
            <a:r>
              <a:rPr lang="ru-RU" sz="26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Когда же наступил вечер, говорит господин виноградника управителю своему: позови работников и отдай им плату, начав с последних до первых. </a:t>
            </a:r>
          </a:p>
          <a:p>
            <a:r>
              <a:rPr lang="ru-RU" sz="26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9</a:t>
            </a:r>
            <a:r>
              <a:rPr lang="ru-RU" sz="26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И пришедшие около одиннадцатого часа получили по динарию. </a:t>
            </a:r>
            <a:r>
              <a:rPr lang="ru-RU" sz="26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10</a:t>
            </a:r>
            <a:r>
              <a:rPr lang="ru-RU" sz="26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Пришедшие же первыми думали, что они получат больше, но получили и они по динарию; </a:t>
            </a:r>
          </a:p>
          <a:p>
            <a:r>
              <a:rPr lang="ru-RU" sz="26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11</a:t>
            </a:r>
            <a:r>
              <a:rPr lang="ru-RU" sz="26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и, получив, стали роптать на хозяина дома </a:t>
            </a:r>
          </a:p>
          <a:p>
            <a:r>
              <a:rPr lang="ru-RU" sz="26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12</a:t>
            </a:r>
            <a:r>
              <a:rPr lang="ru-RU" sz="26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и говорили: эти последние работали один час, и ты сравнял их с нами, перенесшими тягость дня и зной. </a:t>
            </a:r>
          </a:p>
          <a:p>
            <a:r>
              <a:rPr lang="ru-RU" sz="26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13</a:t>
            </a:r>
            <a:r>
              <a:rPr lang="ru-RU" sz="26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Он же в ответ сказал одному из них: друг! я не обижаю тебя; не за динарий ли ты договорился со мною? </a:t>
            </a:r>
          </a:p>
          <a:p>
            <a:r>
              <a:rPr lang="ru-RU" sz="26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14</a:t>
            </a:r>
            <a:r>
              <a:rPr lang="ru-RU" sz="26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возьми свое и пойди; я же хочу дать этому последнему то же, что и тебе…</a:t>
            </a:r>
            <a:r>
              <a:rPr lang="ru-RU" sz="2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»</a:t>
            </a:r>
            <a:endParaRPr lang="ru-RU" sz="26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3171EC-3869-4033-A497-BECE1523F4A1}"/>
              </a:ext>
            </a:extLst>
          </p:cNvPr>
          <p:cNvSpPr txBox="1"/>
          <p:nvPr/>
        </p:nvSpPr>
        <p:spPr>
          <a:xfrm>
            <a:off x="6588224" y="5049678"/>
            <a:ext cx="2232248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Матфея 20:1-14</a:t>
            </a:r>
          </a:p>
        </p:txBody>
      </p:sp>
    </p:spTree>
    <p:extLst>
      <p:ext uri="{BB962C8B-B14F-4D97-AF65-F5344CB8AC3E}">
        <p14:creationId xmlns:p14="http://schemas.microsoft.com/office/powerpoint/2010/main" val="1170740606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6DDF32-FD78-4C1A-AB96-8CD516547173}"/>
              </a:ext>
            </a:extLst>
          </p:cNvPr>
          <p:cNvSpPr/>
          <p:nvPr/>
        </p:nvSpPr>
        <p:spPr>
          <a:xfrm>
            <a:off x="179512" y="171040"/>
            <a:ext cx="878497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«</a:t>
            </a:r>
            <a:r>
              <a:rPr lang="ru-RU" sz="3400" b="1" i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Закон и пророки до Иоанна; с сего времени Царствие Божие благовествуется, и всякий </a:t>
            </a:r>
            <a:r>
              <a:rPr lang="ru-RU" sz="3400" b="1" i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усилием</a:t>
            </a:r>
            <a:r>
              <a:rPr lang="ru-RU" sz="3400" b="1" i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входит в него</a:t>
            </a:r>
            <a:r>
              <a:rPr lang="ru-RU" sz="3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»</a:t>
            </a:r>
            <a:endParaRPr lang="ru-RU" sz="3400" b="1" i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3171EC-3869-4033-A497-BECE1523F4A1}"/>
              </a:ext>
            </a:extLst>
          </p:cNvPr>
          <p:cNvSpPr txBox="1"/>
          <p:nvPr/>
        </p:nvSpPr>
        <p:spPr>
          <a:xfrm>
            <a:off x="6588224" y="1809318"/>
            <a:ext cx="2232248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Луки 16:16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400EE76-7C3D-46E5-9161-FA2D3256E4EA}"/>
              </a:ext>
            </a:extLst>
          </p:cNvPr>
          <p:cNvSpPr/>
          <p:nvPr/>
        </p:nvSpPr>
        <p:spPr>
          <a:xfrm>
            <a:off x="179512" y="3139723"/>
            <a:ext cx="878497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«</a:t>
            </a:r>
            <a:r>
              <a:rPr lang="ru-RU" sz="3400" b="1" i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От дней же Иоанна Крестителя доныне Царство Небесное силою берется, и </a:t>
            </a:r>
            <a:r>
              <a:rPr lang="ru-RU" sz="3400" b="1" i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употребляющие усилие </a:t>
            </a:r>
            <a:r>
              <a:rPr lang="ru-RU" sz="3400" b="1" i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восхищают его</a:t>
            </a:r>
            <a:r>
              <a:rPr lang="ru-RU" sz="3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»</a:t>
            </a:r>
            <a:endParaRPr lang="ru-RU" sz="3400" b="1" i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DE52B4-6E8B-47FA-AC8E-1D5624B416D0}"/>
              </a:ext>
            </a:extLst>
          </p:cNvPr>
          <p:cNvSpPr txBox="1"/>
          <p:nvPr/>
        </p:nvSpPr>
        <p:spPr>
          <a:xfrm>
            <a:off x="6588224" y="5049678"/>
            <a:ext cx="2232248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Матфея 11:12</a:t>
            </a:r>
          </a:p>
        </p:txBody>
      </p:sp>
    </p:spTree>
    <p:extLst>
      <p:ext uri="{BB962C8B-B14F-4D97-AF65-F5344CB8AC3E}">
        <p14:creationId xmlns:p14="http://schemas.microsoft.com/office/powerpoint/2010/main" val="788069535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6DDF32-FD78-4C1A-AB96-8CD516547173}"/>
              </a:ext>
            </a:extLst>
          </p:cNvPr>
          <p:cNvSpPr/>
          <p:nvPr/>
        </p:nvSpPr>
        <p:spPr>
          <a:xfrm>
            <a:off x="179512" y="83443"/>
            <a:ext cx="878497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«</a:t>
            </a:r>
            <a:r>
              <a:rPr lang="ru-RU" sz="27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46</a:t>
            </a:r>
            <a:r>
              <a:rPr lang="ru-RU" sz="27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Что вы зовете Меня: Господи! Господи! — и не </a:t>
            </a:r>
            <a:r>
              <a:rPr lang="ru-RU" sz="2700" b="1" i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делаете</a:t>
            </a:r>
            <a:r>
              <a:rPr lang="ru-RU" sz="27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того, что Я говорю? </a:t>
            </a:r>
            <a:r>
              <a:rPr lang="ru-RU" sz="27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47</a:t>
            </a:r>
            <a:r>
              <a:rPr lang="ru-RU" sz="27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Всякий, приходящий ко Мне </a:t>
            </a:r>
            <a:r>
              <a:rPr lang="ru-RU" sz="2700" b="1" i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 слушающий слова Мои и исполняющий их</a:t>
            </a:r>
            <a:r>
              <a:rPr lang="ru-RU" sz="27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скажу вам, кому подобен. </a:t>
            </a:r>
            <a:r>
              <a:rPr lang="ru-RU" sz="27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48</a:t>
            </a:r>
            <a:r>
              <a:rPr lang="ru-RU" sz="27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Он подобен человеку, строящему дом, который копал, углубился и положил основание на камне; почему, когда случилось наводнение и вода наперла на этот дом, то не могла поколебать его, потому что он основан был на камне. </a:t>
            </a:r>
            <a:r>
              <a:rPr lang="ru-RU" sz="27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49</a:t>
            </a:r>
            <a:r>
              <a:rPr lang="ru-RU" sz="27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А </a:t>
            </a:r>
            <a:r>
              <a:rPr lang="ru-RU" sz="2700" b="1" i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слушающий и </a:t>
            </a:r>
            <a:r>
              <a:rPr lang="ru-RU" sz="2700" b="1" i="1" u="sng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неисполняющий</a:t>
            </a:r>
            <a:r>
              <a:rPr lang="ru-RU" sz="27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подобен человеку, построившему дом на земле без основания, который, когда наперла на него вода, тотчас обрушился; и разрушение дома сего было великое</a:t>
            </a:r>
            <a:r>
              <a:rPr lang="ru-RU" sz="27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»</a:t>
            </a:r>
            <a:endParaRPr lang="ru-RU" sz="27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3171EC-3869-4033-A497-BECE1523F4A1}"/>
              </a:ext>
            </a:extLst>
          </p:cNvPr>
          <p:cNvSpPr txBox="1"/>
          <p:nvPr/>
        </p:nvSpPr>
        <p:spPr>
          <a:xfrm>
            <a:off x="6588224" y="5049678"/>
            <a:ext cx="2232248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Луки 6:46-49</a:t>
            </a:r>
          </a:p>
        </p:txBody>
      </p:sp>
    </p:spTree>
    <p:extLst>
      <p:ext uri="{BB962C8B-B14F-4D97-AF65-F5344CB8AC3E}">
        <p14:creationId xmlns:p14="http://schemas.microsoft.com/office/powerpoint/2010/main" val="4224874450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8847</TotalTime>
  <Words>844</Words>
  <Application>Microsoft Office PowerPoint</Application>
  <PresentationFormat>Экран (16:10)</PresentationFormat>
  <Paragraphs>81</Paragraphs>
  <Slides>21</Slides>
  <Notes>21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KARCHEMENKOFF</cp:lastModifiedBy>
  <cp:revision>603</cp:revision>
  <dcterms:created xsi:type="dcterms:W3CDTF">2018-02-03T10:08:25Z</dcterms:created>
  <dcterms:modified xsi:type="dcterms:W3CDTF">2026-03-22T13:00:49Z</dcterms:modified>
</cp:coreProperties>
</file>