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0"/>
  </p:notesMasterIdLst>
  <p:sldIdLst>
    <p:sldId id="676" r:id="rId2"/>
    <p:sldId id="703" r:id="rId3"/>
    <p:sldId id="345" r:id="rId4"/>
    <p:sldId id="675" r:id="rId5"/>
    <p:sldId id="704" r:id="rId6"/>
    <p:sldId id="705" r:id="rId7"/>
    <p:sldId id="677" r:id="rId8"/>
    <p:sldId id="706" r:id="rId9"/>
    <p:sldId id="678" r:id="rId10"/>
    <p:sldId id="707" r:id="rId11"/>
    <p:sldId id="708" r:id="rId12"/>
    <p:sldId id="709" r:id="rId13"/>
    <p:sldId id="710" r:id="rId14"/>
    <p:sldId id="680" r:id="rId15"/>
    <p:sldId id="681" r:id="rId16"/>
    <p:sldId id="695" r:id="rId17"/>
    <p:sldId id="682" r:id="rId18"/>
    <p:sldId id="696" r:id="rId19"/>
    <p:sldId id="711" r:id="rId20"/>
    <p:sldId id="683" r:id="rId21"/>
    <p:sldId id="697" r:id="rId22"/>
    <p:sldId id="699" r:id="rId23"/>
    <p:sldId id="712" r:id="rId24"/>
    <p:sldId id="685" r:id="rId25"/>
    <p:sldId id="713" r:id="rId26"/>
    <p:sldId id="714" r:id="rId27"/>
    <p:sldId id="700" r:id="rId28"/>
    <p:sldId id="686" r:id="rId29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entury Gothic" panose="020B0502020202020204" pitchFamily="34" charset="0"/>
      <p:regular r:id="rId35"/>
      <p:bold r:id="rId36"/>
      <p:italic r:id="rId37"/>
      <p:boldItalic r:id="rId3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99FF33"/>
    <a:srgbClr val="66FF33"/>
    <a:srgbClr val="FFFFFF"/>
    <a:srgbClr val="C00000"/>
    <a:srgbClr val="6FA7D3"/>
    <a:srgbClr val="B1B2AC"/>
    <a:srgbClr val="72A7D3"/>
    <a:srgbClr val="FDFDFD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188" autoAdjust="0"/>
  </p:normalViewPr>
  <p:slideViewPr>
    <p:cSldViewPr>
      <p:cViewPr varScale="1">
        <p:scale>
          <a:sx n="79" d="100"/>
          <a:sy n="79" d="100"/>
        </p:scale>
        <p:origin x="1498" y="67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F6F99-98DA-4124-B7C8-E944A034A478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BA48-6401-426C-9560-FCC9BDA8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7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134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840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4077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2047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744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BY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014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1092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601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8754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0790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366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5158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7500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1" baseline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9416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baseline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270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0405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9117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244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414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9028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739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940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393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334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491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905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894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471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28294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42469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121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37426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20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94127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82417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279262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19604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46006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89300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27543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96680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03607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54502-AB8D-4604-9AD6-4EFA145770E8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584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7E08B4F-EE9C-451E-BFB9-F71C7AC99BF1}"/>
              </a:ext>
            </a:extLst>
          </p:cNvPr>
          <p:cNvSpPr/>
          <p:nvPr/>
        </p:nvSpPr>
        <p:spPr>
          <a:xfrm>
            <a:off x="3828042" y="121196"/>
            <a:ext cx="47645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solidFill>
                  <a:schemeClr val="bg1"/>
                </a:solidFill>
              </a:rPr>
              <a:t>тому, кто обладает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этим качеством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7E834EE-707B-4256-AC85-2B44F73B86D0}"/>
              </a:ext>
            </a:extLst>
          </p:cNvPr>
          <p:cNvSpPr/>
          <p:nvPr/>
        </p:nvSpPr>
        <p:spPr>
          <a:xfrm>
            <a:off x="4456583" y="582861"/>
            <a:ext cx="41520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ОБЕЩАНО БОГОМ: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5B256F97-F326-4942-ACCD-72CF0FCAB2A9}"/>
              </a:ext>
            </a:extLst>
          </p:cNvPr>
          <p:cNvCxnSpPr>
            <a:cxnSpLocks/>
          </p:cNvCxnSpPr>
          <p:nvPr/>
        </p:nvCxnSpPr>
        <p:spPr>
          <a:xfrm>
            <a:off x="539552" y="582861"/>
            <a:ext cx="80648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0851764-0D27-430F-8634-7FF2230FB91F}"/>
              </a:ext>
            </a:extLst>
          </p:cNvPr>
          <p:cNvSpPr/>
          <p:nvPr/>
        </p:nvSpPr>
        <p:spPr>
          <a:xfrm>
            <a:off x="395536" y="1201316"/>
            <a:ext cx="8489420" cy="4267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bg1"/>
                </a:solidFill>
                <a:effectLst/>
              </a:rPr>
              <a:t>… долгая жизнь</a:t>
            </a:r>
            <a:r>
              <a:rPr lang="en-US" sz="24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>
                <a:solidFill>
                  <a:schemeClr val="bg1"/>
                </a:solidFill>
                <a:effectLst/>
              </a:rPr>
              <a:t>(</a:t>
            </a:r>
            <a:r>
              <a:rPr lang="ru-RU" sz="2400" dirty="0">
                <a:solidFill>
                  <a:schemeClr val="bg1"/>
                </a:solidFill>
              </a:rPr>
              <a:t>Пс.33:12-13; Прит.10:27, 14:27, 19:23</a:t>
            </a:r>
            <a:r>
              <a:rPr lang="en-US" sz="2400" dirty="0">
                <a:solidFill>
                  <a:schemeClr val="bg1"/>
                </a:solidFill>
                <a:effectLst/>
              </a:rPr>
              <a:t>)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bg1"/>
                </a:solidFill>
                <a:effectLst/>
              </a:rPr>
              <a:t>… здоровье</a:t>
            </a:r>
            <a:r>
              <a:rPr lang="en-US" sz="24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>
                <a:solidFill>
                  <a:schemeClr val="bg1"/>
                </a:solidFill>
                <a:effectLst/>
              </a:rPr>
              <a:t>(</a:t>
            </a:r>
            <a:r>
              <a:rPr lang="ru-RU" sz="2400" dirty="0">
                <a:solidFill>
                  <a:schemeClr val="bg1"/>
                </a:solidFill>
                <a:effectLst/>
              </a:rPr>
              <a:t>Прит.3:7-8</a:t>
            </a:r>
            <a:r>
              <a:rPr lang="en-US" sz="2400" dirty="0">
                <a:solidFill>
                  <a:schemeClr val="bg1"/>
                </a:solidFill>
                <a:effectLst/>
              </a:rPr>
              <a:t>)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bg1"/>
                </a:solidFill>
              </a:rPr>
              <a:t>… хорошее питание и защита от голода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  <a:effectLst/>
              </a:rPr>
              <a:t>(</a:t>
            </a:r>
            <a:r>
              <a:rPr lang="ru-RU" sz="2400" dirty="0">
                <a:solidFill>
                  <a:schemeClr val="bg1"/>
                </a:solidFill>
              </a:rPr>
              <a:t>Пс.32:18-19, </a:t>
            </a:r>
            <a:r>
              <a:rPr lang="ru-RU" sz="2400" dirty="0">
                <a:solidFill>
                  <a:schemeClr val="bg1"/>
                </a:solidFill>
                <a:effectLst/>
              </a:rPr>
              <a:t>110:5</a:t>
            </a:r>
            <a:r>
              <a:rPr lang="en-US" sz="2400" dirty="0">
                <a:solidFill>
                  <a:schemeClr val="bg1"/>
                </a:solidFill>
                <a:cs typeface="Times New Roman"/>
              </a:rPr>
              <a:t>)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bg1"/>
                </a:solidFill>
                <a:effectLst/>
              </a:rPr>
              <a:t>… гарантия от нищеты</a:t>
            </a:r>
            <a:r>
              <a:rPr lang="en-US" sz="24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>
                <a:solidFill>
                  <a:schemeClr val="bg1"/>
                </a:solidFill>
                <a:effectLst/>
              </a:rPr>
              <a:t>(</a:t>
            </a:r>
            <a:r>
              <a:rPr lang="ru-RU" sz="2400" dirty="0">
                <a:solidFill>
                  <a:schemeClr val="bg1"/>
                </a:solidFill>
              </a:rPr>
              <a:t>Пс.33:10-11, Пс.111:1-3</a:t>
            </a:r>
            <a:r>
              <a:rPr lang="en-US" sz="2400" dirty="0">
                <a:solidFill>
                  <a:schemeClr val="bg1"/>
                </a:solidFill>
                <a:cs typeface="Times New Roman"/>
              </a:rPr>
              <a:t>)</a:t>
            </a:r>
            <a:endParaRPr lang="ru-RU" sz="2400" b="1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bg1"/>
                </a:solidFill>
                <a:effectLst/>
              </a:rPr>
              <a:t>… всегда будет доволен</a:t>
            </a:r>
            <a:r>
              <a:rPr lang="en-US" sz="24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>
                <a:solidFill>
                  <a:schemeClr val="bg1"/>
                </a:solidFill>
                <a:effectLst/>
              </a:rPr>
              <a:t>(</a:t>
            </a:r>
            <a:r>
              <a:rPr lang="ru-RU" sz="2400" dirty="0">
                <a:solidFill>
                  <a:schemeClr val="bg1"/>
                </a:solidFill>
                <a:effectLst/>
              </a:rPr>
              <a:t>Прит.19:23</a:t>
            </a:r>
            <a:r>
              <a:rPr lang="en-US" sz="2400" dirty="0">
                <a:solidFill>
                  <a:schemeClr val="bg1"/>
                </a:solidFill>
                <a:cs typeface="Times New Roman"/>
              </a:rPr>
              <a:t>)</a:t>
            </a:r>
            <a:endParaRPr lang="ru-RU" sz="2400" b="1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bg1"/>
                </a:solidFill>
                <a:effectLst/>
              </a:rPr>
              <a:t>… защита от зла</a:t>
            </a:r>
            <a:r>
              <a:rPr lang="en-US" sz="24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>
                <a:solidFill>
                  <a:schemeClr val="bg1"/>
                </a:solidFill>
                <a:effectLst/>
              </a:rPr>
              <a:t>(</a:t>
            </a:r>
            <a:r>
              <a:rPr lang="ru-RU" sz="2400" dirty="0">
                <a:solidFill>
                  <a:schemeClr val="bg1"/>
                </a:solidFill>
                <a:effectLst/>
              </a:rPr>
              <a:t>Прит.19:23, 14:26, 16:6</a:t>
            </a:r>
            <a:r>
              <a:rPr lang="en-US" sz="2400" dirty="0">
                <a:solidFill>
                  <a:schemeClr val="bg1"/>
                </a:solidFill>
                <a:cs typeface="Times New Roman"/>
              </a:rPr>
              <a:t>)</a:t>
            </a:r>
            <a:endParaRPr lang="ru-RU" sz="2400" b="1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bg1"/>
                </a:solidFill>
                <a:effectLst/>
              </a:rPr>
              <a:t>… исполнение желаний</a:t>
            </a:r>
            <a:r>
              <a:rPr lang="en-US" sz="24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>
                <a:solidFill>
                  <a:schemeClr val="bg1"/>
                </a:solidFill>
                <a:effectLst/>
              </a:rPr>
              <a:t>(</a:t>
            </a:r>
            <a:r>
              <a:rPr lang="ru-RU" sz="2400" dirty="0">
                <a:solidFill>
                  <a:schemeClr val="bg1"/>
                </a:solidFill>
                <a:effectLst/>
              </a:rPr>
              <a:t>Пс.144:19</a:t>
            </a:r>
            <a:r>
              <a:rPr lang="en-US" sz="2400" dirty="0">
                <a:solidFill>
                  <a:schemeClr val="bg1"/>
                </a:solidFill>
                <a:cs typeface="Times New Roman"/>
              </a:rPr>
              <a:t>)</a:t>
            </a:r>
            <a:endParaRPr lang="ru-RU" sz="2400" b="1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bg1"/>
                </a:solidFill>
                <a:effectLst/>
              </a:rPr>
              <a:t>… будет иметь множество </a:t>
            </a:r>
            <a:r>
              <a:rPr lang="ru-RU" sz="2400" b="1" dirty="0">
                <a:solidFill>
                  <a:schemeClr val="bg1"/>
                </a:solidFill>
              </a:rPr>
              <a:t>потомков, которые будут благословлены Богом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  <a:effectLst/>
              </a:rPr>
              <a:t>(</a:t>
            </a:r>
            <a:r>
              <a:rPr lang="ru-RU" sz="2400" dirty="0">
                <a:solidFill>
                  <a:schemeClr val="bg1"/>
                </a:solidFill>
              </a:rPr>
              <a:t>Пс.111:1-2, Пс.127:1-4</a:t>
            </a:r>
            <a:r>
              <a:rPr lang="en-US" sz="2400" dirty="0">
                <a:solidFill>
                  <a:schemeClr val="bg1"/>
                </a:solidFill>
                <a:cs typeface="Times New Roman"/>
              </a:rPr>
              <a:t>)</a:t>
            </a:r>
            <a:endParaRPr lang="en-US" sz="24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70438768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BF222B2C-36C7-425F-81B4-488E53E04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115065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68502AD7-ADD5-46C6-A514-B7302DD27E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7" r="3713" b="28990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997638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A9C17E-0C1C-4E42-B9CE-DBF8500F897F}"/>
              </a:ext>
            </a:extLst>
          </p:cNvPr>
          <p:cNvSpPr txBox="1"/>
          <p:nvPr/>
        </p:nvSpPr>
        <p:spPr>
          <a:xfrm>
            <a:off x="323528" y="3793604"/>
            <a:ext cx="849694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Человеческое чувство страха заставляет нас держаться подальше или убегать от предмета, ситуации или объекта, которого мы боимся, или который представляет для нас опасность.</a:t>
            </a:r>
            <a:endParaRPr lang="ru-BY" sz="3000" dirty="0">
              <a:solidFill>
                <a:schemeClr val="bg1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D70CD85-819C-42B4-8558-6EDFEF5098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60" b="5901"/>
          <a:stretch/>
        </p:blipFill>
        <p:spPr bwMode="auto">
          <a:xfrm>
            <a:off x="832555" y="0"/>
            <a:ext cx="747888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968628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1B35E8E-13F4-476D-95B5-8350B51EBE23}"/>
              </a:ext>
            </a:extLst>
          </p:cNvPr>
          <p:cNvSpPr/>
          <p:nvPr/>
        </p:nvSpPr>
        <p:spPr>
          <a:xfrm>
            <a:off x="1825679" y="1921396"/>
            <a:ext cx="23871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5400" dirty="0">
                <a:solidFill>
                  <a:schemeClr val="bg1"/>
                </a:solidFill>
                <a:latin typeface="Century Gothic" panose="020B0502020202020204" pitchFamily="34" charset="0"/>
              </a:rPr>
              <a:t>СТРАХ</a:t>
            </a:r>
            <a:endParaRPr lang="ru-RU" sz="4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CB52ABB-3837-4C43-9354-911B4E447525}"/>
              </a:ext>
            </a:extLst>
          </p:cNvPr>
          <p:cNvSpPr/>
          <p:nvPr/>
        </p:nvSpPr>
        <p:spPr>
          <a:xfrm>
            <a:off x="1642026" y="2931830"/>
            <a:ext cx="256993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50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БОЖИЙ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77BB70D-9940-4DAA-A7C4-07A390F08D5A}"/>
              </a:ext>
            </a:extLst>
          </p:cNvPr>
          <p:cNvCxnSpPr>
            <a:cxnSpLocks/>
          </p:cNvCxnSpPr>
          <p:nvPr/>
        </p:nvCxnSpPr>
        <p:spPr>
          <a:xfrm>
            <a:off x="539552" y="2857466"/>
            <a:ext cx="36724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https://otvet.imgsmail.ru/download/195771430_c3408843847c544cb1b5eba2b22bdf49_800.jpg">
            <a:extLst>
              <a:ext uri="{FF2B5EF4-FFF2-40B4-BE49-F238E27FC236}">
                <a16:creationId xmlns:a16="http://schemas.microsoft.com/office/drawing/2014/main" id="{4A595066-AA86-4663-849C-668F14840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3"/>
          <a:stretch/>
        </p:blipFill>
        <p:spPr bwMode="auto">
          <a:xfrm>
            <a:off x="4578513" y="284226"/>
            <a:ext cx="4286620" cy="512099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136989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516216" y="5049678"/>
            <a:ext cx="2304256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Иеремия 32:40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B6ECD1-B790-4409-BE9E-DBECD2C119A1}"/>
              </a:ext>
            </a:extLst>
          </p:cNvPr>
          <p:cNvSpPr txBox="1"/>
          <p:nvPr/>
        </p:nvSpPr>
        <p:spPr>
          <a:xfrm>
            <a:off x="179512" y="265212"/>
            <a:ext cx="885698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4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И заключу с ними вечный завет, по которому Я не </a:t>
            </a:r>
            <a:r>
              <a:rPr lang="ru-RU" sz="48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отвращусь</a:t>
            </a:r>
            <a:r>
              <a:rPr lang="ru-RU" sz="4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от них, чтобы благотворить им, и </a:t>
            </a:r>
            <a:r>
              <a:rPr lang="ru-RU" sz="48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страх Мой вложу в сердца их, чтобы они не отступали от Меня</a:t>
            </a:r>
            <a:r>
              <a:rPr lang="ru-RU" sz="4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.»</a:t>
            </a:r>
            <a:endParaRPr lang="ru-BY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798745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49188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4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Придите, дети, послушайте меня: </a:t>
            </a:r>
            <a:r>
              <a:rPr lang="ru-RU" sz="40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страху Господню научу вас</a:t>
            </a:r>
            <a:r>
              <a:rPr lang="ru-R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.» </a:t>
            </a:r>
            <a:endParaRPr lang="ru-RU" sz="40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804248" y="1489348"/>
            <a:ext cx="2016224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Псалом 33:12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DB178C-5112-4FC5-95D8-6F94C72FF3BF}"/>
              </a:ext>
            </a:extLst>
          </p:cNvPr>
          <p:cNvSpPr txBox="1"/>
          <p:nvPr/>
        </p:nvSpPr>
        <p:spPr>
          <a:xfrm>
            <a:off x="6804248" y="5049678"/>
            <a:ext cx="2016224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Притчи 2:1-5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6F19E4-A2F8-47D9-AA04-EB4D9A531E63}"/>
              </a:ext>
            </a:extLst>
          </p:cNvPr>
          <p:cNvSpPr txBox="1"/>
          <p:nvPr/>
        </p:nvSpPr>
        <p:spPr>
          <a:xfrm>
            <a:off x="251520" y="2137420"/>
            <a:ext cx="8712968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2600" b="1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ru-RU" sz="2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Сын мой! если ты примешь слова мои и сохранишь при себе заповеди мои, </a:t>
            </a:r>
            <a:r>
              <a:rPr lang="ru-RU" sz="2600" b="1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ru-RU" sz="2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так что ухо твое сделаешь внимательным к мудрости и наклонишь сердце твое к размышлению; </a:t>
            </a:r>
            <a:r>
              <a:rPr lang="ru-RU" sz="2600" b="1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ru-RU" sz="2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если будешь призывать знание и взывать к разуму; </a:t>
            </a:r>
            <a:r>
              <a:rPr lang="ru-RU" sz="2600" b="1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ru-RU" sz="2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если будешь искать его, как серебра, и отыскивать его, как сокровище, </a:t>
            </a:r>
            <a:r>
              <a:rPr lang="ru-RU" sz="2600" b="1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</a:t>
            </a:r>
            <a:r>
              <a:rPr lang="ru-RU" sz="2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то </a:t>
            </a:r>
            <a:r>
              <a:rPr lang="ru-RU" sz="26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уразумеешь страх Господень</a:t>
            </a:r>
            <a:r>
              <a:rPr lang="ru-RU" sz="2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 найдешь познание о Боге</a:t>
            </a:r>
            <a:r>
              <a:rPr lang="ru-RU" sz="2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.»</a:t>
            </a:r>
            <a:endParaRPr lang="ru-BY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623488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588224" y="5049678"/>
            <a:ext cx="223224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Галатам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5:22,23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B6ECD1-B790-4409-BE9E-DBECD2C119A1}"/>
              </a:ext>
            </a:extLst>
          </p:cNvPr>
          <p:cNvSpPr txBox="1"/>
          <p:nvPr/>
        </p:nvSpPr>
        <p:spPr>
          <a:xfrm>
            <a:off x="179512" y="625252"/>
            <a:ext cx="885698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4800" b="1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22</a:t>
            </a:r>
            <a:r>
              <a:rPr lang="ru-RU" sz="4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4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Плод же духа: любовь, радость, мир, долготерпение, благость, милосердие, вера,    </a:t>
            </a:r>
            <a:r>
              <a:rPr lang="ru-RU" sz="4800" b="1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23</a:t>
            </a:r>
            <a:r>
              <a:rPr lang="ru-RU" sz="4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кротость, воздержание. </a:t>
            </a:r>
          </a:p>
          <a:p>
            <a:pPr algn="ctr"/>
            <a:r>
              <a:rPr lang="ru-RU" sz="4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На таковых нет закона</a:t>
            </a:r>
            <a:r>
              <a:rPr lang="ru-RU" sz="4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.»</a:t>
            </a:r>
            <a:endParaRPr lang="ru-BY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571338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-22820"/>
            <a:ext cx="87849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32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7</a:t>
            </a:r>
            <a:r>
              <a:rPr lang="ru-RU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3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Но каждому дается проявление Духа на пользу. </a:t>
            </a:r>
            <a:r>
              <a:rPr lang="ru-RU" sz="32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8</a:t>
            </a:r>
            <a:r>
              <a:rPr lang="ru-RU" sz="3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Одному дается Духом слово мудрости, другому слово знания, тем же Духом; </a:t>
            </a:r>
            <a:r>
              <a:rPr lang="ru-RU" sz="32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9</a:t>
            </a:r>
            <a:r>
              <a:rPr lang="ru-RU" sz="3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иному вера, тем же Духом; иному дары исцелений, тем же Духом; </a:t>
            </a:r>
            <a:r>
              <a:rPr lang="ru-RU" sz="32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10</a:t>
            </a:r>
            <a:r>
              <a:rPr lang="ru-RU" sz="3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иному чудотворения, иному пророчество, иному различение духов, иному разные языки, иному истолкование языков. </a:t>
            </a:r>
            <a:r>
              <a:rPr lang="ru-RU" sz="32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11</a:t>
            </a:r>
            <a:r>
              <a:rPr lang="ru-RU" sz="3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Все же сие производит один и тот же Дух, разделяя каждому особо, как Ему угодно</a:t>
            </a:r>
            <a:r>
              <a:rPr lang="ru-RU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</a:t>
            </a:r>
            <a:endParaRPr lang="ru-RU" sz="4000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5724128" y="5049678"/>
            <a:ext cx="3096344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Коринфянам 12:7-11 </a:t>
            </a:r>
          </a:p>
        </p:txBody>
      </p:sp>
    </p:spTree>
    <p:extLst>
      <p:ext uri="{BB962C8B-B14F-4D97-AF65-F5344CB8AC3E}">
        <p14:creationId xmlns:p14="http://schemas.microsoft.com/office/powerpoint/2010/main" val="129744598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372200" y="5049678"/>
            <a:ext cx="2448272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Притчи 15:33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B6ECD1-B790-4409-BE9E-DBECD2C119A1}"/>
              </a:ext>
            </a:extLst>
          </p:cNvPr>
          <p:cNvSpPr txBox="1"/>
          <p:nvPr/>
        </p:nvSpPr>
        <p:spPr>
          <a:xfrm>
            <a:off x="179512" y="193204"/>
            <a:ext cx="885698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5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Начало мудрости — </a:t>
            </a:r>
          </a:p>
          <a:p>
            <a:pPr algn="ctr"/>
            <a:r>
              <a:rPr lang="ru-RU" sz="5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страх Господень</a:t>
            </a:r>
            <a:r>
              <a:rPr lang="ru-RU" sz="5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…»</a:t>
            </a:r>
            <a:endParaRPr lang="ru-BY" sz="13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49C0E8-57B2-46FD-B642-F254B79FF0B8}"/>
              </a:ext>
            </a:extLst>
          </p:cNvPr>
          <p:cNvSpPr txBox="1"/>
          <p:nvPr/>
        </p:nvSpPr>
        <p:spPr>
          <a:xfrm>
            <a:off x="6372200" y="2097350"/>
            <a:ext cx="2448272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Псалом 110:10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7F3D8B-9A0F-4B19-B01D-0843E13B4124}"/>
              </a:ext>
            </a:extLst>
          </p:cNvPr>
          <p:cNvSpPr txBox="1"/>
          <p:nvPr/>
        </p:nvSpPr>
        <p:spPr>
          <a:xfrm>
            <a:off x="179512" y="3073524"/>
            <a:ext cx="885698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«Страх Господень </a:t>
            </a:r>
          </a:p>
          <a:p>
            <a:pPr algn="ctr"/>
            <a:r>
              <a:rPr lang="ru-RU" sz="54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научает мудрости…»</a:t>
            </a:r>
            <a:endParaRPr lang="ru-BY" sz="54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120251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372200" y="5049678"/>
            <a:ext cx="2448272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Притчи 8:13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7F3D8B-9A0F-4B19-B01D-0843E13B4124}"/>
              </a:ext>
            </a:extLst>
          </p:cNvPr>
          <p:cNvSpPr txBox="1"/>
          <p:nvPr/>
        </p:nvSpPr>
        <p:spPr>
          <a:xfrm>
            <a:off x="179512" y="1561356"/>
            <a:ext cx="885698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72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«Страх Господень — ненавидеть зло…»</a:t>
            </a:r>
            <a:endParaRPr lang="ru-BY" sz="72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176143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7E08B4F-EE9C-451E-BFB9-F71C7AC99BF1}"/>
              </a:ext>
            </a:extLst>
          </p:cNvPr>
          <p:cNvSpPr/>
          <p:nvPr/>
        </p:nvSpPr>
        <p:spPr>
          <a:xfrm>
            <a:off x="3828042" y="121196"/>
            <a:ext cx="47645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solidFill>
                  <a:schemeClr val="bg1"/>
                </a:solidFill>
              </a:rPr>
              <a:t>тому, кто обладает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этим качеством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7E834EE-707B-4256-AC85-2B44F73B86D0}"/>
              </a:ext>
            </a:extLst>
          </p:cNvPr>
          <p:cNvSpPr/>
          <p:nvPr/>
        </p:nvSpPr>
        <p:spPr>
          <a:xfrm>
            <a:off x="4456583" y="582861"/>
            <a:ext cx="41520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ОБЕЩАНО БОГОМ: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5B256F97-F326-4942-ACCD-72CF0FCAB2A9}"/>
              </a:ext>
            </a:extLst>
          </p:cNvPr>
          <p:cNvCxnSpPr>
            <a:cxnSpLocks/>
          </p:cNvCxnSpPr>
          <p:nvPr/>
        </p:nvCxnSpPr>
        <p:spPr>
          <a:xfrm>
            <a:off x="539552" y="582861"/>
            <a:ext cx="80648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0851764-0D27-430F-8634-7FF2230FB91F}"/>
              </a:ext>
            </a:extLst>
          </p:cNvPr>
          <p:cNvSpPr/>
          <p:nvPr/>
        </p:nvSpPr>
        <p:spPr>
          <a:xfrm>
            <a:off x="395536" y="1201316"/>
            <a:ext cx="8489420" cy="3860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bg1"/>
                </a:solidFill>
                <a:effectLst/>
              </a:rPr>
              <a:t>… </a:t>
            </a:r>
            <a:r>
              <a:rPr lang="ru-RU" sz="2400" b="1" dirty="0">
                <a:solidFill>
                  <a:schemeClr val="bg1"/>
                </a:solidFill>
              </a:rPr>
              <a:t>земля в наследство </a:t>
            </a:r>
            <a:r>
              <a:rPr lang="en-US" sz="2400" dirty="0">
                <a:solidFill>
                  <a:schemeClr val="bg1"/>
                </a:solidFill>
                <a:effectLst/>
              </a:rPr>
              <a:t>(</a:t>
            </a:r>
            <a:r>
              <a:rPr lang="ru-RU" sz="2400" dirty="0">
                <a:solidFill>
                  <a:schemeClr val="bg1"/>
                </a:solidFill>
              </a:rPr>
              <a:t>Пс.24:12-13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  <a:endParaRPr lang="ru-RU" sz="24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bg1"/>
                </a:solidFill>
              </a:rPr>
              <a:t>… милость Господня от века и до века </a:t>
            </a:r>
            <a:r>
              <a:rPr lang="ru-RU" sz="2400" dirty="0">
                <a:solidFill>
                  <a:schemeClr val="bg1"/>
                </a:solidFill>
              </a:rPr>
              <a:t>(Пс.102:11-13,17)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bg1"/>
                </a:solidFill>
              </a:rPr>
              <a:t>… благословение от Господа </a:t>
            </a:r>
            <a:r>
              <a:rPr lang="ru-RU" sz="2400" dirty="0">
                <a:solidFill>
                  <a:schemeClr val="bg1"/>
                </a:solidFill>
              </a:rPr>
              <a:t>(Пс.113:21, 127:1-4, 146:11)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bg1"/>
                </a:solidFill>
              </a:rPr>
              <a:t>… множество благ </a:t>
            </a:r>
            <a:r>
              <a:rPr lang="ru-RU" sz="2400" dirty="0">
                <a:solidFill>
                  <a:schemeClr val="bg1"/>
                </a:solidFill>
              </a:rPr>
              <a:t>(Пс.24:12-13, 30:20, 33:12-13, Екл.8:12)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bg1"/>
                </a:solidFill>
              </a:rPr>
              <a:t>… Бог его видит и слышит </a:t>
            </a:r>
            <a:r>
              <a:rPr lang="ru-RU" sz="2400" dirty="0">
                <a:solidFill>
                  <a:schemeClr val="bg1"/>
                </a:solidFill>
              </a:rPr>
              <a:t>(Пс.33:16, Пс.144:19)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bg1"/>
                </a:solidFill>
              </a:rPr>
              <a:t>… гарантия защиты от Бога </a:t>
            </a:r>
            <a:r>
              <a:rPr lang="ru-RU" sz="2400" dirty="0">
                <a:solidFill>
                  <a:schemeClr val="bg1"/>
                </a:solidFill>
              </a:rPr>
              <a:t>(Пс.33:8, Пс.30:20-21)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bg1"/>
                </a:solidFill>
              </a:rPr>
              <a:t>… открытие тайн Божьих </a:t>
            </a:r>
            <a:r>
              <a:rPr lang="ru-RU" sz="2400" dirty="0">
                <a:solidFill>
                  <a:schemeClr val="bg1"/>
                </a:solidFill>
              </a:rPr>
              <a:t>(Пс.24:14)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bg1"/>
                </a:solidFill>
              </a:rPr>
              <a:t>… спасение от смерти </a:t>
            </a:r>
            <a:r>
              <a:rPr lang="ru-RU" sz="2400" dirty="0">
                <a:solidFill>
                  <a:schemeClr val="bg1"/>
                </a:solidFill>
              </a:rPr>
              <a:t>(Пс.32:18-19)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454420"/>
      </p:ext>
    </p:ext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-22820"/>
            <a:ext cx="87849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2400" b="1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ru-RU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Сын мой! если ты </a:t>
            </a:r>
            <a:r>
              <a:rPr lang="ru-RU" sz="24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примешь слова мои 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и </a:t>
            </a:r>
            <a:r>
              <a:rPr lang="ru-RU" sz="24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сохранишь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при себе </a:t>
            </a:r>
            <a:r>
              <a:rPr lang="ru-RU" sz="24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заповеди мои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ru-RU" sz="2400" b="1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так что </a:t>
            </a:r>
            <a:r>
              <a:rPr lang="ru-RU" sz="24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ухо твое сделаешь внимательным 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к мудрости и </a:t>
            </a:r>
            <a:r>
              <a:rPr lang="ru-RU" sz="24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наклонишь сердце твое к размышлению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; </a:t>
            </a:r>
            <a:r>
              <a:rPr lang="ru-RU" sz="2400" b="1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если будешь </a:t>
            </a:r>
            <a:r>
              <a:rPr lang="ru-RU" sz="24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призывать знание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 </a:t>
            </a:r>
            <a:r>
              <a:rPr lang="ru-RU" sz="24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взывать к разуму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; </a:t>
            </a:r>
            <a:r>
              <a:rPr lang="ru-RU" sz="2400" b="1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если будешь </a:t>
            </a:r>
            <a:r>
              <a:rPr lang="ru-RU" sz="24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искать его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как серебра, и </a:t>
            </a:r>
            <a:r>
              <a:rPr lang="ru-RU" sz="24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отыскивать его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как сокровище, </a:t>
            </a:r>
          </a:p>
          <a:p>
            <a:r>
              <a:rPr lang="ru-RU" sz="2400" b="1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400" b="1" i="1" dirty="0">
                <a:solidFill>
                  <a:srgbClr val="99FF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то уразумеешь страх Господень и найдешь познание о Боге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r>
              <a:rPr lang="ru-RU" sz="2400" b="1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Ибо Господь дает мудрость; из уст Его — знание и разум; </a:t>
            </a:r>
          </a:p>
          <a:p>
            <a:r>
              <a:rPr lang="ru-RU" sz="2400" b="1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7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Он сохраняет для </a:t>
            </a:r>
            <a:r>
              <a:rPr lang="ru-RU" sz="24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праведных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спасение; Он — щит для ходящих </a:t>
            </a:r>
            <a:r>
              <a:rPr lang="ru-RU" sz="24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непорочно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; </a:t>
            </a:r>
            <a:r>
              <a:rPr lang="ru-RU" sz="2400" b="1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8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Он охраняет </a:t>
            </a:r>
            <a:r>
              <a:rPr lang="ru-RU" sz="24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пути правды 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и оберегает </a:t>
            </a:r>
            <a:r>
              <a:rPr lang="ru-RU" sz="24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стезю святых 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Своих. </a:t>
            </a:r>
            <a:r>
              <a:rPr lang="ru-RU" sz="2400" b="1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9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Тогда ты уразумеешь правду и правосудие и прямоту, всякую добрую стезю. </a:t>
            </a:r>
            <a:r>
              <a:rPr lang="ru-RU" sz="2400" b="1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10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400" b="1" i="1" dirty="0">
                <a:solidFill>
                  <a:srgbClr val="66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Когда мудрость войдет в сердце твое, и знание будет приятно душе твоей, </a:t>
            </a:r>
            <a:r>
              <a:rPr lang="ru-RU" sz="2400" b="1" baseline="30000" dirty="0">
                <a:solidFill>
                  <a:srgbClr val="66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11</a:t>
            </a:r>
            <a:r>
              <a:rPr lang="ru-RU" sz="2400" b="1" i="1" dirty="0">
                <a:solidFill>
                  <a:srgbClr val="66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тогда рассудительность будет оберегать тебя, разум будет охранять тебя</a:t>
            </a:r>
            <a:r>
              <a:rPr lang="ru-RU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…»</a:t>
            </a:r>
            <a:endParaRPr lang="ru-RU" sz="4000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444208" y="5049678"/>
            <a:ext cx="2376264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Притчи 2:1-11 </a:t>
            </a:r>
          </a:p>
        </p:txBody>
      </p:sp>
    </p:spTree>
    <p:extLst>
      <p:ext uri="{BB962C8B-B14F-4D97-AF65-F5344CB8AC3E}">
        <p14:creationId xmlns:p14="http://schemas.microsoft.com/office/powerpoint/2010/main" val="3430490841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265212"/>
            <a:ext cx="878497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32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12</a:t>
            </a:r>
            <a:r>
              <a:rPr lang="ru-RU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3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Но где премудрость обретается? и где место разума?... </a:t>
            </a:r>
          </a:p>
          <a:p>
            <a:endParaRPr lang="ru-RU" sz="2400" b="1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ru-RU" sz="32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23</a:t>
            </a:r>
            <a:r>
              <a:rPr lang="ru-RU" sz="3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Бог знает путь ее, и Он ведает место ее…</a:t>
            </a:r>
          </a:p>
          <a:p>
            <a:r>
              <a:rPr lang="ru-RU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ru-RU" sz="32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27</a:t>
            </a:r>
            <a:r>
              <a:rPr lang="ru-RU" sz="3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тогда Он видел ее и явил ее, приготовил ее и еще испытал ее </a:t>
            </a:r>
            <a:r>
              <a:rPr lang="ru-RU" sz="32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28</a:t>
            </a:r>
            <a:r>
              <a:rPr lang="ru-RU" sz="3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 сказал человеку: «вот, страх Господень есть истинная премудрость, и удаление от зла — разум</a:t>
            </a:r>
            <a:r>
              <a:rPr lang="ru-RU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</a:t>
            </a:r>
            <a:endParaRPr lang="ru-RU" sz="32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5868144" y="5049678"/>
            <a:ext cx="295232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Иов 28:12, 23, 27-28 </a:t>
            </a:r>
          </a:p>
        </p:txBody>
      </p:sp>
    </p:spTree>
    <p:extLst>
      <p:ext uri="{BB962C8B-B14F-4D97-AF65-F5344CB8AC3E}">
        <p14:creationId xmlns:p14="http://schemas.microsoft.com/office/powerpoint/2010/main" val="299730906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DB6ECD1-B790-4409-BE9E-DBECD2C119A1}"/>
              </a:ext>
            </a:extLst>
          </p:cNvPr>
          <p:cNvSpPr txBox="1"/>
          <p:nvPr/>
        </p:nvSpPr>
        <p:spPr>
          <a:xfrm>
            <a:off x="179512" y="212070"/>
            <a:ext cx="885698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7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27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</a:t>
            </a:r>
            <a:r>
              <a:rPr lang="ru-RU" sz="27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Премудрость возглашает на улице, на площадях возвышает голос свой, </a:t>
            </a:r>
            <a:r>
              <a:rPr lang="ru-RU" sz="27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21</a:t>
            </a:r>
            <a:r>
              <a:rPr lang="ru-RU" sz="27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в главных местах собраний проповедует, при входах в городские ворота говорит речь свою: </a:t>
            </a:r>
            <a:r>
              <a:rPr lang="ru-RU" sz="27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22</a:t>
            </a:r>
            <a:r>
              <a:rPr lang="ru-RU" sz="27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«Доколе, невежды, будете любить невежество? доколе буйные будут услаждаться буйством? доколе глупцы будут ненавидеть знание? </a:t>
            </a:r>
          </a:p>
          <a:p>
            <a:r>
              <a:rPr lang="ru-RU" sz="27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23</a:t>
            </a:r>
            <a:r>
              <a:rPr lang="ru-RU" sz="27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Обратитесь к моему обличению: вот, я изолью на вас дух мой, возвещу вам слова мои. </a:t>
            </a:r>
            <a:r>
              <a:rPr lang="ru-RU" sz="27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24</a:t>
            </a:r>
            <a:r>
              <a:rPr lang="ru-RU" sz="27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Я звала, и вы не послушались; простирала руку мою, и не было внимающего; </a:t>
            </a:r>
            <a:r>
              <a:rPr lang="ru-RU" sz="27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25</a:t>
            </a:r>
            <a:r>
              <a:rPr lang="ru-RU" sz="27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 вы отвергли все мои советы, и обличений моих не приняли. </a:t>
            </a:r>
            <a:r>
              <a:rPr lang="ru-RU" sz="27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26</a:t>
            </a:r>
            <a:r>
              <a:rPr lang="ru-RU" sz="27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За то и я посмеюсь вашей погибели; порадуюсь, когда придет на вас ужас; </a:t>
            </a:r>
            <a:endParaRPr lang="ru-BY" sz="2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620810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372200" y="5049678"/>
            <a:ext cx="2448272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Притчи 1:20-33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B6ECD1-B790-4409-BE9E-DBECD2C119A1}"/>
              </a:ext>
            </a:extLst>
          </p:cNvPr>
          <p:cNvSpPr txBox="1"/>
          <p:nvPr/>
        </p:nvSpPr>
        <p:spPr>
          <a:xfrm>
            <a:off x="179512" y="193204"/>
            <a:ext cx="8856984" cy="466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7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27</a:t>
            </a:r>
            <a:r>
              <a:rPr lang="ru-RU" sz="27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когда придет на вас ужас, как буря, и беда, как вихрь, принесется на вас; когда постигнет вас скорбь и теснота, </a:t>
            </a:r>
            <a:r>
              <a:rPr lang="ru-RU" sz="27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28</a:t>
            </a:r>
            <a:r>
              <a:rPr lang="ru-RU" sz="27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тогда будут звать меня, и я не услышу; с утра будут искать меня, и не найдут меня. </a:t>
            </a:r>
            <a:r>
              <a:rPr lang="ru-RU" sz="27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29</a:t>
            </a:r>
            <a:r>
              <a:rPr lang="ru-RU" sz="27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За то, что они возненавидели знание и не избрали для себя страха Господня, </a:t>
            </a:r>
            <a:r>
              <a:rPr lang="ru-RU" sz="27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30</a:t>
            </a:r>
            <a:r>
              <a:rPr lang="ru-RU" sz="27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не приняли совета моего, презрели все обличения мои; </a:t>
            </a:r>
            <a:r>
              <a:rPr lang="ru-RU" sz="27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31</a:t>
            </a:r>
            <a:r>
              <a:rPr lang="ru-RU" sz="27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за то и будут они вкушать от плодов путей своих и насыщаться от помыслов их. </a:t>
            </a:r>
          </a:p>
          <a:p>
            <a:r>
              <a:rPr lang="ru-RU" sz="27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32</a:t>
            </a:r>
            <a:r>
              <a:rPr lang="ru-RU" sz="27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Потому что упорство невежд убьет их, и беспечность глупцов погубит их, </a:t>
            </a:r>
            <a:r>
              <a:rPr lang="ru-RU" sz="27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33</a:t>
            </a:r>
            <a:r>
              <a:rPr lang="ru-RU" sz="27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а слушающий меня будет жить безопасно и спокойно, не страшась зла</a:t>
            </a:r>
            <a:r>
              <a:rPr lang="ru-RU" sz="27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</a:t>
            </a:r>
            <a:endParaRPr lang="ru-BY" sz="2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229758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256495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3200" b="1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ru-RU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3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Вот </a:t>
            </a:r>
            <a:r>
              <a:rPr lang="ru-RU" sz="32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заповеди</a:t>
            </a:r>
            <a:r>
              <a:rPr lang="ru-RU" sz="3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ru-RU" sz="32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постановления</a:t>
            </a:r>
            <a:r>
              <a:rPr lang="ru-RU" sz="3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 </a:t>
            </a:r>
            <a:r>
              <a:rPr lang="ru-RU" sz="32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законы</a:t>
            </a:r>
            <a:r>
              <a:rPr lang="ru-RU" sz="3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которым повелел Господь, Бог ваш, </a:t>
            </a:r>
            <a:r>
              <a:rPr lang="ru-RU" sz="32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научить вас</a:t>
            </a:r>
            <a:r>
              <a:rPr lang="ru-RU" sz="3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чтобы вы поступали так в той земле, в которую вы идете, чтоб овладеть ею; </a:t>
            </a:r>
          </a:p>
          <a:p>
            <a:r>
              <a:rPr lang="ru-RU" sz="3200" b="1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ru-RU" sz="3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32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дабы ты боялся Господа</a:t>
            </a:r>
            <a:r>
              <a:rPr lang="ru-RU" sz="3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Бога твоего, и </a:t>
            </a:r>
            <a:r>
              <a:rPr lang="ru-RU" sz="32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все постановления Его и заповеди Его</a:t>
            </a:r>
            <a:r>
              <a:rPr lang="ru-RU" sz="3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которые заповедую тебе, </a:t>
            </a:r>
            <a:r>
              <a:rPr lang="ru-RU" sz="32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соблюдал</a:t>
            </a:r>
            <a:r>
              <a:rPr lang="ru-RU" sz="3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32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ты и сыны твои и сыны сынов твоих во все дни жизни твоей</a:t>
            </a:r>
            <a:r>
              <a:rPr lang="ru-RU" sz="3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дабы продлились дни твои</a:t>
            </a:r>
            <a:r>
              <a:rPr lang="ru-RU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</a:t>
            </a:r>
            <a:endParaRPr lang="ru-RU" sz="13800" b="1" i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5868144" y="5049678"/>
            <a:ext cx="295232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Второзаконие 6:1,2 </a:t>
            </a:r>
          </a:p>
        </p:txBody>
      </p:sp>
    </p:spTree>
    <p:extLst>
      <p:ext uri="{BB962C8B-B14F-4D97-AF65-F5344CB8AC3E}">
        <p14:creationId xmlns:p14="http://schemas.microsoft.com/office/powerpoint/2010/main" val="3560491981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338375"/>
            <a:ext cx="8784976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3100" b="1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22</a:t>
            </a:r>
            <a:r>
              <a:rPr lang="ru-RU" sz="3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31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Отделяй десятину </a:t>
            </a:r>
            <a:r>
              <a:rPr lang="ru-RU" sz="31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от всего произведения семян твоих, которое приходит с поля твоего каждогодно, </a:t>
            </a:r>
            <a:r>
              <a:rPr lang="ru-RU" sz="3100" b="1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23</a:t>
            </a:r>
            <a:r>
              <a:rPr lang="ru-RU" sz="31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 ешь пред Господом, Богом твоим, на том месте, которое изберет Он, чтобы пребывать имени Его там; [отделяй] десятину хлеба твоего, вина твоего и елея твоего, и первенцев крупного скота твоего и мелкого скота твоего, </a:t>
            </a:r>
            <a:r>
              <a:rPr lang="ru-RU" sz="31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дабы ты научился бояться Господа</a:t>
            </a:r>
            <a:r>
              <a:rPr lang="ru-RU" sz="31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Бога твоего, во все дни</a:t>
            </a:r>
            <a:r>
              <a:rPr lang="ru-RU" sz="3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 </a:t>
            </a:r>
            <a:endParaRPr lang="ru-RU" sz="3100" b="1" i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5724128" y="5049678"/>
            <a:ext cx="3096344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Второзаконие 14:22,23 </a:t>
            </a:r>
          </a:p>
        </p:txBody>
      </p:sp>
    </p:spTree>
    <p:extLst>
      <p:ext uri="{BB962C8B-B14F-4D97-AF65-F5344CB8AC3E}">
        <p14:creationId xmlns:p14="http://schemas.microsoft.com/office/powerpoint/2010/main" val="376119696"/>
      </p:ext>
    </p:extLst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728032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6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За смирением следует страх Господень, богатство и слава </a:t>
            </a:r>
          </a:p>
          <a:p>
            <a:pPr algn="ctr"/>
            <a:r>
              <a:rPr lang="ru-RU" sz="6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и жизнь</a:t>
            </a:r>
            <a:r>
              <a:rPr lang="ru-RU" sz="6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</a:t>
            </a:r>
            <a:endParaRPr lang="ru-RU" sz="41300" b="1" i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588224" y="5049678"/>
            <a:ext cx="223224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Притчи 22:4 </a:t>
            </a:r>
          </a:p>
        </p:txBody>
      </p:sp>
    </p:spTree>
    <p:extLst>
      <p:ext uri="{BB962C8B-B14F-4D97-AF65-F5344CB8AC3E}">
        <p14:creationId xmlns:p14="http://schemas.microsoft.com/office/powerpoint/2010/main" val="2769005203"/>
      </p:ext>
    </p:extLst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121196"/>
            <a:ext cx="87849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3200" b="1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12</a:t>
            </a:r>
            <a:r>
              <a:rPr lang="ru-RU" sz="3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32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Придите</a:t>
            </a:r>
            <a:r>
              <a:rPr lang="ru-RU" sz="3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ru-RU" sz="32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дети</a:t>
            </a:r>
            <a:r>
              <a:rPr lang="ru-RU" sz="3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послушайте меня: страху Господню научу вас. </a:t>
            </a:r>
            <a:r>
              <a:rPr lang="ru-RU" sz="3200" b="1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13</a:t>
            </a:r>
            <a:r>
              <a:rPr lang="ru-RU" sz="3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Хочет ли человек жить и любит ли долгоденствие, чтобы видеть благо? </a:t>
            </a:r>
            <a:r>
              <a:rPr lang="ru-RU" sz="3200" b="1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14</a:t>
            </a:r>
            <a:r>
              <a:rPr lang="ru-RU" sz="3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Удерживай язык свой от зла и уста свои от коварных слов. </a:t>
            </a:r>
            <a:r>
              <a:rPr lang="ru-RU" sz="3200" b="1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15</a:t>
            </a:r>
            <a:r>
              <a:rPr lang="ru-RU" sz="3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Уклоняйся от зла и делай добро; ищи мира и следуй за ним. </a:t>
            </a:r>
            <a:r>
              <a:rPr lang="ru-RU" sz="3200" b="1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16</a:t>
            </a:r>
            <a:r>
              <a:rPr lang="ru-RU" sz="3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Очи Господни обращены на праведников, и уши Его — к воплю их. </a:t>
            </a:r>
            <a:r>
              <a:rPr lang="ru-RU" sz="3200" b="1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17</a:t>
            </a:r>
            <a:r>
              <a:rPr lang="ru-RU" sz="3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Но лицо Господне против делающих зло, чтобы истребить с земли память о них</a:t>
            </a:r>
            <a:r>
              <a:rPr lang="ru-RU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</a:t>
            </a:r>
            <a:endParaRPr lang="ru-RU" sz="13800" b="1" i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228184" y="5049678"/>
            <a:ext cx="259228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Псалом 33:12-17 </a:t>
            </a:r>
          </a:p>
        </p:txBody>
      </p:sp>
    </p:spTree>
    <p:extLst>
      <p:ext uri="{BB962C8B-B14F-4D97-AF65-F5344CB8AC3E}">
        <p14:creationId xmlns:p14="http://schemas.microsoft.com/office/powerpoint/2010/main" val="258019254"/>
      </p:ext>
    </p:extLst>
  </p:cSld>
  <p:clrMapOvr>
    <a:masterClrMapping/>
  </p:clrMapOvr>
  <p:transition spd="slow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9689876-B237-498A-8ADA-8E7AC410065D}"/>
              </a:ext>
            </a:extLst>
          </p:cNvPr>
          <p:cNvSpPr txBox="1"/>
          <p:nvPr/>
        </p:nvSpPr>
        <p:spPr>
          <a:xfrm>
            <a:off x="0" y="3788375"/>
            <a:ext cx="9144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«И настанут безопасные времена твои, изобилие спасения, мудрости и ведения; </a:t>
            </a:r>
          </a:p>
          <a:p>
            <a:pPr algn="ctr"/>
            <a:r>
              <a:rPr lang="ru-RU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страх Господень будет сокровищем твоим»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(Исаия 33:6)</a:t>
            </a:r>
          </a:p>
        </p:txBody>
      </p:sp>
      <p:pic>
        <p:nvPicPr>
          <p:cNvPr id="5" name="Picture 2" descr="http://xochu-vse-znat.ru/wp-content/uploads/2016/11/1-15.jpg">
            <a:extLst>
              <a:ext uri="{FF2B5EF4-FFF2-40B4-BE49-F238E27FC236}">
                <a16:creationId xmlns:a16="http://schemas.microsoft.com/office/drawing/2014/main" id="{21565AB3-E2B4-474A-A9DC-B84FB90947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7" b="27853"/>
          <a:stretch/>
        </p:blipFill>
        <p:spPr bwMode="auto">
          <a:xfrm>
            <a:off x="432377" y="198433"/>
            <a:ext cx="8279246" cy="345638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576571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konungstvo.ru/gallery/20150111/032304/hunterdelyx1/view/2015_01_11_032225_1280x1024_scrot.png">
            <a:extLst>
              <a:ext uri="{FF2B5EF4-FFF2-40B4-BE49-F238E27FC236}">
                <a16:creationId xmlns:a16="http://schemas.microsoft.com/office/drawing/2014/main" id="{0F4C7A46-C82E-4EE2-A918-85FC7E2AB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308" y="236086"/>
            <a:ext cx="4225058" cy="337443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22A7972-ED6F-4F3A-8F7A-395AFC5383AB}"/>
              </a:ext>
            </a:extLst>
          </p:cNvPr>
          <p:cNvSpPr/>
          <p:nvPr/>
        </p:nvSpPr>
        <p:spPr>
          <a:xfrm>
            <a:off x="467544" y="697260"/>
            <a:ext cx="401744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7200" spc="1400" dirty="0">
                <a:solidFill>
                  <a:srgbClr val="FFFF00"/>
                </a:solidFill>
                <a:latin typeface="Century Gothic" panose="020B0502020202020204" pitchFamily="34" charset="0"/>
              </a:rPr>
              <a:t>СТРАХ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3A332C6-A961-47B0-A25C-27A97880A63E}"/>
              </a:ext>
            </a:extLst>
          </p:cNvPr>
          <p:cNvSpPr/>
          <p:nvPr/>
        </p:nvSpPr>
        <p:spPr>
          <a:xfrm>
            <a:off x="433880" y="1966109"/>
            <a:ext cx="399981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80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БОЖИЙ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6F22C6A1-AC5F-449D-BB1D-1B6A828D4E11}"/>
              </a:ext>
            </a:extLst>
          </p:cNvPr>
          <p:cNvCxnSpPr/>
          <p:nvPr/>
        </p:nvCxnSpPr>
        <p:spPr>
          <a:xfrm>
            <a:off x="397012" y="1892270"/>
            <a:ext cx="40324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70884CD-B3C5-47F5-822A-13B91817075C}"/>
              </a:ext>
            </a:extLst>
          </p:cNvPr>
          <p:cNvSpPr/>
          <p:nvPr/>
        </p:nvSpPr>
        <p:spPr>
          <a:xfrm>
            <a:off x="179512" y="3909164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2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Выслушаем сущность всего: бойся Бога и заповеди Его соблюдай, потому что в этом все для человека</a:t>
            </a:r>
            <a:r>
              <a:rPr lang="ru-RU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</a:t>
            </a:r>
            <a:endParaRPr lang="ru-RU" sz="28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FC8F91-D3A7-498A-8750-2EF478909133}"/>
              </a:ext>
            </a:extLst>
          </p:cNvPr>
          <p:cNvSpPr txBox="1"/>
          <p:nvPr/>
        </p:nvSpPr>
        <p:spPr>
          <a:xfrm>
            <a:off x="6228184" y="5049678"/>
            <a:ext cx="259228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Екклисиаст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12:13</a:t>
            </a:r>
          </a:p>
        </p:txBody>
      </p:sp>
    </p:spTree>
    <p:extLst>
      <p:ext uri="{BB962C8B-B14F-4D97-AF65-F5344CB8AC3E}">
        <p14:creationId xmlns:p14="http://schemas.microsoft.com/office/powerpoint/2010/main" val="139073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ПРОПОВЕДИ\_СЕРИЯ - Псалом 50\2022\razriv.png">
            <a:extLst>
              <a:ext uri="{FF2B5EF4-FFF2-40B4-BE49-F238E27FC236}">
                <a16:creationId xmlns:a16="http://schemas.microsoft.com/office/drawing/2014/main" id="{F8C2B46A-A700-44FE-90C1-346ACDE02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995" y="-870"/>
            <a:ext cx="2000061" cy="571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C287BCD-166F-454D-8A7F-3A1FDF755183}"/>
              </a:ext>
            </a:extLst>
          </p:cNvPr>
          <p:cNvSpPr/>
          <p:nvPr/>
        </p:nvSpPr>
        <p:spPr>
          <a:xfrm>
            <a:off x="3779912" y="-869"/>
            <a:ext cx="5364089" cy="5715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ECED99F-F56F-4472-A463-6B07CDEE508C}"/>
              </a:ext>
            </a:extLst>
          </p:cNvPr>
          <p:cNvSpPr/>
          <p:nvPr/>
        </p:nvSpPr>
        <p:spPr>
          <a:xfrm>
            <a:off x="4067944" y="555560"/>
            <a:ext cx="496855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>
                <a:latin typeface="Century Gothic" panose="020B0502020202020204" pitchFamily="34" charset="0"/>
                <a:ea typeface="Calibri" panose="020F0502020204030204" pitchFamily="34" charset="0"/>
              </a:rPr>
              <a:t>«</a:t>
            </a:r>
            <a:r>
              <a:rPr lang="ru-RU" sz="60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Страх – </a:t>
            </a:r>
          </a:p>
          <a:p>
            <a:r>
              <a:rPr lang="ru-RU" sz="3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это боязнь, робость, сильное опасенье, тревожное состоянье души от испуга, от грозящего или воображаемого бедствия.»</a:t>
            </a:r>
            <a:endParaRPr lang="ru-RU" sz="3400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BD64BF-2422-4CE8-BA35-6156033D5C2D}"/>
              </a:ext>
            </a:extLst>
          </p:cNvPr>
          <p:cNvSpPr txBox="1"/>
          <p:nvPr/>
        </p:nvSpPr>
        <p:spPr>
          <a:xfrm>
            <a:off x="198847" y="3910905"/>
            <a:ext cx="2877148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Даль Владимир Иванович</a:t>
            </a:r>
          </a:p>
          <a:p>
            <a:r>
              <a:rPr lang="ru-RU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ru-RU" sz="1300" dirty="0">
                <a:solidFill>
                  <a:schemeClr val="bg1"/>
                </a:solidFill>
                <a:latin typeface="Century Gothic" panose="020B0502020202020204" pitchFamily="34" charset="0"/>
              </a:rPr>
              <a:t>Русский писатель, этнограф и лексикограф, фольклорист,     военный врач. Составитель непревзойдённого по объёму «Толкового словаря живого великорусского языка»</a:t>
            </a:r>
            <a:endParaRPr lang="ru-BY" sz="13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2" descr="Портрет работы В. Г. Перова (1872)">
            <a:extLst>
              <a:ext uri="{FF2B5EF4-FFF2-40B4-BE49-F238E27FC236}">
                <a16:creationId xmlns:a16="http://schemas.microsoft.com/office/drawing/2014/main" id="{39D6F053-41CF-4B31-A746-649CF213F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9" t="12339" r="24700" b="21855"/>
          <a:stretch/>
        </p:blipFill>
        <p:spPr bwMode="auto">
          <a:xfrm>
            <a:off x="338505" y="342327"/>
            <a:ext cx="2577311" cy="345127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451755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ПРОПОВЕДИ\_СЕРИЯ - Псалом 50\2022\razriv.png">
            <a:extLst>
              <a:ext uri="{FF2B5EF4-FFF2-40B4-BE49-F238E27FC236}">
                <a16:creationId xmlns:a16="http://schemas.microsoft.com/office/drawing/2014/main" id="{F8C2B46A-A700-44FE-90C1-346ACDE02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995" y="-870"/>
            <a:ext cx="2000061" cy="571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C287BCD-166F-454D-8A7F-3A1FDF755183}"/>
              </a:ext>
            </a:extLst>
          </p:cNvPr>
          <p:cNvSpPr/>
          <p:nvPr/>
        </p:nvSpPr>
        <p:spPr>
          <a:xfrm>
            <a:off x="3779912" y="-869"/>
            <a:ext cx="5364089" cy="5715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ECED99F-F56F-4472-A463-6B07CDEE508C}"/>
              </a:ext>
            </a:extLst>
          </p:cNvPr>
          <p:cNvSpPr/>
          <p:nvPr/>
        </p:nvSpPr>
        <p:spPr>
          <a:xfrm>
            <a:off x="3923928" y="555560"/>
            <a:ext cx="49685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«Страх  </a:t>
            </a:r>
          </a:p>
          <a:p>
            <a:pPr algn="ctr"/>
            <a:r>
              <a:rPr lang="ru-RU" sz="6000" b="1" dirty="0">
                <a:latin typeface="Century Gothic" panose="020B0502020202020204" pitchFamily="34" charset="0"/>
                <a:ea typeface="Calibri" panose="020F0502020204030204" pitchFamily="34" charset="0"/>
              </a:rPr>
              <a:t>есть ожидание зла.»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BD64BF-2422-4CE8-BA35-6156033D5C2D}"/>
              </a:ext>
            </a:extLst>
          </p:cNvPr>
          <p:cNvSpPr txBox="1"/>
          <p:nvPr/>
        </p:nvSpPr>
        <p:spPr>
          <a:xfrm>
            <a:off x="198847" y="3910905"/>
            <a:ext cx="2877148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Зено́н</a:t>
            </a:r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Эле́йский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ru-RU" sz="1300" dirty="0">
                <a:solidFill>
                  <a:schemeClr val="bg1"/>
                </a:solidFill>
                <a:latin typeface="Century Gothic" panose="020B0502020202020204" pitchFamily="34" charset="0"/>
              </a:rPr>
              <a:t>Древнегреческий </a:t>
            </a:r>
          </a:p>
          <a:p>
            <a:r>
              <a:rPr lang="ru-RU" sz="1300" dirty="0">
                <a:solidFill>
                  <a:schemeClr val="bg1"/>
                </a:solidFill>
                <a:latin typeface="Century Gothic" panose="020B0502020202020204" pitchFamily="34" charset="0"/>
              </a:rPr>
              <a:t>философ</a:t>
            </a:r>
            <a:endParaRPr lang="ru-BY" sz="13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2" descr="рисунок XVII века">
            <a:extLst>
              <a:ext uri="{FF2B5EF4-FFF2-40B4-BE49-F238E27FC236}">
                <a16:creationId xmlns:a16="http://schemas.microsoft.com/office/drawing/2014/main" id="{DAFCD5BB-232A-4BAA-A610-81134C0438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8" r="3998"/>
          <a:stretch/>
        </p:blipFill>
        <p:spPr bwMode="auto">
          <a:xfrm>
            <a:off x="338505" y="339767"/>
            <a:ext cx="2577311" cy="345127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711244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ПРОПОВЕДИ\_СЕРИЯ - Псалом 50\2022\razriv.png">
            <a:extLst>
              <a:ext uri="{FF2B5EF4-FFF2-40B4-BE49-F238E27FC236}">
                <a16:creationId xmlns:a16="http://schemas.microsoft.com/office/drawing/2014/main" id="{F8C2B46A-A700-44FE-90C1-346ACDE02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995" y="-870"/>
            <a:ext cx="2000061" cy="571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C287BCD-166F-454D-8A7F-3A1FDF755183}"/>
              </a:ext>
            </a:extLst>
          </p:cNvPr>
          <p:cNvSpPr/>
          <p:nvPr/>
        </p:nvSpPr>
        <p:spPr>
          <a:xfrm>
            <a:off x="3779912" y="-869"/>
            <a:ext cx="5364089" cy="5715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ECED99F-F56F-4472-A463-6B07CDEE508C}"/>
              </a:ext>
            </a:extLst>
          </p:cNvPr>
          <p:cNvSpPr/>
          <p:nvPr/>
        </p:nvSpPr>
        <p:spPr>
          <a:xfrm>
            <a:off x="4067944" y="555560"/>
            <a:ext cx="49685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>
                <a:latin typeface="Century Gothic" panose="020B0502020202020204" pitchFamily="34" charset="0"/>
                <a:ea typeface="Calibri" panose="020F0502020204030204" pitchFamily="34" charset="0"/>
              </a:rPr>
              <a:t>«</a:t>
            </a:r>
            <a:r>
              <a:rPr lang="ru-RU" sz="60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Страх Божий – </a:t>
            </a:r>
          </a:p>
          <a:p>
            <a:r>
              <a:rPr lang="ru-RU" sz="4000" b="1" dirty="0">
                <a:latin typeface="Century Gothic" panose="020B0502020202020204" pitchFamily="34" charset="0"/>
                <a:ea typeface="Calibri" panose="020F0502020204030204" pitchFamily="34" charset="0"/>
              </a:rPr>
              <a:t>это благочестие, </a:t>
            </a:r>
          </a:p>
          <a:p>
            <a:r>
              <a:rPr lang="ru-RU" sz="4000" b="1" dirty="0">
                <a:latin typeface="Century Gothic" panose="020B0502020202020204" pitchFamily="34" charset="0"/>
                <a:ea typeface="Calibri" panose="020F0502020204030204" pitchFamily="34" charset="0"/>
              </a:rPr>
              <a:t>как боязнь </a:t>
            </a:r>
          </a:p>
          <a:p>
            <a:r>
              <a:rPr lang="ru-RU" sz="4000" b="1" dirty="0">
                <a:latin typeface="Century Gothic" panose="020B0502020202020204" pitchFamily="34" charset="0"/>
                <a:ea typeface="Calibri" panose="020F0502020204030204" pitchFamily="34" charset="0"/>
              </a:rPr>
              <a:t>греха</a:t>
            </a:r>
            <a:r>
              <a:rPr lang="ru-RU" sz="40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.»</a:t>
            </a:r>
            <a:endParaRPr lang="ru-RU" sz="4000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BD64BF-2422-4CE8-BA35-6156033D5C2D}"/>
              </a:ext>
            </a:extLst>
          </p:cNvPr>
          <p:cNvSpPr txBox="1"/>
          <p:nvPr/>
        </p:nvSpPr>
        <p:spPr>
          <a:xfrm>
            <a:off x="198847" y="3910905"/>
            <a:ext cx="2877148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Даль Владимир Иванович</a:t>
            </a:r>
          </a:p>
          <a:p>
            <a:r>
              <a:rPr lang="ru-RU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ru-RU" sz="1300" dirty="0">
                <a:solidFill>
                  <a:schemeClr val="bg1"/>
                </a:solidFill>
                <a:latin typeface="Century Gothic" panose="020B0502020202020204" pitchFamily="34" charset="0"/>
              </a:rPr>
              <a:t>Русский писатель, этнограф и лексикограф, фольклорист,     военный врач. Составитель непревзойдённого по объёму «Толкового словаря живого великорусского языка»</a:t>
            </a:r>
            <a:endParaRPr lang="ru-BY" sz="13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2" descr="Портрет работы В. Г. Перова (1872)">
            <a:extLst>
              <a:ext uri="{FF2B5EF4-FFF2-40B4-BE49-F238E27FC236}">
                <a16:creationId xmlns:a16="http://schemas.microsoft.com/office/drawing/2014/main" id="{39D6F053-41CF-4B31-A746-649CF213F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9" t="12339" r="24700" b="21855"/>
          <a:stretch/>
        </p:blipFill>
        <p:spPr bwMode="auto">
          <a:xfrm>
            <a:off x="338505" y="342327"/>
            <a:ext cx="2577311" cy="345127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260041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728032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4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И сказал Моисей народу: не бойтесь; Бог пришел, чтобы испытать вас </a:t>
            </a:r>
            <a:r>
              <a:rPr lang="ru-RU" sz="48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и чтобы страх Его был пред </a:t>
            </a:r>
            <a:r>
              <a:rPr lang="ru-RU" sz="4800" b="1" i="1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лицем</a:t>
            </a:r>
            <a:r>
              <a:rPr lang="ru-RU" sz="48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вашим, дабы вы не грешили</a:t>
            </a:r>
            <a:r>
              <a:rPr lang="ru-RU" sz="4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</a:t>
            </a:r>
            <a:endParaRPr lang="ru-RU" sz="3333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588224" y="5049678"/>
            <a:ext cx="223224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Исход 20:20</a:t>
            </a:r>
          </a:p>
        </p:txBody>
      </p:sp>
    </p:spTree>
    <p:extLst>
      <p:ext uri="{BB962C8B-B14F-4D97-AF65-F5344CB8AC3E}">
        <p14:creationId xmlns:p14="http://schemas.microsoft.com/office/powerpoint/2010/main" val="2205849967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ПРОПОВЕДИ\_СЕРИЯ - Псалом 50\2022\razriv.png">
            <a:extLst>
              <a:ext uri="{FF2B5EF4-FFF2-40B4-BE49-F238E27FC236}">
                <a16:creationId xmlns:a16="http://schemas.microsoft.com/office/drawing/2014/main" id="{F8C2B46A-A700-44FE-90C1-346ACDE02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995" y="-870"/>
            <a:ext cx="2000061" cy="571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C287BCD-166F-454D-8A7F-3A1FDF755183}"/>
              </a:ext>
            </a:extLst>
          </p:cNvPr>
          <p:cNvSpPr/>
          <p:nvPr/>
        </p:nvSpPr>
        <p:spPr>
          <a:xfrm>
            <a:off x="3779912" y="-869"/>
            <a:ext cx="5364089" cy="5715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BD64BF-2422-4CE8-BA35-6156033D5C2D}"/>
              </a:ext>
            </a:extLst>
          </p:cNvPr>
          <p:cNvSpPr txBox="1"/>
          <p:nvPr/>
        </p:nvSpPr>
        <p:spPr>
          <a:xfrm>
            <a:off x="198847" y="3910905"/>
            <a:ext cx="2877148" cy="1184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Евагрий</a:t>
            </a:r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Понтийский</a:t>
            </a:r>
          </a:p>
          <a:p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1300" dirty="0">
                <a:solidFill>
                  <a:schemeClr val="bg1"/>
                </a:solidFill>
                <a:latin typeface="Century Gothic" panose="020B0502020202020204" pitchFamily="34" charset="0"/>
              </a:rPr>
              <a:t>Христианский богослов, византийский философ,</a:t>
            </a:r>
          </a:p>
          <a:p>
            <a:r>
              <a:rPr lang="ru-RU" sz="1300" dirty="0">
                <a:solidFill>
                  <a:schemeClr val="bg1"/>
                </a:solidFill>
                <a:latin typeface="Century Gothic" panose="020B0502020202020204" pitchFamily="34" charset="0"/>
              </a:rPr>
              <a:t>монах-пустынник</a:t>
            </a:r>
            <a:endParaRPr lang="ru-BY" sz="13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3F48243-B5EF-47BC-8F4B-2B9A427C34DA}"/>
              </a:ext>
            </a:extLst>
          </p:cNvPr>
          <p:cNvSpPr/>
          <p:nvPr/>
        </p:nvSpPr>
        <p:spPr>
          <a:xfrm>
            <a:off x="3923928" y="481236"/>
            <a:ext cx="49685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3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Страх Божий </a:t>
            </a:r>
          </a:p>
          <a:p>
            <a:r>
              <a:rPr lang="ru-RU" sz="3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есть начало и корень благочестия; но это не тот страх, который гонит из сердца любовь к предмету страха, но страх, как опасение не оскорбить любвеобилие Бога нарушением Его заповедей</a:t>
            </a:r>
            <a:r>
              <a:rPr lang="ru-RU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</a:t>
            </a:r>
            <a:endParaRPr lang="ru-RU" sz="4800" b="1" dirty="0">
              <a:latin typeface="Century Gothic" panose="020B0502020202020204" pitchFamily="34" charset="0"/>
            </a:endParaRPr>
          </a:p>
        </p:txBody>
      </p:sp>
      <p:pic>
        <p:nvPicPr>
          <p:cNvPr id="11" name="Picture 2" descr="undefined">
            <a:extLst>
              <a:ext uri="{FF2B5EF4-FFF2-40B4-BE49-F238E27FC236}">
                <a16:creationId xmlns:a16="http://schemas.microsoft.com/office/drawing/2014/main" id="{0BDD24D2-5FB5-4F0E-9858-1D5D36E729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30"/>
          <a:stretch/>
        </p:blipFill>
        <p:spPr bwMode="auto">
          <a:xfrm>
            <a:off x="337818" y="339766"/>
            <a:ext cx="2577311" cy="345127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101247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304604D-6B61-40B6-99BC-0375C50DF59B}"/>
              </a:ext>
            </a:extLst>
          </p:cNvPr>
          <p:cNvSpPr/>
          <p:nvPr/>
        </p:nvSpPr>
        <p:spPr>
          <a:xfrm>
            <a:off x="3121823" y="1921396"/>
            <a:ext cx="23871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5400" dirty="0">
                <a:solidFill>
                  <a:schemeClr val="bg1"/>
                </a:solidFill>
                <a:latin typeface="Century Gothic" panose="020B0502020202020204" pitchFamily="34" charset="0"/>
              </a:rPr>
              <a:t>СТРАХ</a:t>
            </a:r>
            <a:endParaRPr lang="ru-RU" sz="4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7B6ECBA-E72C-48EE-B05F-984DEE2EC7A5}"/>
              </a:ext>
            </a:extLst>
          </p:cNvPr>
          <p:cNvSpPr/>
          <p:nvPr/>
        </p:nvSpPr>
        <p:spPr>
          <a:xfrm>
            <a:off x="732438" y="2931830"/>
            <a:ext cx="477566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50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ЧЕЛОВЕЧСКИЙ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BF66AED3-9193-4015-AB0F-9811DE73B746}"/>
              </a:ext>
            </a:extLst>
          </p:cNvPr>
          <p:cNvCxnSpPr/>
          <p:nvPr/>
        </p:nvCxnSpPr>
        <p:spPr>
          <a:xfrm>
            <a:off x="395536" y="2857466"/>
            <a:ext cx="51125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https://bolezni.zdorov.online/upload/resize_cache/iblock/09c/250_279_2/09c1271629f858ae4d3cd1331aef8214.jpg">
            <a:extLst>
              <a:ext uri="{FF2B5EF4-FFF2-40B4-BE49-F238E27FC236}">
                <a16:creationId xmlns:a16="http://schemas.microsoft.com/office/drawing/2014/main" id="{5ABF8C9D-6D34-45B8-929C-D857E9301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30171"/>
            <a:ext cx="3096344" cy="345552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518084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8678</TotalTime>
  <Words>1485</Words>
  <Application>Microsoft Office PowerPoint</Application>
  <PresentationFormat>Экран (16:10)</PresentationFormat>
  <Paragraphs>131</Paragraphs>
  <Slides>28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Wingdings</vt:lpstr>
      <vt:lpstr>Century Gothic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KARCHEMENKOFF</cp:lastModifiedBy>
  <cp:revision>579</cp:revision>
  <dcterms:created xsi:type="dcterms:W3CDTF">2018-02-03T10:08:25Z</dcterms:created>
  <dcterms:modified xsi:type="dcterms:W3CDTF">2026-02-08T13:14:01Z</dcterms:modified>
</cp:coreProperties>
</file>