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1"/>
  </p:notesMasterIdLst>
  <p:sldIdLst>
    <p:sldId id="345" r:id="rId2"/>
    <p:sldId id="545" r:id="rId3"/>
    <p:sldId id="687" r:id="rId4"/>
    <p:sldId id="688" r:id="rId5"/>
    <p:sldId id="689" r:id="rId6"/>
    <p:sldId id="690" r:id="rId7"/>
    <p:sldId id="691" r:id="rId8"/>
    <p:sldId id="671" r:id="rId9"/>
    <p:sldId id="640" r:id="rId10"/>
    <p:sldId id="692" r:id="rId11"/>
    <p:sldId id="693" r:id="rId12"/>
    <p:sldId id="694" r:id="rId13"/>
    <p:sldId id="677" r:id="rId14"/>
    <p:sldId id="679" r:id="rId15"/>
    <p:sldId id="680" r:id="rId16"/>
    <p:sldId id="681" r:id="rId17"/>
    <p:sldId id="695" r:id="rId18"/>
    <p:sldId id="682" r:id="rId19"/>
    <p:sldId id="696" r:id="rId20"/>
    <p:sldId id="683" r:id="rId21"/>
    <p:sldId id="697" r:id="rId22"/>
    <p:sldId id="698" r:id="rId23"/>
    <p:sldId id="699" r:id="rId24"/>
    <p:sldId id="684" r:id="rId25"/>
    <p:sldId id="685" r:id="rId26"/>
    <p:sldId id="700" r:id="rId27"/>
    <p:sldId id="701" r:id="rId28"/>
    <p:sldId id="702" r:id="rId29"/>
    <p:sldId id="686" r:id="rId30"/>
  </p:sldIdLst>
  <p:sldSz cx="9144000" cy="5715000" type="screen16x10"/>
  <p:notesSz cx="6858000" cy="9144000"/>
  <p:embeddedFontLs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Century Gothic" panose="020B0502020202020204" pitchFamily="34" charset="0"/>
      <p:regular r:id="rId36"/>
      <p:bold r:id="rId37"/>
      <p:italic r:id="rId38"/>
      <p:boldItalic r:id="rId3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00000"/>
    <a:srgbClr val="6FA7D3"/>
    <a:srgbClr val="B1B2AC"/>
    <a:srgbClr val="72A7D3"/>
    <a:srgbClr val="FDFDFD"/>
    <a:srgbClr val="000099"/>
    <a:srgbClr val="F8F8F8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2188" autoAdjust="0"/>
  </p:normalViewPr>
  <p:slideViewPr>
    <p:cSldViewPr>
      <p:cViewPr varScale="1">
        <p:scale>
          <a:sx n="79" d="100"/>
          <a:sy n="79" d="100"/>
        </p:scale>
        <p:origin x="1498" y="67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4F6F99-98DA-4124-B7C8-E944A034A478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98BA48-6401-426C-9560-FCC9BDA8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7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9401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7346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97908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9320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59051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8989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014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1092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601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8754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0790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71191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7500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9416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032649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2708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8491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91173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90289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45034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25467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77398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1834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0380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7113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3994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6532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668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452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5357"/>
            <a:ext cx="7772400" cy="122502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282940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424691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67"/>
            <a:ext cx="2057400" cy="487627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867"/>
            <a:ext cx="6019800" cy="487627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1218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374260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20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941272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824176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2"/>
            <a:ext cx="404018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279262"/>
            <a:ext cx="4041775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196044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460062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893001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27543"/>
            <a:ext cx="3008313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27543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195919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966807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036079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C54502-AB8D-4604-9AD6-4EFA145770E8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6960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584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68FC6A33-AC2C-45D9-8669-62F10B4E6CF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9" r="9996"/>
          <a:stretch/>
        </p:blipFill>
        <p:spPr>
          <a:xfrm>
            <a:off x="0" y="1"/>
            <a:ext cx="9144000" cy="5715000"/>
          </a:xfrm>
          <a:prstGeom prst="rect">
            <a:avLst/>
          </a:prstGeom>
        </p:spPr>
      </p:pic>
      <p:sp>
        <p:nvSpPr>
          <p:cNvPr id="3" name="Параллелограмм 2">
            <a:extLst>
              <a:ext uri="{FF2B5EF4-FFF2-40B4-BE49-F238E27FC236}">
                <a16:creationId xmlns:a16="http://schemas.microsoft.com/office/drawing/2014/main" id="{9FDB4B4A-D2AB-421E-B3D6-54A914B21066}"/>
              </a:ext>
            </a:extLst>
          </p:cNvPr>
          <p:cNvSpPr/>
          <p:nvPr/>
        </p:nvSpPr>
        <p:spPr>
          <a:xfrm flipH="1">
            <a:off x="-1476672" y="-95828"/>
            <a:ext cx="6912768" cy="5906656"/>
          </a:xfrm>
          <a:prstGeom prst="parallelogram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BY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F77DA6-A943-4C31-BC6B-B6013C51C70D}"/>
              </a:ext>
            </a:extLst>
          </p:cNvPr>
          <p:cNvSpPr txBox="1"/>
          <p:nvPr/>
        </p:nvSpPr>
        <p:spPr>
          <a:xfrm>
            <a:off x="467544" y="2065412"/>
            <a:ext cx="4608512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У ФИНИШНОЙ </a:t>
            </a:r>
            <a:r>
              <a:rPr lang="ru-RU" sz="6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ЧЕРТЫ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FDA9E6-A466-44BA-8D77-116F67BF884E}"/>
              </a:ext>
            </a:extLst>
          </p:cNvPr>
          <p:cNvSpPr txBox="1"/>
          <p:nvPr/>
        </p:nvSpPr>
        <p:spPr>
          <a:xfrm>
            <a:off x="558726" y="3865612"/>
            <a:ext cx="530941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СЕРИЯ ПРОПОВЕДЕЙ </a:t>
            </a:r>
          </a:p>
          <a:p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КНИГЕ </a:t>
            </a:r>
            <a:r>
              <a:rPr lang="ru-RU" sz="2200" dirty="0">
                <a:latin typeface="Calibri" panose="020F0502020204030204" pitchFamily="34" charset="0"/>
                <a:cs typeface="Times New Roman" panose="02020603050405020304" pitchFamily="18" charset="0"/>
              </a:rPr>
              <a:t>НЕЕМЍИ</a:t>
            </a:r>
            <a:endParaRPr lang="ru-BY" sz="22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B9521022-4579-4696-B053-BB527DAF1FAC}"/>
              </a:ext>
            </a:extLst>
          </p:cNvPr>
          <p:cNvGrpSpPr/>
          <p:nvPr/>
        </p:nvGrpSpPr>
        <p:grpSpPr>
          <a:xfrm>
            <a:off x="0" y="4549688"/>
            <a:ext cx="3491880" cy="468052"/>
            <a:chOff x="0" y="4184003"/>
            <a:chExt cx="3491880" cy="468052"/>
          </a:xfrm>
        </p:grpSpPr>
        <p:cxnSp>
          <p:nvCxnSpPr>
            <p:cNvPr id="6" name="Прямая соединительная линия 5">
              <a:extLst>
                <a:ext uri="{FF2B5EF4-FFF2-40B4-BE49-F238E27FC236}">
                  <a16:creationId xmlns:a16="http://schemas.microsoft.com/office/drawing/2014/main" id="{B43D0819-60A6-4007-B2F6-1237DFAFF3A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441676"/>
              <a:ext cx="349188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9E8B7DEE-9637-4078-AFDB-7176D85E8A2E}"/>
                </a:ext>
              </a:extLst>
            </p:cNvPr>
            <p:cNvSpPr/>
            <p:nvPr/>
          </p:nvSpPr>
          <p:spPr>
            <a:xfrm>
              <a:off x="0" y="4184003"/>
              <a:ext cx="467544" cy="46805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/>
                <a:t>17</a:t>
              </a:r>
              <a:endParaRPr lang="ru-BY" sz="2000" b="1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83A06FC-9235-4B7F-AFBD-96ED95641FDA}"/>
              </a:ext>
            </a:extLst>
          </p:cNvPr>
          <p:cNvSpPr txBox="1"/>
          <p:nvPr/>
        </p:nvSpPr>
        <p:spPr>
          <a:xfrm>
            <a:off x="558726" y="4926568"/>
            <a:ext cx="41572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НЕЕМЍЯ 1</a:t>
            </a:r>
            <a:r>
              <a:rPr 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31</a:t>
            </a:r>
            <a:endParaRPr lang="ru-BY" sz="28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73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E234B17-CC58-4A63-8C7C-699DDB7C8F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7"/>
          <a:stretch/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0988853-3978-457D-A648-53350F0ECC38}"/>
              </a:ext>
            </a:extLst>
          </p:cNvPr>
          <p:cNvSpPr txBox="1"/>
          <p:nvPr/>
        </p:nvSpPr>
        <p:spPr>
          <a:xfrm>
            <a:off x="323528" y="3289548"/>
            <a:ext cx="849694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Итак, намереваясь в двадцать пятый день </a:t>
            </a:r>
            <a:r>
              <a:rPr lang="ru-RU" sz="24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Хаслева</a:t>
            </a:r>
            <a:r>
              <a:rPr lang="ru-RU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праздновать очищение храма, мы почли нужным известить вас, чтобы и вы совершили праздник кущей и огня, подобно тому, как </a:t>
            </a:r>
            <a:r>
              <a:rPr lang="ru-RU" sz="24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Неемия</a:t>
            </a:r>
            <a:r>
              <a:rPr lang="ru-RU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построив храм и жертвенник, принес жертву</a:t>
            </a: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.»</a:t>
            </a:r>
            <a:endParaRPr lang="ru-BY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A047F6-83D6-488B-A685-36B8151E8DC9}"/>
              </a:ext>
            </a:extLst>
          </p:cNvPr>
          <p:cNvSpPr txBox="1"/>
          <p:nvPr/>
        </p:nvSpPr>
        <p:spPr>
          <a:xfrm>
            <a:off x="5724128" y="5049678"/>
            <a:ext cx="3096344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2-я Маккавейская 1:18</a:t>
            </a:r>
          </a:p>
        </p:txBody>
      </p:sp>
    </p:spTree>
    <p:extLst>
      <p:ext uri="{BB962C8B-B14F-4D97-AF65-F5344CB8AC3E}">
        <p14:creationId xmlns:p14="http://schemas.microsoft.com/office/powerpoint/2010/main" val="3630572985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E234B17-CC58-4A63-8C7C-699DDB7C8F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7"/>
          <a:stretch/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0988853-3978-457D-A648-53350F0ECC38}"/>
              </a:ext>
            </a:extLst>
          </p:cNvPr>
          <p:cNvSpPr txBox="1"/>
          <p:nvPr/>
        </p:nvSpPr>
        <p:spPr>
          <a:xfrm>
            <a:off x="323528" y="3289548"/>
            <a:ext cx="8496944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2600" b="1" i="1" dirty="0">
                <a:latin typeface="Calibri" panose="020F0502020204030204" pitchFamily="34" charset="0"/>
                <a:ea typeface="Calibri" panose="020F0502020204030204" pitchFamily="34" charset="0"/>
              </a:rPr>
              <a:t>Повествуется также в записях и памятных книгах </a:t>
            </a:r>
            <a:r>
              <a:rPr lang="ru-RU" sz="2600" b="1" i="1" dirty="0" err="1">
                <a:latin typeface="Calibri" panose="020F0502020204030204" pitchFamily="34" charset="0"/>
                <a:ea typeface="Calibri" panose="020F0502020204030204" pitchFamily="34" charset="0"/>
              </a:rPr>
              <a:t>Неемии</a:t>
            </a:r>
            <a:r>
              <a:rPr lang="ru-RU" sz="2600" b="1" i="1" dirty="0">
                <a:latin typeface="Calibri" panose="020F0502020204030204" pitchFamily="34" charset="0"/>
                <a:ea typeface="Calibri" panose="020F0502020204030204" pitchFamily="34" charset="0"/>
              </a:rPr>
              <a:t>, как он, составляя библиотеку, собрал сказания о царях и пророках и о Давиде и письма царей о священных приношениях.»</a:t>
            </a:r>
            <a:endParaRPr lang="ru-BY" sz="2600" b="1" i="1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A047F6-83D6-488B-A685-36B8151E8DC9}"/>
              </a:ext>
            </a:extLst>
          </p:cNvPr>
          <p:cNvSpPr txBox="1"/>
          <p:nvPr/>
        </p:nvSpPr>
        <p:spPr>
          <a:xfrm>
            <a:off x="5724128" y="5049678"/>
            <a:ext cx="3096344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2-я Маккавейская 2:13</a:t>
            </a:r>
          </a:p>
        </p:txBody>
      </p:sp>
    </p:spTree>
    <p:extLst>
      <p:ext uri="{BB962C8B-B14F-4D97-AF65-F5344CB8AC3E}">
        <p14:creationId xmlns:p14="http://schemas.microsoft.com/office/powerpoint/2010/main" val="148701206"/>
      </p:ext>
    </p:extLst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E234B17-CC58-4A63-8C7C-699DDB7C8F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7"/>
          <a:stretch/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0988853-3978-457D-A648-53350F0ECC38}"/>
              </a:ext>
            </a:extLst>
          </p:cNvPr>
          <p:cNvSpPr txBox="1"/>
          <p:nvPr/>
        </p:nvSpPr>
        <p:spPr>
          <a:xfrm>
            <a:off x="323528" y="3289548"/>
            <a:ext cx="849694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3000" b="1" i="1" dirty="0">
                <a:latin typeface="Calibri" panose="020F0502020204030204" pitchFamily="34" charset="0"/>
                <a:ea typeface="Calibri" panose="020F0502020204030204" pitchFamily="34" charset="0"/>
              </a:rPr>
              <a:t>Велика память и </a:t>
            </a:r>
            <a:r>
              <a:rPr lang="ru-RU" sz="3000" b="1" i="1" dirty="0" err="1">
                <a:latin typeface="Calibri" panose="020F0502020204030204" pitchFamily="34" charset="0"/>
                <a:ea typeface="Calibri" panose="020F0502020204030204" pitchFamily="34" charset="0"/>
              </a:rPr>
              <a:t>Неемии</a:t>
            </a:r>
            <a:r>
              <a:rPr lang="ru-RU" sz="3000" b="1" i="1" dirty="0">
                <a:latin typeface="Calibri" panose="020F0502020204030204" pitchFamily="34" charset="0"/>
                <a:ea typeface="Calibri" panose="020F0502020204030204" pitchFamily="34" charset="0"/>
              </a:rPr>
              <a:t>, который воздвиг нам павшие стены, поставил ворота и запоры и возобновил разрушенные </a:t>
            </a:r>
            <a:r>
              <a:rPr lang="ru-RU" sz="3000" b="1" i="1" dirty="0" err="1">
                <a:latin typeface="Calibri" panose="020F0502020204030204" pitchFamily="34" charset="0"/>
                <a:ea typeface="Calibri" panose="020F0502020204030204" pitchFamily="34" charset="0"/>
              </a:rPr>
              <a:t>домы</a:t>
            </a:r>
            <a:r>
              <a:rPr lang="ru-RU" sz="3000" b="1" i="1" dirty="0">
                <a:latin typeface="Calibri" panose="020F0502020204030204" pitchFamily="34" charset="0"/>
                <a:ea typeface="Calibri" panose="020F0502020204030204" pitchFamily="34" charset="0"/>
              </a:rPr>
              <a:t> наши.»</a:t>
            </a:r>
            <a:endParaRPr lang="ru-BY" sz="3000" b="1" i="1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A047F6-83D6-488B-A685-36B8151E8DC9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Сирах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49:15 </a:t>
            </a:r>
          </a:p>
        </p:txBody>
      </p:sp>
    </p:spTree>
    <p:extLst>
      <p:ext uri="{BB962C8B-B14F-4D97-AF65-F5344CB8AC3E}">
        <p14:creationId xmlns:p14="http://schemas.microsoft.com/office/powerpoint/2010/main" val="2935183697"/>
      </p:ext>
    </p:extLst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256495"/>
            <a:ext cx="878497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40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6</a:t>
            </a:r>
            <a:r>
              <a:rPr lang="ru-RU" sz="4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Но когда все это происходило, меня не было в Иерусалиме, ведь в тридцать второй год правления Артаксеркса, царя Вавилона, я уже вернулся к царю. Некоторое время спустя я отпросился у него </a:t>
            </a:r>
          </a:p>
          <a:p>
            <a:pPr algn="ctr"/>
            <a:r>
              <a:rPr lang="ru-RU" sz="40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7</a:t>
            </a:r>
            <a:r>
              <a:rPr lang="ru-RU" sz="4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вернулся в Иерусалим.»</a:t>
            </a:r>
            <a:endParaRPr lang="ru-RU" sz="1777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13:6-7</a:t>
            </a:r>
          </a:p>
        </p:txBody>
      </p:sp>
    </p:spTree>
    <p:extLst>
      <p:ext uri="{BB962C8B-B14F-4D97-AF65-F5344CB8AC3E}">
        <p14:creationId xmlns:p14="http://schemas.microsoft.com/office/powerpoint/2010/main" val="2205849967"/>
      </p:ext>
    </p:extLst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7451000-7821-469D-8507-CECCA086C1E2}"/>
              </a:ext>
            </a:extLst>
          </p:cNvPr>
          <p:cNvSpPr/>
          <p:nvPr/>
        </p:nvSpPr>
        <p:spPr>
          <a:xfrm>
            <a:off x="107504" y="284765"/>
            <a:ext cx="8856984" cy="469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КЛЮЧЕВЫЕ</a:t>
            </a:r>
            <a:r>
              <a:rPr lang="ru-RU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МОМЕНТЫ ЗАВЕТА</a:t>
            </a:r>
            <a: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:</a:t>
            </a:r>
          </a:p>
          <a:p>
            <a:pPr algn="ctr"/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23900" indent="-368300">
              <a:buFontTx/>
              <a:buChar char="-"/>
            </a:pPr>
            <a:r>
              <a:rPr lang="ru-RU" sz="3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Семейный вопрос</a:t>
            </a:r>
            <a:r>
              <a:rPr lang="ru-RU"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(народ</a:t>
            </a:r>
            <a:r>
              <a:rPr lang="ru-RU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обещал больше не смешиваться с иноплеменниками).</a:t>
            </a:r>
          </a:p>
          <a:p>
            <a:pPr marL="723900" indent="-368300">
              <a:buFontTx/>
              <a:buChar char="-"/>
            </a:pPr>
            <a:r>
              <a:rPr lang="ru-RU" sz="3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Суббота</a:t>
            </a:r>
            <a:r>
              <a:rPr lang="ru-RU"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(народ обещал соблюдать субботу)</a:t>
            </a:r>
          </a:p>
          <a:p>
            <a:pPr marL="723900" indent="-368300">
              <a:buFontTx/>
              <a:buChar char="-"/>
            </a:pPr>
            <a:r>
              <a:rPr lang="ru-RU" sz="3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Десятины</a:t>
            </a:r>
            <a:r>
              <a:rPr lang="ru-RU" sz="3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храмовый налог и забота о Храме</a:t>
            </a:r>
          </a:p>
          <a:p>
            <a:pPr marL="355600"/>
            <a:endParaRPr lang="ru-RU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55600" algn="ctr"/>
            <a:r>
              <a:rPr lang="ru-RU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НАРУШИЛИ ВСЁ!</a:t>
            </a:r>
          </a:p>
        </p:txBody>
      </p:sp>
    </p:spTree>
    <p:extLst>
      <p:ext uri="{BB962C8B-B14F-4D97-AF65-F5344CB8AC3E}">
        <p14:creationId xmlns:p14="http://schemas.microsoft.com/office/powerpoint/2010/main" val="57992052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804248" y="5049678"/>
            <a:ext cx="2016224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Малахия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1:6-9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B3E3AD-D8CE-4AF4-A11F-2AF6478B9EF1}"/>
              </a:ext>
            </a:extLst>
          </p:cNvPr>
          <p:cNvSpPr txBox="1"/>
          <p:nvPr/>
        </p:nvSpPr>
        <p:spPr>
          <a:xfrm>
            <a:off x="179512" y="194945"/>
            <a:ext cx="88569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ПОВЕРХНОСТНОЕ</a:t>
            </a:r>
            <a:r>
              <a:rPr lang="ru-RU" sz="3600" dirty="0">
                <a:solidFill>
                  <a:srgbClr val="FFFF00"/>
                </a:solidFill>
                <a:latin typeface="Century Gothic" panose="020B0502020202020204" pitchFamily="34" charset="0"/>
              </a:rPr>
              <a:t> </a:t>
            </a:r>
            <a:r>
              <a:rPr lang="ru-RU" sz="3600" dirty="0">
                <a:solidFill>
                  <a:schemeClr val="bg1"/>
                </a:solidFill>
                <a:latin typeface="Century Gothic" panose="020B0502020202020204" pitchFamily="34" charset="0"/>
              </a:rPr>
              <a:t>ПОКЛОНЕНИЕ БОГУ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B6ECD1-B790-4409-BE9E-DBECD2C119A1}"/>
              </a:ext>
            </a:extLst>
          </p:cNvPr>
          <p:cNvSpPr txBox="1"/>
          <p:nvPr/>
        </p:nvSpPr>
        <p:spPr>
          <a:xfrm>
            <a:off x="179512" y="913284"/>
            <a:ext cx="8856984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3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23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6</a:t>
            </a:r>
            <a:r>
              <a:rPr lang="ru-RU" sz="23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– Сын почитает отца, а слуга – своего господина. Если Я Отец, то где почтение ко Мне? Если Я Господин, то где ко Мне уважение? – говорит вам, священники, бесчестящие Мое имя, Господь Сил.  Вы говорите: «Чем мы бесчестим Твое имя?». </a:t>
            </a:r>
          </a:p>
          <a:p>
            <a:r>
              <a:rPr lang="ru-RU" sz="23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7</a:t>
            </a:r>
            <a:r>
              <a:rPr lang="ru-RU" sz="23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Вы кладете на Мой жертвенник оскверненную пищу. Вы говорите: «Чем мы Тебя осквернили?» Вы считаете, что столом Господа можно пренебрегать. </a:t>
            </a:r>
            <a:r>
              <a:rPr lang="ru-RU" sz="23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8</a:t>
            </a:r>
            <a:r>
              <a:rPr lang="ru-RU" sz="23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Когда вы приносите в жертву слепых животных, разве это не преступление? Когда вы приносите хромое и больное, разве это не преступление? Предложи-ка это своему правителю! Будет он тобою доволен? Будет он к тебе благосклонен? – говорит Господь Сил. </a:t>
            </a:r>
            <a:r>
              <a:rPr lang="ru-RU" sz="23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9</a:t>
            </a:r>
            <a:r>
              <a:rPr lang="ru-RU" sz="23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Молите Бога, чтобы Он нас помиловал!</a:t>
            </a:r>
            <a:r>
              <a:rPr lang="ru-RU" sz="23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BY" sz="23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798745"/>
      </p:ext>
    </p:extLst>
  </p:cSld>
  <p:clrMapOvr>
    <a:masterClrMapping/>
  </p:clrMapOvr>
  <p:transition spd="slow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502716"/>
            <a:ext cx="878497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44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 тот день</a:t>
            </a:r>
            <a:r>
              <a:rPr lang="ru-RU" sz="4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народу читали вслух книгу Закона Моисея и </a:t>
            </a:r>
            <a:r>
              <a:rPr lang="ru-RU" sz="44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нашли</a:t>
            </a:r>
            <a:r>
              <a:rPr lang="ru-RU" sz="4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написанным там, что никакого аммонитянина и </a:t>
            </a:r>
            <a:r>
              <a:rPr lang="ru-RU" sz="44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моавитянина</a:t>
            </a:r>
            <a:r>
              <a:rPr lang="ru-RU" sz="4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44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нельзя</a:t>
            </a:r>
            <a:r>
              <a:rPr lang="ru-RU" sz="4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принимать в Божье общество»</a:t>
            </a:r>
            <a:endParaRPr lang="ru-RU" sz="4000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804248" y="5049678"/>
            <a:ext cx="2016224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13:1</a:t>
            </a:r>
          </a:p>
        </p:txBody>
      </p:sp>
    </p:spTree>
    <p:extLst>
      <p:ext uri="{BB962C8B-B14F-4D97-AF65-F5344CB8AC3E}">
        <p14:creationId xmlns:p14="http://schemas.microsoft.com/office/powerpoint/2010/main" val="4248623488"/>
      </p:ext>
    </p:extLst>
  </p:cSld>
  <p:clrMapOvr>
    <a:masterClrMapping/>
  </p:clrMapOvr>
  <p:transition spd="slow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Малахия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2:1-2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B3E3AD-D8CE-4AF4-A11F-2AF6478B9EF1}"/>
              </a:ext>
            </a:extLst>
          </p:cNvPr>
          <p:cNvSpPr txBox="1"/>
          <p:nvPr/>
        </p:nvSpPr>
        <p:spPr>
          <a:xfrm>
            <a:off x="179512" y="194945"/>
            <a:ext cx="88569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ОПОРОЧЕННОЕ </a:t>
            </a:r>
            <a:r>
              <a:rPr lang="ru-RU" sz="3600" dirty="0">
                <a:solidFill>
                  <a:schemeClr val="bg1"/>
                </a:solidFill>
                <a:latin typeface="Century Gothic" panose="020B0502020202020204" pitchFamily="34" charset="0"/>
              </a:rPr>
              <a:t>СВЯЩЕНСТВО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B6ECD1-B790-4409-BE9E-DBECD2C119A1}"/>
              </a:ext>
            </a:extLst>
          </p:cNvPr>
          <p:cNvSpPr txBox="1"/>
          <p:nvPr/>
        </p:nvSpPr>
        <p:spPr>
          <a:xfrm>
            <a:off x="179512" y="1046842"/>
            <a:ext cx="8856984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34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r>
              <a:rPr lang="ru-RU" sz="3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– Итак, священники, вот повеление для вас: </a:t>
            </a:r>
            <a:r>
              <a:rPr lang="ru-RU" sz="34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</a:t>
            </a:r>
            <a:r>
              <a:rPr lang="ru-RU" sz="3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если вы не послушаетесь и не положите себе на сердце славить Мое имя, – говорит Господь Сил, – Я пошлю на вас проклятие и прокляну ваши благословения; истинно, Я уже проклял их, потому что вы не положили этого себе на сердце</a:t>
            </a:r>
            <a:r>
              <a:rPr lang="ru-RU" sz="3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.»</a:t>
            </a:r>
            <a:endParaRPr lang="ru-BY" sz="3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571338"/>
      </p:ext>
    </p:extLst>
  </p:cSld>
  <p:clrMapOvr>
    <a:masterClrMapping/>
  </p:clrMapOvr>
  <p:transition spd="slow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337220"/>
            <a:ext cx="87849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32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Перед этим заботе священника </a:t>
            </a:r>
            <a:r>
              <a:rPr lang="ru-RU" sz="32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Элиашива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были вверены хранилища дома нашего Бога. Он был тесно связан с </a:t>
            </a:r>
            <a:r>
              <a:rPr lang="ru-RU" sz="32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Товией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</a:t>
            </a:r>
            <a:r>
              <a:rPr lang="ru-RU" sz="32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5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приготовил для него большую комнату, где прежде хранили хлебные приношения, благовония и храмовую утварь, а также десятины зерна, молодого вина и масла, предназначенные по Закону для левитов, певцов и привратников,  а еще пожертвования для священников.»</a:t>
            </a:r>
            <a:endParaRPr lang="ru-RU" sz="4000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660232" y="5049678"/>
            <a:ext cx="2160240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13:4-5 </a:t>
            </a:r>
          </a:p>
        </p:txBody>
      </p:sp>
    </p:spTree>
    <p:extLst>
      <p:ext uri="{BB962C8B-B14F-4D97-AF65-F5344CB8AC3E}">
        <p14:creationId xmlns:p14="http://schemas.microsoft.com/office/powerpoint/2010/main" val="129744598"/>
      </p:ext>
    </p:extLst>
  </p:cSld>
  <p:clrMapOvr>
    <a:masterClrMapping/>
  </p:clrMapOvr>
  <p:transition spd="slow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Малахия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2:11,12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B3E3AD-D8CE-4AF4-A11F-2AF6478B9EF1}"/>
              </a:ext>
            </a:extLst>
          </p:cNvPr>
          <p:cNvSpPr txBox="1"/>
          <p:nvPr/>
        </p:nvSpPr>
        <p:spPr>
          <a:xfrm>
            <a:off x="179512" y="194945"/>
            <a:ext cx="885698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СМЕШАННЫЕ </a:t>
            </a:r>
            <a:r>
              <a:rPr lang="ru-RU" sz="3600" dirty="0">
                <a:solidFill>
                  <a:schemeClr val="bg1"/>
                </a:solidFill>
                <a:latin typeface="Century Gothic" panose="020B0502020202020204" pitchFamily="34" charset="0"/>
              </a:rPr>
              <a:t>БРАКИ</a:t>
            </a:r>
          </a:p>
          <a:p>
            <a:pPr algn="ctr"/>
            <a:endParaRPr lang="ru-RU" sz="3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B6ECD1-B790-4409-BE9E-DBECD2C119A1}"/>
              </a:ext>
            </a:extLst>
          </p:cNvPr>
          <p:cNvSpPr txBox="1"/>
          <p:nvPr/>
        </p:nvSpPr>
        <p:spPr>
          <a:xfrm>
            <a:off x="179512" y="1118270"/>
            <a:ext cx="8856984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32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11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Иуда нарушил верность. Мерзость была совершена в Израиле и в Иерусалиме: Иуда осквернил святилище Господа, которое Он любит, женившись на дочери чужого бога. </a:t>
            </a:r>
          </a:p>
          <a:p>
            <a:r>
              <a:rPr lang="ru-RU" sz="32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12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Да исторгнет Господь из шатров Иакова всякого, поступающего так, кто бы он ни был, даже если он приносит жертвы Господу Сил.</a:t>
            </a:r>
            <a:r>
              <a:rPr lang="ru-RU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BY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120251"/>
      </p:ext>
    </p:extLst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A6BAB1D-3949-46D1-98C6-15E07BC45DB7}"/>
              </a:ext>
            </a:extLst>
          </p:cNvPr>
          <p:cNvSpPr/>
          <p:nvPr/>
        </p:nvSpPr>
        <p:spPr>
          <a:xfrm>
            <a:off x="107504" y="121196"/>
            <a:ext cx="8928992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25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r>
              <a:rPr lang="ru-RU" sz="25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 тот день народу читали вслух книгу Закона Моисея и нашли написанным там, что никакого аммонитянина и </a:t>
            </a:r>
            <a:r>
              <a:rPr lang="ru-RU" sz="25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моавитянина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нельзя принимать в Божье общество, </a:t>
            </a:r>
            <a:r>
              <a:rPr lang="ru-RU" sz="25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потому что они не встретили израильтян с пищей и водой, но наняли Валаама, чтобы проклясть их. (Но наш Бог превратил проклятие в благословение.)  </a:t>
            </a:r>
            <a:r>
              <a:rPr lang="ru-RU" sz="25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Услышав этот закон, они удалили из Израиля всех, кто происходил от чужеземцев. </a:t>
            </a:r>
            <a:r>
              <a:rPr lang="ru-RU" sz="25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Перед этим заботе священника </a:t>
            </a:r>
            <a:r>
              <a:rPr lang="ru-RU" sz="25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Элиашива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были вверены хранилища дома нашего Бога. Он был тесно связан с </a:t>
            </a:r>
            <a:r>
              <a:rPr lang="ru-RU" sz="25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Товией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</a:t>
            </a:r>
            <a:r>
              <a:rPr lang="ru-RU" sz="25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5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приготовил для него большую комнату, где прежде хранили хлебные приношения, благовония и храмовую утварь, а также десятины зерна, молодого вина и масла, предназначенные по Закону для левитов, певцов и привратников, а еще пожертвования для священников. </a:t>
            </a:r>
            <a:endParaRPr lang="ru-RU" sz="25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85308"/>
      </p:ext>
    </p:extLst>
  </p:cSld>
  <p:clrMapOvr>
    <a:masterClrMapping/>
  </p:clrMapOvr>
  <p:transition spd="slow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656024"/>
            <a:ext cx="87849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48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Половина их детей говорила на языке Ашдода или на языке какого-нибудь из прочих народов и не умела говорить по-иудейски»</a:t>
            </a:r>
            <a:endParaRPr lang="ru-RU" sz="4000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444208" y="5049678"/>
            <a:ext cx="2376264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13:24 </a:t>
            </a:r>
          </a:p>
        </p:txBody>
      </p:sp>
    </p:spTree>
    <p:extLst>
      <p:ext uri="{BB962C8B-B14F-4D97-AF65-F5344CB8AC3E}">
        <p14:creationId xmlns:p14="http://schemas.microsoft.com/office/powerpoint/2010/main" val="3430490841"/>
      </p:ext>
    </p:extLst>
  </p:cSld>
  <p:clrMapOvr>
    <a:masterClrMapping/>
  </p:clrMapOvr>
  <p:transition spd="slow"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481236"/>
            <a:ext cx="878497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5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Один из сыновей </a:t>
            </a:r>
            <a:r>
              <a:rPr lang="ru-RU" sz="54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Иодая</a:t>
            </a:r>
            <a:r>
              <a:rPr lang="ru-RU" sz="5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сына первосвященника </a:t>
            </a:r>
            <a:r>
              <a:rPr lang="ru-RU" sz="54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Элиашива</a:t>
            </a:r>
            <a:r>
              <a:rPr lang="ru-RU" sz="5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был зятем </a:t>
            </a:r>
            <a:r>
              <a:rPr lang="ru-RU" sz="54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хоронитянина</a:t>
            </a:r>
            <a:r>
              <a:rPr lang="ru-RU" sz="5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54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Санбаллата</a:t>
            </a:r>
            <a:r>
              <a:rPr lang="ru-RU" sz="5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.»</a:t>
            </a:r>
            <a:endParaRPr lang="ru-RU" sz="4000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444208" y="5049678"/>
            <a:ext cx="2376264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13:28 </a:t>
            </a:r>
          </a:p>
        </p:txBody>
      </p:sp>
    </p:spTree>
    <p:extLst>
      <p:ext uri="{BB962C8B-B14F-4D97-AF65-F5344CB8AC3E}">
        <p14:creationId xmlns:p14="http://schemas.microsoft.com/office/powerpoint/2010/main" val="299730906"/>
      </p:ext>
    </p:extLst>
  </p:cSld>
  <p:clrMapOvr>
    <a:masterClrMapping/>
  </p:clrMapOvr>
  <p:transition spd="slow"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3B3E3AD-D8CE-4AF4-A11F-2AF6478B9EF1}"/>
              </a:ext>
            </a:extLst>
          </p:cNvPr>
          <p:cNvSpPr txBox="1"/>
          <p:nvPr/>
        </p:nvSpPr>
        <p:spPr>
          <a:xfrm>
            <a:off x="179512" y="194945"/>
            <a:ext cx="885698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НАРУШЕНИЕ </a:t>
            </a:r>
            <a:r>
              <a:rPr lang="ru-RU" sz="3600" dirty="0">
                <a:solidFill>
                  <a:schemeClr val="bg1"/>
                </a:solidFill>
                <a:latin typeface="Century Gothic" panose="020B0502020202020204" pitchFamily="34" charset="0"/>
              </a:rPr>
              <a:t>СУББОТЫ</a:t>
            </a:r>
          </a:p>
          <a:p>
            <a:pPr algn="ctr"/>
            <a:endParaRPr lang="ru-RU" sz="3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B6ECD1-B790-4409-BE9E-DBECD2C119A1}"/>
              </a:ext>
            </a:extLst>
          </p:cNvPr>
          <p:cNvSpPr txBox="1"/>
          <p:nvPr/>
        </p:nvSpPr>
        <p:spPr>
          <a:xfrm>
            <a:off x="179512" y="1118270"/>
            <a:ext cx="8856984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3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23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15</a:t>
            </a:r>
            <a:r>
              <a:rPr lang="ru-RU" sz="23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В те дни я увидел в Иудее людей, которые топтали виноград в давильнях в субботу, завозили снопы с зерном и грузили их на ослов вместе с вином, виноградом, инжиром и всяким другим грузом. И все это они везли в Иерусалим в субботу. Поэтому я предостерег их, чтобы в этот день они не торговали едой. </a:t>
            </a:r>
          </a:p>
          <a:p>
            <a:r>
              <a:rPr lang="ru-RU" sz="23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16</a:t>
            </a:r>
            <a:r>
              <a:rPr lang="ru-RU" sz="23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Люди из Тира, которые жили в Иерусалиме, привозили рыбу и всякие виды товаров и продавали их в Иерусалиме в субботу народу Иудеи. </a:t>
            </a:r>
            <a:r>
              <a:rPr lang="ru-RU" sz="23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17</a:t>
            </a:r>
            <a:r>
              <a:rPr lang="ru-RU" sz="23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Я упрекнул знать Иудеи и сказал им: – Что за злое дело вы делаете, оскверняя субботний день? </a:t>
            </a:r>
            <a:r>
              <a:rPr lang="ru-RU" sz="23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18</a:t>
            </a:r>
            <a:r>
              <a:rPr lang="ru-RU" sz="23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Разве не то же самое делали ваши отцы, и наш Бог навел на нас и на этот город всю эту беду? А вы сейчас, оскверняя субботу, разжигаете против Израиля еще больший гнев. </a:t>
            </a:r>
            <a:endParaRPr lang="ru-BY" sz="23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761824"/>
      </p:ext>
    </p:extLst>
  </p:cSld>
  <p:clrMapOvr>
    <a:masterClrMapping/>
  </p:clrMapOvr>
  <p:transition spd="slow"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13:15-21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B3E3AD-D8CE-4AF4-A11F-2AF6478B9EF1}"/>
              </a:ext>
            </a:extLst>
          </p:cNvPr>
          <p:cNvSpPr txBox="1"/>
          <p:nvPr/>
        </p:nvSpPr>
        <p:spPr>
          <a:xfrm>
            <a:off x="179512" y="194945"/>
            <a:ext cx="885698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НАРУШЕНИЕ </a:t>
            </a:r>
            <a:r>
              <a:rPr lang="ru-RU" sz="3600" dirty="0">
                <a:solidFill>
                  <a:schemeClr val="bg1"/>
                </a:solidFill>
                <a:latin typeface="Century Gothic" panose="020B0502020202020204" pitchFamily="34" charset="0"/>
              </a:rPr>
              <a:t>СУББОТЫ</a:t>
            </a:r>
          </a:p>
          <a:p>
            <a:pPr algn="ctr"/>
            <a:endParaRPr lang="ru-RU" sz="3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B6ECD1-B790-4409-BE9E-DBECD2C119A1}"/>
              </a:ext>
            </a:extLst>
          </p:cNvPr>
          <p:cNvSpPr txBox="1"/>
          <p:nvPr/>
        </p:nvSpPr>
        <p:spPr>
          <a:xfrm>
            <a:off x="179512" y="1118270"/>
            <a:ext cx="885698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19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Когда перед субботой у ворот Иерусалима начали опускаться сумерки, я приказал запереть двери и не открывать их, пока не пройдет суббота. Я поставил у ворот несколько человек из своих слуг, чтобы в субботу нельзя было внести никакого груза. </a:t>
            </a:r>
            <a:r>
              <a:rPr lang="ru-RU" sz="24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20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Один или два раза купцы и торговцы всякого рода товаром ночевали вне Иерусалима. </a:t>
            </a:r>
            <a:r>
              <a:rPr lang="ru-RU" sz="24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21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Но я предостерег их и сказал: – Зачем вы ночуете у стены? Если вы сделаете это еще раз, я применю против вас силу. И с того времени они уже не приходили в субботу.»</a:t>
            </a:r>
            <a:endParaRPr lang="ru-BY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620810"/>
      </p:ext>
    </p:extLst>
  </p:cSld>
  <p:clrMapOvr>
    <a:masterClrMapping/>
  </p:clrMapOvr>
  <p:transition spd="slow"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D:\003фф.jpg">
            <a:extLst>
              <a:ext uri="{FF2B5EF4-FFF2-40B4-BE49-F238E27FC236}">
                <a16:creationId xmlns:a16="http://schemas.microsoft.com/office/drawing/2014/main" id="{071917EA-11F2-43AF-BD11-A7C146FF43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71" r="9999" b="7624"/>
          <a:stretch/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4911253"/>
      </p:ext>
    </p:extLst>
  </p:cSld>
  <p:clrMapOvr>
    <a:masterClrMapping/>
  </p:clrMapOvr>
  <p:transition spd="slow"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256495"/>
            <a:ext cx="878497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40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25</a:t>
            </a:r>
            <a:r>
              <a:rPr lang="ru-RU" sz="4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Пусть каждый из вас оставит ложь и говорит своим ближним правду, потому что все мы члены одного тела. </a:t>
            </a:r>
            <a:r>
              <a:rPr lang="ru-RU" sz="40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26</a:t>
            </a:r>
            <a:r>
              <a:rPr lang="ru-RU" sz="4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«Гневаясь, не грешите», пусть ваш гнев пройдет прежде, чем зайдет солнце; </a:t>
            </a:r>
          </a:p>
          <a:p>
            <a:pPr algn="ctr"/>
            <a:r>
              <a:rPr lang="ru-RU" sz="40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27</a:t>
            </a:r>
            <a:r>
              <a:rPr lang="ru-RU" sz="4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не давайте дьяволу места</a:t>
            </a:r>
            <a:r>
              <a:rPr lang="ru-RU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 </a:t>
            </a:r>
            <a:endParaRPr lang="ru-RU" sz="8000" b="1" i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084168" y="5049678"/>
            <a:ext cx="2736304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Ефесянам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4:25-27 </a:t>
            </a:r>
          </a:p>
        </p:txBody>
      </p:sp>
    </p:spTree>
    <p:extLst>
      <p:ext uri="{BB962C8B-B14F-4D97-AF65-F5344CB8AC3E}">
        <p14:creationId xmlns:p14="http://schemas.microsoft.com/office/powerpoint/2010/main" val="3560491981"/>
      </p:ext>
    </p:extLst>
  </p:cSld>
  <p:clrMapOvr>
    <a:masterClrMapping/>
  </p:clrMapOvr>
  <p:transition spd="slow"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328503"/>
            <a:ext cx="878497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40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6</a:t>
            </a:r>
            <a:r>
              <a:rPr lang="ru-RU" sz="4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Вам нечем хвалиться. Разве вы не знаете, что малое количество дрожжей может заквасить все тесто? </a:t>
            </a:r>
            <a:r>
              <a:rPr lang="ru-RU" sz="40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7</a:t>
            </a:r>
            <a:r>
              <a:rPr lang="ru-RU" sz="4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40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Избавьтесь</a:t>
            </a:r>
            <a:r>
              <a:rPr lang="ru-RU" sz="4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от старой закваски, чтобы вам быть новым, пресным тестом, каковым вы и должны быть</a:t>
            </a:r>
            <a:r>
              <a:rPr lang="ru-RU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…»</a:t>
            </a:r>
            <a:endParaRPr lang="ru-RU" sz="8000" b="1" i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5652120" y="5049678"/>
            <a:ext cx="316835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Коринфянам 5:6,7 </a:t>
            </a:r>
          </a:p>
        </p:txBody>
      </p:sp>
    </p:spTree>
    <p:extLst>
      <p:ext uri="{BB962C8B-B14F-4D97-AF65-F5344CB8AC3E}">
        <p14:creationId xmlns:p14="http://schemas.microsoft.com/office/powerpoint/2010/main" val="258019254"/>
      </p:ext>
    </p:extLst>
  </p:cSld>
  <p:clrMapOvr>
    <a:masterClrMapping/>
  </p:clrMapOvr>
  <p:transition spd="slow">
    <p:wipe dir="r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430708"/>
            <a:ext cx="878497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6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Я очень разгневался и выбросил все домашние вещи </a:t>
            </a:r>
            <a:r>
              <a:rPr lang="ru-RU" sz="66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Товии</a:t>
            </a:r>
            <a:r>
              <a:rPr lang="ru-RU" sz="6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из комнаты.</a:t>
            </a:r>
            <a:r>
              <a:rPr lang="ru-RU" sz="6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 </a:t>
            </a:r>
            <a:endParaRPr lang="ru-RU" sz="16600" b="1" i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732240" y="5049678"/>
            <a:ext cx="208823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13:8 </a:t>
            </a:r>
          </a:p>
        </p:txBody>
      </p:sp>
    </p:spTree>
    <p:extLst>
      <p:ext uri="{BB962C8B-B14F-4D97-AF65-F5344CB8AC3E}">
        <p14:creationId xmlns:p14="http://schemas.microsoft.com/office/powerpoint/2010/main" val="2871329703"/>
      </p:ext>
    </p:extLst>
  </p:cSld>
  <p:clrMapOvr>
    <a:masterClrMapping/>
  </p:clrMapOvr>
  <p:transition spd="slow">
    <p:wipe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uutvdome.ru/_pu/9/94845863.jpg">
            <a:extLst>
              <a:ext uri="{FF2B5EF4-FFF2-40B4-BE49-F238E27FC236}">
                <a16:creationId xmlns:a16="http://schemas.microsoft.com/office/drawing/2014/main" id="{CC121BE2-DD03-45A9-B9A3-9B26AF3C3E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9" r="3257"/>
          <a:stretch/>
        </p:blipFill>
        <p:spPr bwMode="auto">
          <a:xfrm>
            <a:off x="0" y="-2079"/>
            <a:ext cx="9144000" cy="5717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3DA47D6-3EDA-40FC-83F7-69F7358DFC8A}"/>
              </a:ext>
            </a:extLst>
          </p:cNvPr>
          <p:cNvSpPr txBox="1"/>
          <p:nvPr/>
        </p:nvSpPr>
        <p:spPr>
          <a:xfrm>
            <a:off x="179512" y="195486"/>
            <a:ext cx="4896544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НАВЕДИТЕ</a:t>
            </a:r>
            <a:r>
              <a:rPr lang="ru-RU" sz="6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RU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порядок в </a:t>
            </a:r>
          </a:p>
          <a:p>
            <a:r>
              <a:rPr lang="ru-RU" sz="5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СВОЁМ </a:t>
            </a:r>
          </a:p>
          <a:p>
            <a:r>
              <a:rPr lang="ru-RU" sz="5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ХРАМЕ!</a:t>
            </a:r>
          </a:p>
        </p:txBody>
      </p:sp>
    </p:spTree>
    <p:extLst>
      <p:ext uri="{BB962C8B-B14F-4D97-AF65-F5344CB8AC3E}">
        <p14:creationId xmlns:p14="http://schemas.microsoft.com/office/powerpoint/2010/main" val="546298217"/>
      </p:ext>
    </p:extLst>
  </p:cSld>
  <p:clrMapOvr>
    <a:masterClrMapping/>
  </p:clrMapOvr>
  <p:transition spd="slow">
    <p:wipe dir="r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newfilms.tv/uploads/posts/2018-10/1540119921-586763454-4.jpg">
            <a:extLst>
              <a:ext uri="{FF2B5EF4-FFF2-40B4-BE49-F238E27FC236}">
                <a16:creationId xmlns:a16="http://schemas.microsoft.com/office/drawing/2014/main" id="{1BB9779D-BD05-46DF-8C20-7EDE3BB01C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86"/>
          <a:stretch/>
        </p:blipFill>
        <p:spPr bwMode="auto">
          <a:xfrm>
            <a:off x="0" y="1777380"/>
            <a:ext cx="9144000" cy="3952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9689876-B237-498A-8ADA-8E7AC410065D}"/>
              </a:ext>
            </a:extLst>
          </p:cNvPr>
          <p:cNvSpPr txBox="1"/>
          <p:nvPr/>
        </p:nvSpPr>
        <p:spPr>
          <a:xfrm>
            <a:off x="0" y="63704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«Побеждающий наследует всё, и буду ему Богом, и он будет Мне сыном» 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  <a:latin typeface="Century Gothic" panose="020B0502020202020204" pitchFamily="34" charset="0"/>
              </a:rPr>
              <a:t>(Откровение 21:7)</a:t>
            </a:r>
          </a:p>
        </p:txBody>
      </p:sp>
    </p:spTree>
    <p:extLst>
      <p:ext uri="{BB962C8B-B14F-4D97-AF65-F5344CB8AC3E}">
        <p14:creationId xmlns:p14="http://schemas.microsoft.com/office/powerpoint/2010/main" val="3120576571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A6BAB1D-3949-46D1-98C6-15E07BC45DB7}"/>
              </a:ext>
            </a:extLst>
          </p:cNvPr>
          <p:cNvSpPr/>
          <p:nvPr/>
        </p:nvSpPr>
        <p:spPr>
          <a:xfrm>
            <a:off x="107504" y="121196"/>
            <a:ext cx="8928992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6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Но когда все это происходило, меня не было в Иерусалиме, ведь в тридцать второй год правления Артаксеркса, царя Вавилона, я уже вернулся к царю. Некоторое время спустя я отпросился у него  </a:t>
            </a:r>
            <a:r>
              <a:rPr lang="ru-RU" sz="25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7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вернулся в Иерусалим. Здесь я узнал о зле, которое сделал </a:t>
            </a:r>
            <a:r>
              <a:rPr lang="ru-RU" sz="25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Элиашив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приготовив во дворах Божьего дома комнату для </a:t>
            </a:r>
            <a:r>
              <a:rPr lang="ru-RU" sz="25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Товии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 </a:t>
            </a:r>
            <a:r>
              <a:rPr lang="ru-RU" sz="25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8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Я очень разгневался и выбросил все домашние вещи </a:t>
            </a:r>
            <a:r>
              <a:rPr lang="ru-RU" sz="25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Товии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из комнаты. </a:t>
            </a:r>
          </a:p>
          <a:p>
            <a:r>
              <a:rPr lang="ru-RU" sz="25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9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Я приказал очистить комнаты и опять внес в них утварь дома Божьего, хлебные приношения и благовония. </a:t>
            </a:r>
          </a:p>
          <a:p>
            <a:r>
              <a:rPr lang="ru-RU" sz="25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10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Еще я обнаружил, что доли, предназначенные для левитов, не были им даны и что все левиты и певцы, проводившие служения, вернулись на свои поля. </a:t>
            </a:r>
            <a:r>
              <a:rPr lang="ru-RU" sz="25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11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Я упрекнул сановников и спросил их: – Почему оставлен дом Божий? Затем я собрал их и расставил по местам. </a:t>
            </a:r>
          </a:p>
        </p:txBody>
      </p:sp>
    </p:spTree>
    <p:extLst>
      <p:ext uri="{BB962C8B-B14F-4D97-AF65-F5344CB8AC3E}">
        <p14:creationId xmlns:p14="http://schemas.microsoft.com/office/powerpoint/2010/main" val="831293506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A6BAB1D-3949-46D1-98C6-15E07BC45DB7}"/>
              </a:ext>
            </a:extLst>
          </p:cNvPr>
          <p:cNvSpPr/>
          <p:nvPr/>
        </p:nvSpPr>
        <p:spPr>
          <a:xfrm>
            <a:off x="107504" y="121196"/>
            <a:ext cx="8928992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12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Тогда весь народ Иудеи принес в хранилища десятины зерна, молодого вина и масла. </a:t>
            </a:r>
            <a:r>
              <a:rPr lang="ru-RU" sz="25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13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Я вверил хранилища заботам священника </a:t>
            </a:r>
            <a:r>
              <a:rPr lang="ru-RU" sz="25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Шелемии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книжника </a:t>
            </a:r>
            <a:r>
              <a:rPr lang="ru-RU" sz="25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Цадока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левита по имени </a:t>
            </a:r>
            <a:r>
              <a:rPr lang="ru-RU" sz="25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Педая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дал им в помощники </a:t>
            </a:r>
            <a:r>
              <a:rPr lang="ru-RU" sz="25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Ханана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сына </a:t>
            </a:r>
            <a:r>
              <a:rPr lang="ru-RU" sz="25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Заккура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сына </a:t>
            </a:r>
            <a:r>
              <a:rPr lang="ru-RU" sz="25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Маттании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потому что эти люди считались надежными. Им было поручено распределять запасы между их собратьями. </a:t>
            </a:r>
            <a:r>
              <a:rPr lang="ru-RU" sz="25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14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Вспомни меня за это, Боже мой, и не изгладь моих благих дел, которые я сделал для дома моего Бога и для его служб. </a:t>
            </a:r>
            <a:r>
              <a:rPr lang="ru-RU" sz="25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15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В те дни я увидел в Иудее людей, которые топтали виноград в давильнях в субботу, завозили снопы с зерном и грузили их на ослов вместе с вином, виноградом, инжиром и всяким другим грузом. 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И все это они везли в Иерусалим в субботу. Поэтому я предостерег их, чтобы в этот день они не торговали едой.</a:t>
            </a:r>
          </a:p>
        </p:txBody>
      </p:sp>
    </p:spTree>
    <p:extLst>
      <p:ext uri="{BB962C8B-B14F-4D97-AF65-F5344CB8AC3E}">
        <p14:creationId xmlns:p14="http://schemas.microsoft.com/office/powerpoint/2010/main" val="3834205452"/>
      </p:ext>
    </p:extLst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A6BAB1D-3949-46D1-98C6-15E07BC45DB7}"/>
              </a:ext>
            </a:extLst>
          </p:cNvPr>
          <p:cNvSpPr/>
          <p:nvPr/>
        </p:nvSpPr>
        <p:spPr>
          <a:xfrm>
            <a:off x="107504" y="121196"/>
            <a:ext cx="8928992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16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Люди из Тира, которые жили в Иерусалиме, привозили рыбу и всякие виды товаров и продавали их в Иерусалиме в субботу народу Иудеи. </a:t>
            </a:r>
            <a:r>
              <a:rPr lang="ru-RU" sz="25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17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Я упрекнул знать Иудеи и сказал им: – Что за злое дело вы делаете, оскверняя субботний день? </a:t>
            </a:r>
            <a:r>
              <a:rPr lang="ru-RU" sz="25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18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Разве не то же самое делали ваши отцы, и наш Бог навел на нас и на этот город всю эту беду? А вы сейчас, оскверняя субботу, разжигаете против Израиля еще больший гнев. </a:t>
            </a:r>
            <a:r>
              <a:rPr lang="ru-RU" sz="25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19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Когда перед субботой у ворот Иерусалима начали опускаться сумерки, я приказал запереть двери и не открывать их, пока не пройдет суббота. Я поставил у ворот несколько человек из своих слуг, чтобы в субботу нельзя было внести никакого груза. </a:t>
            </a:r>
            <a:r>
              <a:rPr lang="ru-RU" sz="25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20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Один или два раза купцы и торговцы всякого рода товаром ночевали вне Иерусалима.</a:t>
            </a:r>
            <a:endParaRPr lang="ru-RU" sz="25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78203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A6BAB1D-3949-46D1-98C6-15E07BC45DB7}"/>
              </a:ext>
            </a:extLst>
          </p:cNvPr>
          <p:cNvSpPr/>
          <p:nvPr/>
        </p:nvSpPr>
        <p:spPr>
          <a:xfrm>
            <a:off x="107504" y="121196"/>
            <a:ext cx="8928992" cy="509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21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Но я предостерег их и сказал: – Зачем вы ночуете у стены? Если вы сделаете это еще раз, я применю против вас силу. И с того времени они уже не приходили в субботу. </a:t>
            </a:r>
            <a:r>
              <a:rPr lang="ru-RU" sz="25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22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Затем я велел левитам очиститься и пойти стеречь ворота, чтобы сохранить субботний день святым. Вспомни меня и за это, Бог мой, и помилуй меня по величию Твоей милости. </a:t>
            </a:r>
            <a:r>
              <a:rPr lang="ru-RU" sz="25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23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Более того, в те дни я видел иудеев, которые женились на женщинах из Ашдода, Аммона и </a:t>
            </a:r>
            <a:r>
              <a:rPr lang="ru-RU" sz="25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Моава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</a:p>
          <a:p>
            <a:r>
              <a:rPr lang="ru-RU" sz="25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24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Половина их детей говорила на языке Ашдода или на языке какого-нибудь из прочих народов и не умела говорить по-иудейски. </a:t>
            </a:r>
            <a:r>
              <a:rPr lang="ru-RU" sz="25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25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Я упрекал их и призывал на них проклятия. Я бил некоторых из них и таскал за волосы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 Я заставил их поклясться Божьим именем и сказал:</a:t>
            </a:r>
          </a:p>
        </p:txBody>
      </p:sp>
    </p:spTree>
    <p:extLst>
      <p:ext uri="{BB962C8B-B14F-4D97-AF65-F5344CB8AC3E}">
        <p14:creationId xmlns:p14="http://schemas.microsoft.com/office/powerpoint/2010/main" val="2035740087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A6BAB1D-3949-46D1-98C6-15E07BC45DB7}"/>
              </a:ext>
            </a:extLst>
          </p:cNvPr>
          <p:cNvSpPr/>
          <p:nvPr/>
        </p:nvSpPr>
        <p:spPr>
          <a:xfrm>
            <a:off x="107504" y="121196"/>
            <a:ext cx="8928992" cy="509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– Вы не должны отдавать своих дочерей замуж за сыновей других народов и не должны брать их дочерей в жены своим сыновьям или самим себе. </a:t>
            </a:r>
            <a:r>
              <a:rPr lang="ru-RU" sz="25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26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Не из-за таких ли вот браков впал в грех царь Израиля Соломон? У многих народов не было царя, подобного ему. Его любил Бог и сделал его царем над всем Израилем, но даже его ввели в грех чужеземные жены. </a:t>
            </a:r>
            <a:r>
              <a:rPr lang="ru-RU" sz="25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27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Должны ли мы теперь слышать, что и вы совершаете все это страшное зло и нарушаете верность нашему Богу, женясь на чужеземках?  </a:t>
            </a:r>
            <a:r>
              <a:rPr lang="ru-RU" sz="25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28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Один из сыновей </a:t>
            </a:r>
            <a:r>
              <a:rPr lang="ru-RU" sz="25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Иодая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сына первосвященника </a:t>
            </a:r>
            <a:r>
              <a:rPr lang="ru-RU" sz="25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Элиашива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был зятем </a:t>
            </a:r>
            <a:r>
              <a:rPr lang="ru-RU" sz="25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хоронитянина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5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Санбаллата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Я прогнал его от себя. </a:t>
            </a:r>
          </a:p>
          <a:p>
            <a:r>
              <a:rPr lang="ru-RU" sz="25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29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Вспомни их, Боже мой, ведь они осквернили священство и завет священства и левитов.</a:t>
            </a:r>
            <a:endParaRPr lang="ru-RU" sz="25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934497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A6BAB1D-3949-46D1-98C6-15E07BC45DB7}"/>
              </a:ext>
            </a:extLst>
          </p:cNvPr>
          <p:cNvSpPr/>
          <p:nvPr/>
        </p:nvSpPr>
        <p:spPr>
          <a:xfrm>
            <a:off x="107504" y="121196"/>
            <a:ext cx="892899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30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Так я очистил их от всего иноземного и установил обязанности священникам и левитам, каждому – свое дело. </a:t>
            </a:r>
            <a:r>
              <a:rPr lang="ru-RU" sz="25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31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А еще я позаботился о поставке дров в назначенные сроки и о первых плодах. Вспомни меня, Бог мой, мне во благо</a:t>
            </a:r>
            <a:r>
              <a:rPr lang="ru-RU" sz="25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».</a:t>
            </a:r>
            <a:endParaRPr lang="ru-RU" sz="2500" b="1" i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A734E0-FAB2-48FC-828D-A2E6E4D88DEE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13:1-31</a:t>
            </a:r>
          </a:p>
        </p:txBody>
      </p:sp>
    </p:spTree>
    <p:extLst>
      <p:ext uri="{BB962C8B-B14F-4D97-AF65-F5344CB8AC3E}">
        <p14:creationId xmlns:p14="http://schemas.microsoft.com/office/powerpoint/2010/main" val="3862266014"/>
      </p:ext>
    </p:extLst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CEA4F83-0068-4726-B998-D77489D459F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7"/>
          <a:stretch/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95590E1-C4A6-45C7-A692-7A47D045CB70}"/>
              </a:ext>
            </a:extLst>
          </p:cNvPr>
          <p:cNvSpPr txBox="1"/>
          <p:nvPr/>
        </p:nvSpPr>
        <p:spPr>
          <a:xfrm>
            <a:off x="971600" y="4513684"/>
            <a:ext cx="38884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>
                <a:latin typeface="Century Gothic" panose="020B0502020202020204" pitchFamily="34" charset="0"/>
              </a:rPr>
              <a:t>ОКОЛО </a:t>
            </a:r>
            <a:r>
              <a:rPr lang="ru-RU" sz="2800" b="1" dirty="0">
                <a:latin typeface="Century Gothic" panose="020B0502020202020204" pitchFamily="34" charset="0"/>
              </a:rPr>
              <a:t>2600 МЕТРОВ </a:t>
            </a:r>
            <a:r>
              <a:rPr lang="ru-RU" sz="2000" dirty="0">
                <a:latin typeface="Century Gothic" panose="020B0502020202020204" pitchFamily="34" charset="0"/>
              </a:rPr>
              <a:t>ВОССТАНОВЛЕННЫХ СТЕН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6FD07C-15F3-452B-8054-134F07E9A991}"/>
              </a:ext>
            </a:extLst>
          </p:cNvPr>
          <p:cNvSpPr txBox="1"/>
          <p:nvPr/>
        </p:nvSpPr>
        <p:spPr>
          <a:xfrm>
            <a:off x="323528" y="3073524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Century Gothic" panose="020B0502020202020204" pitchFamily="34" charset="0"/>
              </a:rPr>
              <a:t>за </a:t>
            </a:r>
            <a:r>
              <a:rPr lang="ru-RU" sz="3200" b="1" dirty="0">
                <a:latin typeface="Century Gothic" panose="020B0502020202020204" pitchFamily="34" charset="0"/>
              </a:rPr>
              <a:t>52</a:t>
            </a:r>
            <a:r>
              <a:rPr lang="ru-RU" sz="3200" dirty="0">
                <a:latin typeface="Century Gothic" panose="020B0502020202020204" pitchFamily="34" charset="0"/>
              </a:rPr>
              <a:t> дня</a:t>
            </a:r>
          </a:p>
        </p:txBody>
      </p:sp>
    </p:spTree>
    <p:extLst>
      <p:ext uri="{BB962C8B-B14F-4D97-AF65-F5344CB8AC3E}">
        <p14:creationId xmlns:p14="http://schemas.microsoft.com/office/powerpoint/2010/main" val="1032789643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8245</TotalTime>
  <Words>1928</Words>
  <Application>Microsoft Office PowerPoint</Application>
  <PresentationFormat>Экран (16:10)</PresentationFormat>
  <Paragraphs>101</Paragraphs>
  <Slides>29</Slides>
  <Notes>29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3" baseType="lpstr">
      <vt:lpstr>Century Gothic</vt:lpstr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KARCHEMENKOFF</cp:lastModifiedBy>
  <cp:revision>561</cp:revision>
  <dcterms:created xsi:type="dcterms:W3CDTF">2018-02-03T10:08:25Z</dcterms:created>
  <dcterms:modified xsi:type="dcterms:W3CDTF">2026-01-18T12:25:32Z</dcterms:modified>
</cp:coreProperties>
</file>