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345" r:id="rId2"/>
    <p:sldId id="545" r:id="rId3"/>
    <p:sldId id="687" r:id="rId4"/>
    <p:sldId id="688" r:id="rId5"/>
    <p:sldId id="689" r:id="rId6"/>
    <p:sldId id="690" r:id="rId7"/>
    <p:sldId id="691" r:id="rId8"/>
    <p:sldId id="671" r:id="rId9"/>
    <p:sldId id="640" r:id="rId10"/>
    <p:sldId id="692" r:id="rId11"/>
    <p:sldId id="693" r:id="rId12"/>
    <p:sldId id="694" r:id="rId13"/>
    <p:sldId id="677" r:id="rId14"/>
    <p:sldId id="679" r:id="rId15"/>
    <p:sldId id="680" r:id="rId16"/>
    <p:sldId id="681" r:id="rId17"/>
    <p:sldId id="695" r:id="rId18"/>
    <p:sldId id="682" r:id="rId19"/>
    <p:sldId id="696" r:id="rId20"/>
    <p:sldId id="683" r:id="rId21"/>
    <p:sldId id="697" r:id="rId22"/>
    <p:sldId id="698" r:id="rId23"/>
    <p:sldId id="699" r:id="rId24"/>
    <p:sldId id="684" r:id="rId25"/>
    <p:sldId id="685" r:id="rId26"/>
    <p:sldId id="700" r:id="rId27"/>
    <p:sldId id="701" r:id="rId28"/>
    <p:sldId id="702" r:id="rId29"/>
    <p:sldId id="686" r:id="rId3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6FA7D3"/>
    <a:srgbClr val="B1B2AC"/>
    <a:srgbClr val="72A7D3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88" autoAdjust="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3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9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32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05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9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1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09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0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7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7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5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41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26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7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49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11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02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50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54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3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8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1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9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5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5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C6A33-AC2C-45D9-8669-62F10B4E6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r="9996"/>
          <a:stretch/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2065412"/>
            <a:ext cx="46085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У ФИНИШНОЙ </a:t>
            </a:r>
            <a:r>
              <a:rPr lang="ru-RU" sz="6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ЧЕРТЫ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17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4157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1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31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34B17-CC58-4A63-8C7C-699DDB7C8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988853-3978-457D-A648-53350F0ECC38}"/>
              </a:ext>
            </a:extLst>
          </p:cNvPr>
          <p:cNvSpPr txBox="1"/>
          <p:nvPr/>
        </p:nvSpPr>
        <p:spPr>
          <a:xfrm>
            <a:off x="323528" y="3289548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Итак, намереваясь в двадцать пятый день </a:t>
            </a:r>
            <a:r>
              <a:rPr lang="ru-RU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Хаслева</a:t>
            </a: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праздновать очищение храма, мы почли нужным известить вас, чтобы и вы совершили праздник кущей и огня, подобно тому, как </a:t>
            </a:r>
            <a:r>
              <a:rPr lang="ru-RU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Неемия</a:t>
            </a: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построив храм и жертвенник, принес жертву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BY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047F6-83D6-488B-A685-36B8151E8DC9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2-я Маккавейская 1:18</a:t>
            </a:r>
          </a:p>
        </p:txBody>
      </p:sp>
    </p:spTree>
    <p:extLst>
      <p:ext uri="{BB962C8B-B14F-4D97-AF65-F5344CB8AC3E}">
        <p14:creationId xmlns:p14="http://schemas.microsoft.com/office/powerpoint/2010/main" val="363057298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34B17-CC58-4A63-8C7C-699DDB7C8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988853-3978-457D-A648-53350F0ECC38}"/>
              </a:ext>
            </a:extLst>
          </p:cNvPr>
          <p:cNvSpPr txBox="1"/>
          <p:nvPr/>
        </p:nvSpPr>
        <p:spPr>
          <a:xfrm>
            <a:off x="323528" y="3289548"/>
            <a:ext cx="849694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600" b="1" i="1" dirty="0">
                <a:latin typeface="Calibri" panose="020F0502020204030204" pitchFamily="34" charset="0"/>
                <a:ea typeface="Calibri" panose="020F0502020204030204" pitchFamily="34" charset="0"/>
              </a:rPr>
              <a:t>Повествуется также в записях и памятных книгах </a:t>
            </a:r>
            <a:r>
              <a:rPr lang="ru-RU" sz="26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Неемии</a:t>
            </a:r>
            <a:r>
              <a:rPr lang="ru-RU" sz="2600" b="1" i="1" dirty="0">
                <a:latin typeface="Calibri" panose="020F0502020204030204" pitchFamily="34" charset="0"/>
                <a:ea typeface="Calibri" panose="020F0502020204030204" pitchFamily="34" charset="0"/>
              </a:rPr>
              <a:t>, как он, составляя библиотеку, собрал сказания о царях и пророках и о Давиде и письма царей о священных приношениях.»</a:t>
            </a:r>
            <a:endParaRPr lang="ru-BY" sz="26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047F6-83D6-488B-A685-36B8151E8DC9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2-я Маккавейская 2:13</a:t>
            </a:r>
          </a:p>
        </p:txBody>
      </p:sp>
    </p:spTree>
    <p:extLst>
      <p:ext uri="{BB962C8B-B14F-4D97-AF65-F5344CB8AC3E}">
        <p14:creationId xmlns:p14="http://schemas.microsoft.com/office/powerpoint/2010/main" val="14870120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34B17-CC58-4A63-8C7C-699DDB7C8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988853-3978-457D-A648-53350F0ECC38}"/>
              </a:ext>
            </a:extLst>
          </p:cNvPr>
          <p:cNvSpPr txBox="1"/>
          <p:nvPr/>
        </p:nvSpPr>
        <p:spPr>
          <a:xfrm>
            <a:off x="323528" y="3289548"/>
            <a:ext cx="8496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000" b="1" i="1" dirty="0">
                <a:latin typeface="Calibri" panose="020F0502020204030204" pitchFamily="34" charset="0"/>
                <a:ea typeface="Calibri" panose="020F0502020204030204" pitchFamily="34" charset="0"/>
              </a:rPr>
              <a:t>Велика память и </a:t>
            </a:r>
            <a:r>
              <a:rPr lang="ru-RU" sz="30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Неемии</a:t>
            </a:r>
            <a:r>
              <a:rPr lang="ru-RU" sz="3000" b="1" i="1" dirty="0">
                <a:latin typeface="Calibri" panose="020F0502020204030204" pitchFamily="34" charset="0"/>
                <a:ea typeface="Calibri" panose="020F0502020204030204" pitchFamily="34" charset="0"/>
              </a:rPr>
              <a:t>, который воздвиг нам павшие стены, поставил ворота и запоры и возобновил разрушенные </a:t>
            </a:r>
            <a:r>
              <a:rPr lang="ru-RU" sz="30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домы</a:t>
            </a:r>
            <a:r>
              <a:rPr lang="ru-RU" sz="3000" b="1" i="1" dirty="0">
                <a:latin typeface="Calibri" panose="020F0502020204030204" pitchFamily="34" charset="0"/>
                <a:ea typeface="Calibri" panose="020F0502020204030204" pitchFamily="34" charset="0"/>
              </a:rPr>
              <a:t> наши.»</a:t>
            </a:r>
            <a:endParaRPr lang="ru-BY" sz="30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047F6-83D6-488B-A685-36B8151E8DC9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Сирах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49:15 </a:t>
            </a:r>
          </a:p>
        </p:txBody>
      </p:sp>
    </p:spTree>
    <p:extLst>
      <p:ext uri="{BB962C8B-B14F-4D97-AF65-F5344CB8AC3E}">
        <p14:creationId xmlns:p14="http://schemas.microsoft.com/office/powerpoint/2010/main" val="293518369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когда все это происходило, меня не было в Иерусалиме, ведь в тридцать второй год правления Артаксеркса, царя Вавилона, я уже вернулся к царю. Некоторое время спустя я отпросился у него </a:t>
            </a:r>
          </a:p>
          <a:p>
            <a:pPr algn="ctr"/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вернулся в Иерусалим.»</a:t>
            </a:r>
            <a:endParaRPr lang="ru-RU" sz="1777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13:6-7</a:t>
            </a:r>
          </a:p>
        </p:txBody>
      </p:sp>
    </p:spTree>
    <p:extLst>
      <p:ext uri="{BB962C8B-B14F-4D97-AF65-F5344CB8AC3E}">
        <p14:creationId xmlns:p14="http://schemas.microsoft.com/office/powerpoint/2010/main" val="220584996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451000-7821-469D-8507-CECCA086C1E2}"/>
              </a:ext>
            </a:extLst>
          </p:cNvPr>
          <p:cNvSpPr/>
          <p:nvPr/>
        </p:nvSpPr>
        <p:spPr>
          <a:xfrm>
            <a:off x="107504" y="284765"/>
            <a:ext cx="885698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КЛЮЧЕВЫЕ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МОМЕНТЫ ЗАВЕТА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 indent="-368300">
              <a:buFontTx/>
              <a:buChar char="-"/>
            </a:pP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вопрос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(народ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обещал больше не смешиваться с иноплеменниками).</a:t>
            </a:r>
          </a:p>
          <a:p>
            <a:pPr marL="723900" indent="-368300">
              <a:buFontTx/>
              <a:buChar char="-"/>
            </a:pP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(народ обещал соблюдать субботу)</a:t>
            </a:r>
          </a:p>
          <a:p>
            <a:pPr marL="723900" indent="-368300">
              <a:buFontTx/>
              <a:buChar char="-"/>
            </a:pP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Десятины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храмовый налог и забота о Храме</a:t>
            </a:r>
          </a:p>
          <a:p>
            <a:pPr marL="355600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НАРУШИЛИ ВСЁ!</a:t>
            </a:r>
          </a:p>
        </p:txBody>
      </p:sp>
    </p:spTree>
    <p:extLst>
      <p:ext uri="{BB962C8B-B14F-4D97-AF65-F5344CB8AC3E}">
        <p14:creationId xmlns:p14="http://schemas.microsoft.com/office/powerpoint/2010/main" val="579920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804248" y="5049678"/>
            <a:ext cx="201622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Малахия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1:6-9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3E3AD-D8CE-4AF4-A11F-2AF6478B9EF1}"/>
              </a:ext>
            </a:extLst>
          </p:cNvPr>
          <p:cNvSpPr txBox="1"/>
          <p:nvPr/>
        </p:nvSpPr>
        <p:spPr>
          <a:xfrm>
            <a:off x="179512" y="194945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ПОВЕРХНОСТНОЕ</a:t>
            </a:r>
            <a:r>
              <a:rPr lang="ru-RU" sz="36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ПОКЛОНЕНИЕ БОГУ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913284"/>
            <a:ext cx="885698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Сын почитает отца, а слуга – своего господина. Если Я Отец, то где почтение ко Мне? Если Я Господин, то где ко Мне уважение? – говорит вам, священники, бесчестящие Мое имя, Господь Сил.  Вы говорите: «Чем мы бесчестим Твое имя?». </a:t>
            </a:r>
          </a:p>
          <a:p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Вы кладете на Мой жертвенник оскверненную пищу. Вы говорите: «Чем мы Тебя осквернили?» Вы считаете, что столом Господа можно пренебрегать. </a:t>
            </a:r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Когда вы приносите в жертву слепых животных, разве это не преступление? Когда вы приносите хромое и больное, разве это не преступление? Предложи-ка это своему правителю! Будет он тобою доволен? Будет он к тебе благосклонен? – говорит Господь Сил. </a:t>
            </a:r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Молите Бога, чтобы Он нас помиловал!</a:t>
            </a:r>
            <a:r>
              <a:rPr lang="ru-RU" sz="2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BY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874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0271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тот день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народу читали вслух книгу Закона Моисея и 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нашли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написанным там, что никакого аммонитянина и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моавитянина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нельзя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принимать в Божье общество»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804248" y="5049678"/>
            <a:ext cx="201622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13:1</a:t>
            </a:r>
          </a:p>
        </p:txBody>
      </p:sp>
    </p:spTree>
    <p:extLst>
      <p:ext uri="{BB962C8B-B14F-4D97-AF65-F5344CB8AC3E}">
        <p14:creationId xmlns:p14="http://schemas.microsoft.com/office/powerpoint/2010/main" val="424862348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Малахия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3E3AD-D8CE-4AF4-A11F-2AF6478B9EF1}"/>
              </a:ext>
            </a:extLst>
          </p:cNvPr>
          <p:cNvSpPr txBox="1"/>
          <p:nvPr/>
        </p:nvSpPr>
        <p:spPr>
          <a:xfrm>
            <a:off x="179512" y="194945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ОПОРОЧЕННОЕ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СВЯЩЕНСТВО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1046842"/>
            <a:ext cx="88569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Итак, священники, вот повеление для вас: </a:t>
            </a:r>
            <a:r>
              <a:rPr lang="ru-RU" sz="3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вы не послушаетесь и не положите себе на сердце славить Мое имя, – говорит Господь Сил, – Я пошлю на вас проклятие и прокляну ваши благословения; истинно, Я уже проклял их, потому что вы не положили этого себе на сердце</a:t>
            </a:r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BY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133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Перед этим заботе священника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Элиашива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были вверены хранилища дома нашего Бога. Он был тесно связан с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Товией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приготовил для него большую комнату, где прежде хранили хлебные приношения, благовония и храмовую утварь, а также десятины зерна, молодого вина и масла, предназначенные по Закону для левитов, певцов и привратников,  а еще пожертвования для священников.»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660232" y="5049678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13:4-5 </a:t>
            </a:r>
          </a:p>
        </p:txBody>
      </p:sp>
    </p:spTree>
    <p:extLst>
      <p:ext uri="{BB962C8B-B14F-4D97-AF65-F5344CB8AC3E}">
        <p14:creationId xmlns:p14="http://schemas.microsoft.com/office/powerpoint/2010/main" val="12974459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Малахия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2:11,12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3E3AD-D8CE-4AF4-A11F-2AF6478B9EF1}"/>
              </a:ext>
            </a:extLst>
          </p:cNvPr>
          <p:cNvSpPr txBox="1"/>
          <p:nvPr/>
        </p:nvSpPr>
        <p:spPr>
          <a:xfrm>
            <a:off x="179512" y="194945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СМЕШАННЫЕ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БРАКИ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1118270"/>
            <a:ext cx="88569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Иуда нарушил верность. Мерзость была совершена в Израиле и в Иерусалиме: Иуда осквернил святилище Господа, которое Он любит, женившись на дочери чужого бога. </a:t>
            </a:r>
          </a:p>
          <a:p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Да исторгнет Господь из шатров Иакова всякого, поступающего так, кто бы он ни был, даже если он приносит жертвы Господу Сил.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BY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2025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21196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тот день народу читали вслух книгу Закона Моисея и нашли написанным там, что никакого аммонитянина и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моавитянина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нельзя принимать в Божье общество,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потому что они не встретили израильтян с пищей и водой, но наняли Валаама, чтобы проклясть их. (Но наш Бог превратил проклятие в благословение.) 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Услышав этот закон, они удалили из Израиля всех, кто происходил от чужеземцев.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Перед этим заботе священника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Элиашива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были вверены хранилища дома нашего Бога. Он был тесно связан с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Товией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приготовил для него большую комнату, где прежде хранили хлебные приношения, благовония и храмовую утварь, а также десятины зерна, молодого вина и масла, предназначенные по Закону для левитов, певцов и привратников, а еще пожертвования для священников. </a:t>
            </a:r>
            <a:endParaRPr lang="ru-RU" sz="25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65602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Половина их детей говорила на языке Ашдода или на языке какого-нибудь из прочих народов и не умела говорить по-иудейски»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13:24 </a:t>
            </a:r>
          </a:p>
        </p:txBody>
      </p:sp>
    </p:spTree>
    <p:extLst>
      <p:ext uri="{BB962C8B-B14F-4D97-AF65-F5344CB8AC3E}">
        <p14:creationId xmlns:p14="http://schemas.microsoft.com/office/powerpoint/2010/main" val="343049084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81236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Один из сыновей </a:t>
            </a:r>
            <a:r>
              <a:rPr lang="ru-RU" sz="5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Иодая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сына первосвященника </a:t>
            </a:r>
            <a:r>
              <a:rPr lang="ru-RU" sz="5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Элиашива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был зятем </a:t>
            </a:r>
            <a:r>
              <a:rPr lang="ru-RU" sz="5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хоронитянина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5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Санбаллата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13:28 </a:t>
            </a:r>
          </a:p>
        </p:txBody>
      </p:sp>
    </p:spTree>
    <p:extLst>
      <p:ext uri="{BB962C8B-B14F-4D97-AF65-F5344CB8AC3E}">
        <p14:creationId xmlns:p14="http://schemas.microsoft.com/office/powerpoint/2010/main" val="29973090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B3E3AD-D8CE-4AF4-A11F-2AF6478B9EF1}"/>
              </a:ext>
            </a:extLst>
          </p:cNvPr>
          <p:cNvSpPr txBox="1"/>
          <p:nvPr/>
        </p:nvSpPr>
        <p:spPr>
          <a:xfrm>
            <a:off x="179512" y="194945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НАРУШЕНИЕ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СУББОТЫ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1118270"/>
            <a:ext cx="885698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те дни я увидел в Иудее людей, которые топтали виноград в давильнях в субботу, завозили снопы с зерном и грузили их на ослов вместе с вином, виноградом, инжиром и всяким другим грузом. И все это они везли в Иерусалим в субботу. Поэтому я предостерег их, чтобы в этот день они не торговали едой. </a:t>
            </a:r>
          </a:p>
          <a:p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Люди из Тира, которые жили в Иерусалиме, привозили рыбу и всякие виды товаров и продавали их в Иерусалиме в субботу народу Иудеи. </a:t>
            </a:r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упрекнул знать Иудеи и сказал им: – Что за злое дело вы делаете, оскверняя субботний день? </a:t>
            </a:r>
            <a:r>
              <a:rPr lang="ru-RU" sz="23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Разве не то же самое делали ваши отцы, и наш Бог навел на нас и на этот город всю эту беду? А вы сейчас, оскверняя субботу, разжигаете против Израиля еще больший гнев. </a:t>
            </a:r>
            <a:endParaRPr lang="ru-BY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182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13:15-21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3E3AD-D8CE-4AF4-A11F-2AF6478B9EF1}"/>
              </a:ext>
            </a:extLst>
          </p:cNvPr>
          <p:cNvSpPr txBox="1"/>
          <p:nvPr/>
        </p:nvSpPr>
        <p:spPr>
          <a:xfrm>
            <a:off x="179512" y="194945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НАРУШЕНИЕ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СУББОТЫ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1118270"/>
            <a:ext cx="88569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Когда перед субботой у ворот Иерусалима начали опускаться сумерки, я приказал запереть двери и не открывать их, пока не пройдет суббота. Я поставил у ворот несколько человек из своих слуг, чтобы в субботу нельзя было внести никакого груза.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Один или два раза купцы и торговцы всякого рода товаром ночевали вне Иерусалима.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я предостерег их и сказал: – Зачем вы ночуете у стены? Если вы сделаете это еще раз, я применю против вас силу. И с того времени они уже не приходили в субботу.»</a:t>
            </a:r>
            <a:endParaRPr lang="ru-BY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081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003фф.jpg">
            <a:extLst>
              <a:ext uri="{FF2B5EF4-FFF2-40B4-BE49-F238E27FC236}">
                <a16:creationId xmlns:a16="http://schemas.microsoft.com/office/drawing/2014/main" id="{071917EA-11F2-43AF-BD11-A7C146FF4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9999" b="762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11253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Пусть каждый из вас оставит ложь и говорит своим ближним правду, потому что все мы члены одного тела. 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«Гневаясь, не грешите», пусть ваш гнев пройдет прежде, чем зайдет солнце; </a:t>
            </a:r>
          </a:p>
          <a:p>
            <a:pPr algn="ctr"/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давайте дьяволу места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endParaRPr lang="ru-RU" sz="80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4:25-27 </a:t>
            </a:r>
          </a:p>
        </p:txBody>
      </p:sp>
    </p:spTree>
    <p:extLst>
      <p:ext uri="{BB962C8B-B14F-4D97-AF65-F5344CB8AC3E}">
        <p14:creationId xmlns:p14="http://schemas.microsoft.com/office/powerpoint/2010/main" val="3560491981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28503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Вам нечем хвалиться. Разве вы не знаете, что малое количество дрожжей может заквасить все тесто? 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Избавьтесь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от старой закваски, чтобы вам быть новым, пресным тестом, каковым вы и должны быть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…»</a:t>
            </a:r>
            <a:endParaRPr lang="ru-RU" sz="80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652120" y="5049678"/>
            <a:ext cx="316835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5:6,7 </a:t>
            </a:r>
          </a:p>
        </p:txBody>
      </p:sp>
    </p:spTree>
    <p:extLst>
      <p:ext uri="{BB962C8B-B14F-4D97-AF65-F5344CB8AC3E}">
        <p14:creationId xmlns:p14="http://schemas.microsoft.com/office/powerpoint/2010/main" val="25801925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30708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 очень разгневался и выбросил все домашние вещи </a:t>
            </a:r>
            <a:r>
              <a:rPr lang="ru-RU" sz="6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Товии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из комнаты.</a:t>
            </a:r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endParaRPr lang="ru-RU" sz="166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732240" y="5049678"/>
            <a:ext cx="208823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13:8 </a:t>
            </a:r>
          </a:p>
        </p:txBody>
      </p:sp>
    </p:spTree>
    <p:extLst>
      <p:ext uri="{BB962C8B-B14F-4D97-AF65-F5344CB8AC3E}">
        <p14:creationId xmlns:p14="http://schemas.microsoft.com/office/powerpoint/2010/main" val="2871329703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uutvdome.ru/_pu/9/94845863.jpg">
            <a:extLst>
              <a:ext uri="{FF2B5EF4-FFF2-40B4-BE49-F238E27FC236}">
                <a16:creationId xmlns:a16="http://schemas.microsoft.com/office/drawing/2014/main" id="{CC121BE2-DD03-45A9-B9A3-9B26AF3C3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r="3257"/>
          <a:stretch/>
        </p:blipFill>
        <p:spPr bwMode="auto">
          <a:xfrm>
            <a:off x="0" y="-2079"/>
            <a:ext cx="9144000" cy="57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A47D6-3EDA-40FC-83F7-69F7358DFC8A}"/>
              </a:ext>
            </a:extLst>
          </p:cNvPr>
          <p:cNvSpPr txBox="1"/>
          <p:nvPr/>
        </p:nvSpPr>
        <p:spPr>
          <a:xfrm>
            <a:off x="179512" y="195486"/>
            <a:ext cx="48965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НАВЕДИТЕ</a:t>
            </a:r>
            <a:r>
              <a: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порядок в </a:t>
            </a:r>
          </a:p>
          <a:p>
            <a:r>
              <a:rPr lang="ru-R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СВОЁМ </a:t>
            </a:r>
          </a:p>
          <a:p>
            <a:r>
              <a:rPr lang="ru-R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ХРАМЕ!</a:t>
            </a:r>
          </a:p>
        </p:txBody>
      </p:sp>
    </p:spTree>
    <p:extLst>
      <p:ext uri="{BB962C8B-B14F-4D97-AF65-F5344CB8AC3E}">
        <p14:creationId xmlns:p14="http://schemas.microsoft.com/office/powerpoint/2010/main" val="546298217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ewfilms.tv/uploads/posts/2018-10/1540119921-586763454-4.jpg">
            <a:extLst>
              <a:ext uri="{FF2B5EF4-FFF2-40B4-BE49-F238E27FC236}">
                <a16:creationId xmlns:a16="http://schemas.microsoft.com/office/drawing/2014/main" id="{1BB9779D-BD05-46DF-8C20-7EDE3BB01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/>
          <a:stretch/>
        </p:blipFill>
        <p:spPr bwMode="auto">
          <a:xfrm>
            <a:off x="0" y="1777380"/>
            <a:ext cx="9144000" cy="39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89876-B237-498A-8ADA-8E7AC410065D}"/>
              </a:ext>
            </a:extLst>
          </p:cNvPr>
          <p:cNvSpPr txBox="1"/>
          <p:nvPr/>
        </p:nvSpPr>
        <p:spPr>
          <a:xfrm>
            <a:off x="0" y="63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«Побеждающий наследует всё, и буду ему Богом, и он будет Мне сыном»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(Откровение 21:7)</a:t>
            </a:r>
          </a:p>
        </p:txBody>
      </p:sp>
    </p:spTree>
    <p:extLst>
      <p:ext uri="{BB962C8B-B14F-4D97-AF65-F5344CB8AC3E}">
        <p14:creationId xmlns:p14="http://schemas.microsoft.com/office/powerpoint/2010/main" val="312057657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21196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когда все это происходило, меня не было в Иерусалиме, ведь в тридцать второй год правления Артаксеркса, царя Вавилона, я уже вернулся к царю. Некоторое время спустя я отпросился у него 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вернулся в Иерусалим. Здесь я узнал о зле, которое сделал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Элиашив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приготовив во дворах Божьего дома комнату для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Товии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очень разгневался и выбросил все домашние вещи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Товии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из комнаты. </a:t>
            </a:r>
          </a:p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приказал очистить комнаты и опять внес в них утварь дома Божьего, хлебные приношения и благовония. </a:t>
            </a:r>
          </a:p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Еще я обнаружил, что доли, предназначенные для левитов, не были им даны и что все левиты и певцы, проводившие служения, вернулись на свои поля.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упрекнул сановников и спросил их: – Почему оставлен дом Божий? Затем я собрал их и расставил по местам. </a:t>
            </a:r>
          </a:p>
        </p:txBody>
      </p:sp>
    </p:spTree>
    <p:extLst>
      <p:ext uri="{BB962C8B-B14F-4D97-AF65-F5344CB8AC3E}">
        <p14:creationId xmlns:p14="http://schemas.microsoft.com/office/powerpoint/2010/main" val="83129350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21196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весь народ Иудеи принес в хранилища десятины зерна, молодого вина и масла.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вверил хранилища заботам священника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Шелемии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книжника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Цадока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левита по имени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Педая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дал им в помощники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Ханана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сына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Заккура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сына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Маттании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потому что эти люди считались надежными. Им было поручено распределять запасы между их собратьями.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Вспомни меня за это, Боже мой, и не изгладь моих благих дел, которые я сделал для дома моего Бога и для его служб.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те дни я увидел в Иудее людей, которые топтали виноград в давильнях в субботу, завозили снопы с зерном и грузили их на ослов вместе с вином, виноградом, инжиром и всяким другим грузом. 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все это они везли в Иерусалим в субботу. Поэтому я предостерег их, чтобы в этот день они не торговали едой.</a:t>
            </a:r>
          </a:p>
        </p:txBody>
      </p:sp>
    </p:spTree>
    <p:extLst>
      <p:ext uri="{BB962C8B-B14F-4D97-AF65-F5344CB8AC3E}">
        <p14:creationId xmlns:p14="http://schemas.microsoft.com/office/powerpoint/2010/main" val="383420545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21196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Люди из Тира, которые жили в Иерусалиме, привозили рыбу и всякие виды товаров и продавали их в Иерусалиме в субботу народу Иудеи.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упрекнул знать Иудеи и сказал им: – Что за злое дело вы делаете, оскверняя субботний день?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Разве не то же самое делали ваши отцы, и наш Бог навел на нас и на этот город всю эту беду? А вы сейчас, оскверняя субботу, разжигаете против Израиля еще больший гнев.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Когда перед субботой у ворот Иерусалима начали опускаться сумерки, я приказал запереть двери и не открывать их, пока не пройдет суббота. Я поставил у ворот несколько человек из своих слуг, чтобы в субботу нельзя было внести никакого груза.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Один или два раза купцы и торговцы всякого рода товаром ночевали вне Иерусалима.</a:t>
            </a:r>
            <a:endParaRPr lang="ru-RU" sz="25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820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21196"/>
            <a:ext cx="89289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я предостерег их и сказал: – Зачем вы ночуете у стены? Если вы сделаете это еще раз, я применю против вас силу. И с того времени они уже не приходили в субботу.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Затем я велел левитам очиститься и пойти стеречь ворота, чтобы сохранить субботний день святым. Вспомни меня и за это, Бог мой, и помилуй меня по величию Твоей милости.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Более того, в те дни я видел иудеев, которые женились на женщинах из Ашдода, Аммона и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Моава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Половина их детей говорила на языке Ашдода или на языке какого-нибудь из прочих народов и не умела говорить по-иудейски.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упрекал их и призывал на них проклятия. Я бил некоторых из них и таскал за волосы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Я заставил их поклясться Божьим именем и сказал:</a:t>
            </a:r>
          </a:p>
        </p:txBody>
      </p:sp>
    </p:spTree>
    <p:extLst>
      <p:ext uri="{BB962C8B-B14F-4D97-AF65-F5344CB8AC3E}">
        <p14:creationId xmlns:p14="http://schemas.microsoft.com/office/powerpoint/2010/main" val="203574008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21196"/>
            <a:ext cx="89289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Вы не должны отдавать своих дочерей замуж за сыновей других народов и не должны брать их дочерей в жены своим сыновьям или самим себе.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из-за таких ли вот браков впал в грех царь Израиля Соломон? У многих народов не было царя, подобного ему. Его любил Бог и сделал его царем над всем Израилем, но даже его ввели в грех чужеземные жены.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Должны ли мы теперь слышать, что и вы совершаете все это страшное зло и нарушаете верность нашему Богу, женясь на чужеземках?  </a:t>
            </a:r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Один из сыновей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Иодая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сына первосвященника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Элиашива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был зятем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хоронитянина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Санбаллата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Я прогнал его от себя. </a:t>
            </a:r>
          </a:p>
          <a:p>
            <a:r>
              <a:rPr lang="ru-RU" sz="25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Вспомни их, Боже мой, ведь они осквернили священство и завет священства и левитов.</a:t>
            </a:r>
            <a:endParaRPr lang="ru-RU" sz="25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3449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21196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Так я очистил их от всего иноземного и установил обязанности священникам и левитам, каждому – свое дело. </a:t>
            </a:r>
            <a:r>
              <a:rPr lang="ru-RU" sz="25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еще я позаботился о поставке дров в назначенные сроки и о первых плодах. Вспомни меня, Бог мой, мне во благо</a:t>
            </a:r>
            <a:r>
              <a:rPr lang="ru-RU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».</a:t>
            </a:r>
            <a:endParaRPr lang="ru-RU" sz="25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734E0-FAB2-48FC-828D-A2E6E4D88DEE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13:1-31</a:t>
            </a:r>
          </a:p>
        </p:txBody>
      </p:sp>
    </p:spTree>
    <p:extLst>
      <p:ext uri="{BB962C8B-B14F-4D97-AF65-F5344CB8AC3E}">
        <p14:creationId xmlns:p14="http://schemas.microsoft.com/office/powerpoint/2010/main" val="386226601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EA4F83-0068-4726-B998-D77489D45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590E1-C4A6-45C7-A692-7A47D045CB70}"/>
              </a:ext>
            </a:extLst>
          </p:cNvPr>
          <p:cNvSpPr txBox="1"/>
          <p:nvPr/>
        </p:nvSpPr>
        <p:spPr>
          <a:xfrm>
            <a:off x="971600" y="451368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Century Gothic" panose="020B0502020202020204" pitchFamily="34" charset="0"/>
              </a:rPr>
              <a:t>ОКОЛО </a:t>
            </a:r>
            <a:r>
              <a:rPr lang="ru-RU" sz="2800" b="1" dirty="0">
                <a:latin typeface="Century Gothic" panose="020B0502020202020204" pitchFamily="34" charset="0"/>
              </a:rPr>
              <a:t>2600 МЕТРОВ </a:t>
            </a:r>
            <a:r>
              <a:rPr lang="ru-RU" sz="2000" dirty="0">
                <a:latin typeface="Century Gothic" panose="020B0502020202020204" pitchFamily="34" charset="0"/>
              </a:rPr>
              <a:t>ВОССТАНОВЛЕННЫХ СТЕН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FD07C-15F3-452B-8054-134F07E9A991}"/>
              </a:ext>
            </a:extLst>
          </p:cNvPr>
          <p:cNvSpPr txBox="1"/>
          <p:nvPr/>
        </p:nvSpPr>
        <p:spPr>
          <a:xfrm>
            <a:off x="323528" y="307352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за </a:t>
            </a:r>
            <a:r>
              <a:rPr lang="ru-RU" sz="3200" b="1" dirty="0">
                <a:latin typeface="Century Gothic" panose="020B0502020202020204" pitchFamily="34" charset="0"/>
              </a:rPr>
              <a:t>52</a:t>
            </a:r>
            <a:r>
              <a:rPr lang="ru-RU" sz="3200" dirty="0">
                <a:latin typeface="Century Gothic" panose="020B0502020202020204" pitchFamily="34" charset="0"/>
              </a:rPr>
              <a:t> дня</a:t>
            </a:r>
          </a:p>
        </p:txBody>
      </p:sp>
    </p:spTree>
    <p:extLst>
      <p:ext uri="{BB962C8B-B14F-4D97-AF65-F5344CB8AC3E}">
        <p14:creationId xmlns:p14="http://schemas.microsoft.com/office/powerpoint/2010/main" val="103278964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8245</TotalTime>
  <Words>1928</Words>
  <Application>Microsoft Office PowerPoint</Application>
  <PresentationFormat>Экран (16:10)</PresentationFormat>
  <Paragraphs>101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Century Gothic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561</cp:revision>
  <dcterms:created xsi:type="dcterms:W3CDTF">2018-02-03T10:08:25Z</dcterms:created>
  <dcterms:modified xsi:type="dcterms:W3CDTF">2026-01-18T12:25:32Z</dcterms:modified>
</cp:coreProperties>
</file>