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sldIdLst>
    <p:sldId id="659" r:id="rId2"/>
    <p:sldId id="663" r:id="rId3"/>
    <p:sldId id="662" r:id="rId4"/>
    <p:sldId id="664" r:id="rId5"/>
    <p:sldId id="665" r:id="rId6"/>
    <p:sldId id="666" r:id="rId7"/>
    <p:sldId id="345" r:id="rId8"/>
    <p:sldId id="545" r:id="rId9"/>
    <p:sldId id="668" r:id="rId10"/>
    <p:sldId id="669" r:id="rId11"/>
    <p:sldId id="670" r:id="rId12"/>
    <p:sldId id="671" r:id="rId13"/>
    <p:sldId id="667" r:id="rId14"/>
    <p:sldId id="672" r:id="rId15"/>
    <p:sldId id="673" r:id="rId16"/>
    <p:sldId id="674" r:id="rId17"/>
    <p:sldId id="676" r:id="rId18"/>
    <p:sldId id="640" r:id="rId19"/>
    <p:sldId id="677" r:id="rId20"/>
    <p:sldId id="679" r:id="rId21"/>
    <p:sldId id="680" r:id="rId22"/>
    <p:sldId id="681" r:id="rId23"/>
    <p:sldId id="682" r:id="rId24"/>
    <p:sldId id="684" r:id="rId25"/>
    <p:sldId id="685" r:id="rId26"/>
    <p:sldId id="686" r:id="rId27"/>
    <p:sldId id="687" r:id="rId28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entury Gothic" panose="020B0502020202020204" pitchFamily="34" charset="0"/>
      <p:regular r:id="rId34"/>
      <p:bold r:id="rId35"/>
      <p:italic r:id="rId36"/>
      <p:boldItalic r:id="rId3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00000"/>
    <a:srgbClr val="6FA7D3"/>
    <a:srgbClr val="B1B2AC"/>
    <a:srgbClr val="72A7D3"/>
    <a:srgbClr val="FDFDFD"/>
    <a:srgbClr val="000099"/>
    <a:srgbClr val="F8F8F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387" autoAdjust="0"/>
  </p:normalViewPr>
  <p:slideViewPr>
    <p:cSldViewPr>
      <p:cViewPr varScale="1">
        <p:scale>
          <a:sx n="83" d="100"/>
          <a:sy n="83" d="100"/>
        </p:scale>
        <p:origin x="1378" y="7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7099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9559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509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68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140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246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869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2219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1345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529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905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5156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8989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014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1092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8754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8491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117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BY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7398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6428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5944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5020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204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120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19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774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29D2282-CC1F-4302-9E3A-E297B0FB5716}"/>
              </a:ext>
            </a:extLst>
          </p:cNvPr>
          <p:cNvSpPr txBox="1"/>
          <p:nvPr/>
        </p:nvSpPr>
        <p:spPr>
          <a:xfrm>
            <a:off x="3851920" y="4801716"/>
            <a:ext cx="496855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Тимофею 4:7 (современный перевод)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AD21FFB-E119-40C9-AC97-650C666FE074}"/>
              </a:ext>
            </a:extLst>
          </p:cNvPr>
          <p:cNvSpPr/>
          <p:nvPr/>
        </p:nvSpPr>
        <p:spPr>
          <a:xfrm>
            <a:off x="179512" y="358700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Подвигом добрым я подвизался, течение совершил, веру сохранил…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  <a:p>
            <a:pPr algn="ctr"/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хорошо провел бой, я пробежал весь забег, я был верен правилам.</a:t>
            </a:r>
            <a:r>
              <a:rPr lang="ru-R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374218-2FB0-48C4-9FDF-59500ED2CAD7}"/>
              </a:ext>
            </a:extLst>
          </p:cNvPr>
          <p:cNvSpPr txBox="1"/>
          <p:nvPr/>
        </p:nvSpPr>
        <p:spPr>
          <a:xfrm>
            <a:off x="3851920" y="1953334"/>
            <a:ext cx="496855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Тимофею 4:7 (синодальный перевод)</a:t>
            </a:r>
          </a:p>
        </p:txBody>
      </p:sp>
    </p:spTree>
    <p:extLst>
      <p:ext uri="{BB962C8B-B14F-4D97-AF65-F5344CB8AC3E}">
        <p14:creationId xmlns:p14="http://schemas.microsoft.com/office/powerpoint/2010/main" val="3527173109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38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Второй хор пошел напротив них, я пошел по стене за ними, а со мной половина народа – над Печной башней, к Широкой стене </a:t>
            </a:r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39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над воротами Ефрема мимо Старых ворот, Рыбных ворот, башни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Хананела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башни Сотни к Овечьим воротам. У ворот Стражи они остановились. </a:t>
            </a:r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40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Затем два хора, которые возносили хвалу, заняли свои места в доме Божьем, а с ними и я вместе с половиной начальствующих </a:t>
            </a:r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41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священниками –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Элиакимом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Маасеей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Миниамином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Михаей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Елиоэнаем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Захарией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Хананией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с их трубами, – </a:t>
            </a:r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42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а еще с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Маасеей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Шемаей,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Элеазаром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Уззием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Иохананом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Малхией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Еламом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Эзером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Хоры пели под руководством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Израхии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endParaRPr lang="ru-RU" sz="27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742668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43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 тот день они принесли великие жертвы и радовались, потому что Бог даровал им великую радость. Женщины и дети тоже радовались. Крики радости в Иерусалиме были слышны далеко вокруг. </a:t>
            </a:r>
          </a:p>
          <a:p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44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 тот же день были назначены люди, чьей заботе были вверены хранилища для пожертвований, первых плодов и десятин. С полей вокруг городов они должны были собирать в хранилища доли, назначенные Законом для священников и левитов, ведь иудеи были довольны их служением. </a:t>
            </a:r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45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Они совершали служение своему Богу и служение очищения, как делали певцы и привратники – по повелениям Давида и его сына Соломона. </a:t>
            </a:r>
            <a:endParaRPr lang="ru-RU" sz="27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126503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46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Ведь издавна, со дней Давида и Асафа, были распорядители над певцами, которые пели песни хвалы и благодарения Богу. </a:t>
            </a:r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47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во дни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Зоровавеля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Неемии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весь Израиль давал ежедневные доли для певцов и привратников. Еще они отделяли часть для остальных левитов, а левиты отделяли часть для потомков Аарона</a:t>
            </a:r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27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A734E0-FAB2-48FC-828D-A2E6E4D88DEE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12:27-47</a:t>
            </a:r>
          </a:p>
        </p:txBody>
      </p:sp>
    </p:spTree>
    <p:extLst>
      <p:ext uri="{BB962C8B-B14F-4D97-AF65-F5344CB8AC3E}">
        <p14:creationId xmlns:p14="http://schemas.microsoft.com/office/powerpoint/2010/main" val="3862266014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zen_doc/1705212/pub_5cd5f9c65bca0f00b018cb68_5cd604259daa6300b389c59d/scale_1200">
            <a:extLst>
              <a:ext uri="{FF2B5EF4-FFF2-40B4-BE49-F238E27FC236}">
                <a16:creationId xmlns:a16="http://schemas.microsoft.com/office/drawing/2014/main" id="{0BD3E8CC-34C0-4DB9-8BD5-9722AE7AC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9" b="17704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705867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grodnonews.by/upload/medialibrary/ebd/ebd7aac48513d1b489772eb2e3847654.jpg">
            <a:extLst>
              <a:ext uri="{FF2B5EF4-FFF2-40B4-BE49-F238E27FC236}">
                <a16:creationId xmlns:a16="http://schemas.microsoft.com/office/drawing/2014/main" id="{E0596108-21EC-4FF4-9FA4-9F6511AE55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48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917509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g.tyt.by/n/buryakina/04/10/den_nezavisimosti_parad_20170616_bur_tutby_phsl_-9326.jpg">
            <a:extLst>
              <a:ext uri="{FF2B5EF4-FFF2-40B4-BE49-F238E27FC236}">
                <a16:creationId xmlns:a16="http://schemas.microsoft.com/office/drawing/2014/main" id="{C4777830-FD60-4814-9A9A-C9945725E4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862883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static.tildacdn.com/tild3035-3939-4131-b964-303239323534/21811306____________.jpg">
            <a:extLst>
              <a:ext uri="{FF2B5EF4-FFF2-40B4-BE49-F238E27FC236}">
                <a16:creationId xmlns:a16="http://schemas.microsoft.com/office/drawing/2014/main" id="{E61A0028-18C8-435F-923B-0385DBC1F8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1" t="10833" r="7537" b="5834"/>
          <a:stretch/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731592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avatars.mds.yandex.net/get-zen_doc/18497/pub_5cde61f1d8dd0200b32ae232_5ce5308fd102e000b33675d2/scale_1200">
            <a:extLst>
              <a:ext uri="{FF2B5EF4-FFF2-40B4-BE49-F238E27FC236}">
                <a16:creationId xmlns:a16="http://schemas.microsoft.com/office/drawing/2014/main" id="{4C2ACA92-BA30-408A-BF13-E48FA02A0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481" y="121196"/>
            <a:ext cx="7845037" cy="4593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313796-98F5-44C7-9393-223057D68C69}"/>
              </a:ext>
            </a:extLst>
          </p:cNvPr>
          <p:cNvSpPr/>
          <p:nvPr/>
        </p:nvSpPr>
        <p:spPr>
          <a:xfrm>
            <a:off x="115315" y="4791670"/>
            <a:ext cx="89133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Всего добился </a:t>
            </a:r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САМ</a:t>
            </a:r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70438768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809332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7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Тот, кто хвалится, пусть хвалится Господом</a:t>
            </a:r>
            <a:r>
              <a:rPr lang="ru-RU" sz="7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166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156176" y="5049678"/>
            <a:ext cx="2664296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Коринфянам 10:17</a:t>
            </a:r>
          </a:p>
        </p:txBody>
      </p:sp>
    </p:spTree>
    <p:extLst>
      <p:ext uri="{BB962C8B-B14F-4D97-AF65-F5344CB8AC3E}">
        <p14:creationId xmlns:p14="http://schemas.microsoft.com/office/powerpoint/2010/main" val="1032789643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9188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В тот день они принесли великие жертвы и радовались, потому что Бог даровал им великую радость. Женщины и дети тоже радовались. Крики радости в Иерусалиме были слышны далеко вокруг.</a:t>
            </a:r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595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732240" y="5049678"/>
            <a:ext cx="208823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12:43</a:t>
            </a:r>
          </a:p>
        </p:txBody>
      </p:sp>
    </p:spTree>
    <p:extLst>
      <p:ext uri="{BB962C8B-B14F-4D97-AF65-F5344CB8AC3E}">
        <p14:creationId xmlns:p14="http://schemas.microsoft.com/office/powerpoint/2010/main" val="2205849967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96DFF3-4D69-4D88-BE44-7202D2D5FB09}"/>
              </a:ext>
            </a:extLst>
          </p:cNvPr>
          <p:cNvSpPr/>
          <p:nvPr/>
        </p:nvSpPr>
        <p:spPr>
          <a:xfrm>
            <a:off x="179512" y="184568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Будь готов взять на себя свою долю тягот, как верный воин Христа Иисуса.</a:t>
            </a:r>
          </a:p>
          <a:p>
            <a:pPr algn="ctr"/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Воин в походе не отвлекается ни на какие житейские дела, он думает лишь о том, как угодить призвавшему его на службу командиру. 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r>
              <a:rPr lang="ru-RU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атлета не увенчают победным венком, если он будет бороться не по правилам</a:t>
            </a:r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9D2282-CC1F-4302-9E3A-E297B0FB5716}"/>
              </a:ext>
            </a:extLst>
          </p:cNvPr>
          <p:cNvSpPr txBox="1"/>
          <p:nvPr/>
        </p:nvSpPr>
        <p:spPr>
          <a:xfrm>
            <a:off x="3563888" y="4977670"/>
            <a:ext cx="525658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Тимофею 2:3-5 (современный перевод)</a:t>
            </a:r>
          </a:p>
        </p:txBody>
      </p:sp>
    </p:spTree>
    <p:extLst>
      <p:ext uri="{BB962C8B-B14F-4D97-AF65-F5344CB8AC3E}">
        <p14:creationId xmlns:p14="http://schemas.microsoft.com/office/powerpoint/2010/main" val="35589704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05393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8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То, что они сделали, превзошло все наши ожидания. Ведь они даже самих себя отдали прежде всего Господу, а затем, по воле Божьей, и нам</a:t>
            </a:r>
            <a:r>
              <a:rPr lang="ru-RU" sz="4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2558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00192" y="5049678"/>
            <a:ext cx="2520280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Коринфянам 8:5</a:t>
            </a:r>
          </a:p>
        </p:txBody>
      </p:sp>
    </p:spTree>
    <p:extLst>
      <p:ext uri="{BB962C8B-B14F-4D97-AF65-F5344CB8AC3E}">
        <p14:creationId xmlns:p14="http://schemas.microsoft.com/office/powerpoint/2010/main" val="579920522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05393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 освящение иерусалимской стены из всех местностей, где они жили, были вызваны и приведены в Иерусалим левиты, чтобы радостно отпраздновать освящение с песнями благодарения, под музыку тарелок, лир и арф.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804248" y="5049678"/>
            <a:ext cx="201622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12:27</a:t>
            </a:r>
          </a:p>
        </p:txBody>
      </p:sp>
    </p:spTree>
    <p:extLst>
      <p:ext uri="{BB962C8B-B14F-4D97-AF65-F5344CB8AC3E}">
        <p14:creationId xmlns:p14="http://schemas.microsoft.com/office/powerpoint/2010/main" val="1437798745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05393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Я возвел вождей Иудеи на стену и назначил два больших хора, чтобы они возносили хвалу и шли в шествии.</a:t>
            </a:r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804248" y="5049678"/>
            <a:ext cx="201622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12:31</a:t>
            </a:r>
          </a:p>
        </p:txBody>
      </p:sp>
    </p:spTree>
    <p:extLst>
      <p:ext uri="{BB962C8B-B14F-4D97-AF65-F5344CB8AC3E}">
        <p14:creationId xmlns:p14="http://schemas.microsoft.com/office/powerpoint/2010/main" val="4248623488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014323"/>
            <a:ext cx="87849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6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 пели певцы громко; главным у них был </a:t>
            </a:r>
            <a:r>
              <a:rPr lang="ru-RU" sz="66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Израхия</a:t>
            </a:r>
            <a:r>
              <a:rPr lang="ru-RU" sz="6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4000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804248" y="5049678"/>
            <a:ext cx="201622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12:42 </a:t>
            </a:r>
          </a:p>
        </p:txBody>
      </p:sp>
    </p:spTree>
    <p:extLst>
      <p:ext uri="{BB962C8B-B14F-4D97-AF65-F5344CB8AC3E}">
        <p14:creationId xmlns:p14="http://schemas.microsoft.com/office/powerpoint/2010/main" val="129744598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809332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400" b="1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Ибо, если мы веруем, что Иисус умер и воскрес, то и умерших в Иисусе Бог приведёт с Ним.</a:t>
            </a:r>
            <a:r>
              <a:rPr lang="ru-RU" sz="5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5652120" y="5049678"/>
            <a:ext cx="316835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Фессалоникийцам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4:14 </a:t>
            </a:r>
          </a:p>
        </p:txBody>
      </p:sp>
    </p:spTree>
    <p:extLst>
      <p:ext uri="{BB962C8B-B14F-4D97-AF65-F5344CB8AC3E}">
        <p14:creationId xmlns:p14="http://schemas.microsoft.com/office/powerpoint/2010/main" val="2924911253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21196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chemeClr val="bg1"/>
                </a:solidFill>
              </a:rPr>
              <a:t>«В тот день они принесли великие жертвы и радовались, потому что Бог даровал им великую радость. Женщины и дети тоже радовались. Крики радости в Иерусалиме были слышны далеко вокруг.»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732240" y="5049678"/>
            <a:ext cx="208823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12:43 </a:t>
            </a:r>
          </a:p>
        </p:txBody>
      </p:sp>
    </p:spTree>
    <p:extLst>
      <p:ext uri="{BB962C8B-B14F-4D97-AF65-F5344CB8AC3E}">
        <p14:creationId xmlns:p14="http://schemas.microsoft.com/office/powerpoint/2010/main" val="3560491981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AACD2F8-F496-473C-9ED9-E05C93D89798}"/>
              </a:ext>
            </a:extLst>
          </p:cNvPr>
          <p:cNvSpPr txBox="1"/>
          <p:nvPr/>
        </p:nvSpPr>
        <p:spPr>
          <a:xfrm>
            <a:off x="0" y="4650149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«Жатвы много, а делателей мало…»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(Матфея 9:37)</a:t>
            </a:r>
          </a:p>
        </p:txBody>
      </p:sp>
      <p:pic>
        <p:nvPicPr>
          <p:cNvPr id="6" name="Picture 2" descr="https://assetsnffrgf-a.akamaihd.net/assets/m/302016051/univ/art/302016051_univ_lsr_xl.jpg">
            <a:extLst>
              <a:ext uri="{FF2B5EF4-FFF2-40B4-BE49-F238E27FC236}">
                <a16:creationId xmlns:a16="http://schemas.microsoft.com/office/drawing/2014/main" id="{2A218B3A-62E0-48DA-AB0C-967BB15F6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64" y="0"/>
            <a:ext cx="9158464" cy="4579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576571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9AE384-B0CD-4939-A6F2-A63DDCCAF7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56" b="6279"/>
          <a:stretch/>
        </p:blipFill>
        <p:spPr>
          <a:xfrm>
            <a:off x="0" y="0"/>
            <a:ext cx="9144000" cy="6732604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0C97C2AF-8F13-4B3F-A1BD-D5D0DB267A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265212"/>
            <a:ext cx="417646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BY" sz="2800" b="1" dirty="0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entury Gothic" panose="020B0502020202020204" pitchFamily="34" charset="0"/>
              </a:rPr>
              <a:t>«И</a:t>
            </a:r>
            <a:r>
              <a:rPr lang="ru-BY" altLang="ru-BY" sz="2800" b="1" dirty="0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entury Gothic" panose="020B0502020202020204" pitchFamily="34" charset="0"/>
              </a:rPr>
              <a:t> сами, как живые камни, </a:t>
            </a:r>
            <a:r>
              <a:rPr lang="ru-BY" altLang="ru-BY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entury Gothic" panose="020B0502020202020204" pitchFamily="34" charset="0"/>
              </a:rPr>
              <a:t>устрояйте</a:t>
            </a:r>
            <a:r>
              <a:rPr lang="ru-BY" altLang="ru-BY" sz="2800" b="1" dirty="0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entury Gothic" panose="020B0502020202020204" pitchFamily="34" charset="0"/>
              </a:rPr>
              <a:t> из себя дом духовный, священство святое, чтобы приносить духовные жертвы, благоприятные </a:t>
            </a:r>
            <a:endParaRPr lang="ru-RU" altLang="ru-BY" sz="2800" b="1" dirty="0">
              <a:solidFill>
                <a:schemeClr val="bg1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BY" altLang="ru-BY" sz="2800" b="1" dirty="0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entury Gothic" panose="020B0502020202020204" pitchFamily="34" charset="0"/>
              </a:rPr>
              <a:t>Богу Иисусом Христом.</a:t>
            </a:r>
            <a:endParaRPr lang="ru-RU" altLang="ru-BY" sz="2800" b="1" dirty="0">
              <a:solidFill>
                <a:schemeClr val="bg1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entury Gothic" panose="020B0502020202020204" pitchFamily="34" charset="0"/>
            </a:endParaRPr>
          </a:p>
          <a:p>
            <a:endParaRPr lang="ru-RU" altLang="ru-BY" sz="2000" b="1" dirty="0">
              <a:solidFill>
                <a:schemeClr val="bg1"/>
              </a:solidFill>
              <a:effectLst>
                <a:outerShdw blurRad="38100" dist="38100" dir="2700000" algn="tl">
                  <a:schemeClr val="tx1"/>
                </a:outerShdw>
              </a:effectLst>
              <a:latin typeface="Century Gothic" panose="020B0502020202020204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effectLst>
                  <a:outerShdw blurRad="38100" dist="38100" dir="2700000" algn="tl">
                    <a:schemeClr val="tx1"/>
                  </a:outerShdw>
                </a:effectLst>
                <a:latin typeface="Century Gothic" panose="020B0502020202020204" pitchFamily="34" charset="0"/>
              </a:rPr>
              <a:t>(1 Петра 2:5)</a:t>
            </a:r>
          </a:p>
        </p:txBody>
      </p:sp>
    </p:spTree>
    <p:extLst>
      <p:ext uri="{BB962C8B-B14F-4D97-AF65-F5344CB8AC3E}">
        <p14:creationId xmlns:p14="http://schemas.microsoft.com/office/powerpoint/2010/main" val="446577332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96DFF3-4D69-4D88-BE44-7202D2D5FB09}"/>
              </a:ext>
            </a:extLst>
          </p:cNvPr>
          <p:cNvSpPr/>
          <p:nvPr/>
        </p:nvSpPr>
        <p:spPr>
          <a:xfrm>
            <a:off x="179512" y="584016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Ибо я уже становлюсь жертвою, </a:t>
            </a:r>
          </a:p>
          <a:p>
            <a:pPr algn="ctr"/>
            <a:r>
              <a:rPr lang="ru-RU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время моего </a:t>
            </a:r>
            <a:r>
              <a:rPr lang="ru-RU" sz="6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отшествия</a:t>
            </a:r>
            <a:r>
              <a:rPr lang="ru-RU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настало</a:t>
            </a:r>
            <a:r>
              <a:rPr lang="ru-RU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9D2282-CC1F-4302-9E3A-E297B0FB5716}"/>
              </a:ext>
            </a:extLst>
          </p:cNvPr>
          <p:cNvSpPr txBox="1"/>
          <p:nvPr/>
        </p:nvSpPr>
        <p:spPr>
          <a:xfrm>
            <a:off x="6660232" y="4977670"/>
            <a:ext cx="2160240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Тимофею 2:6</a:t>
            </a:r>
          </a:p>
        </p:txBody>
      </p:sp>
    </p:spTree>
    <p:extLst>
      <p:ext uri="{BB962C8B-B14F-4D97-AF65-F5344CB8AC3E}">
        <p14:creationId xmlns:p14="http://schemas.microsoft.com/office/powerpoint/2010/main" val="2383902911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96DFF3-4D69-4D88-BE44-7202D2D5FB09}"/>
              </a:ext>
            </a:extLst>
          </p:cNvPr>
          <p:cNvSpPr/>
          <p:nvPr/>
        </p:nvSpPr>
        <p:spPr>
          <a:xfrm>
            <a:off x="179512" y="481236"/>
            <a:ext cx="878497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4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Поэтому я умоляю вас, братья, ради милости Божьей, принесите ваши тела в живую жертву, святую и угодную Богу. Это и есть подобающее для вас служение Ему</a:t>
            </a:r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13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9D2282-CC1F-4302-9E3A-E297B0FB5716}"/>
              </a:ext>
            </a:extLst>
          </p:cNvPr>
          <p:cNvSpPr txBox="1"/>
          <p:nvPr/>
        </p:nvSpPr>
        <p:spPr>
          <a:xfrm>
            <a:off x="6660232" y="4977670"/>
            <a:ext cx="2160240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Римлянам 12:1</a:t>
            </a:r>
          </a:p>
        </p:txBody>
      </p:sp>
    </p:spTree>
    <p:extLst>
      <p:ext uri="{BB962C8B-B14F-4D97-AF65-F5344CB8AC3E}">
        <p14:creationId xmlns:p14="http://schemas.microsoft.com/office/powerpoint/2010/main" val="16881788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96DFF3-4D69-4D88-BE44-7202D2D5FB09}"/>
              </a:ext>
            </a:extLst>
          </p:cNvPr>
          <p:cNvSpPr/>
          <p:nvPr/>
        </p:nvSpPr>
        <p:spPr>
          <a:xfrm>
            <a:off x="179512" y="265212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Если Меня гнали, будут гнать и вас…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</a:p>
          <a:p>
            <a:pPr algn="ctr"/>
            <a:endParaRPr lang="ru-RU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endParaRPr lang="ru-RU" sz="3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11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Блаженны вы, когда будут поносить вас и гнать и всячески неправедно злословить за Меня. </a:t>
            </a:r>
            <a:r>
              <a:rPr lang="ru-RU" sz="36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Радуйтесь и веселитесь, ибо велика ваша награда на небесах…»</a:t>
            </a:r>
            <a:endParaRPr lang="ru-RU" sz="3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9D2282-CC1F-4302-9E3A-E297B0FB5716}"/>
              </a:ext>
            </a:extLst>
          </p:cNvPr>
          <p:cNvSpPr txBox="1"/>
          <p:nvPr/>
        </p:nvSpPr>
        <p:spPr>
          <a:xfrm>
            <a:off x="6660232" y="4977670"/>
            <a:ext cx="2160240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Матфея 5:11,12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85B33A-47AA-4B5D-A601-A5798B64FC97}"/>
              </a:ext>
            </a:extLst>
          </p:cNvPr>
          <p:cNvSpPr txBox="1"/>
          <p:nvPr/>
        </p:nvSpPr>
        <p:spPr>
          <a:xfrm>
            <a:off x="6660232" y="1201316"/>
            <a:ext cx="2160240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Иоанна 15:20</a:t>
            </a:r>
          </a:p>
        </p:txBody>
      </p:sp>
    </p:spTree>
    <p:extLst>
      <p:ext uri="{BB962C8B-B14F-4D97-AF65-F5344CB8AC3E}">
        <p14:creationId xmlns:p14="http://schemas.microsoft.com/office/powerpoint/2010/main" val="1133209793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396DFF3-4D69-4D88-BE44-7202D2D5FB09}"/>
              </a:ext>
            </a:extLst>
          </p:cNvPr>
          <p:cNvSpPr/>
          <p:nvPr/>
        </p:nvSpPr>
        <p:spPr>
          <a:xfrm>
            <a:off x="179512" y="686222"/>
            <a:ext cx="87849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5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Ныне же к Тебе иду, и сие говорю в мире, чтобы они имели в себе радость </a:t>
            </a:r>
          </a:p>
          <a:p>
            <a:pPr algn="ctr"/>
            <a:r>
              <a:rPr lang="ru-RU" sz="5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Мою совершенную</a:t>
            </a:r>
            <a:r>
              <a:rPr lang="ru-RU" sz="5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.»</a:t>
            </a:r>
            <a:endParaRPr lang="ru-RU" sz="5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9D2282-CC1F-4302-9E3A-E297B0FB5716}"/>
              </a:ext>
            </a:extLst>
          </p:cNvPr>
          <p:cNvSpPr txBox="1"/>
          <p:nvPr/>
        </p:nvSpPr>
        <p:spPr>
          <a:xfrm>
            <a:off x="6660232" y="4977670"/>
            <a:ext cx="2160240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Иоанна 17:13</a:t>
            </a:r>
          </a:p>
        </p:txBody>
      </p:sp>
    </p:spTree>
    <p:extLst>
      <p:ext uri="{BB962C8B-B14F-4D97-AF65-F5344CB8AC3E}">
        <p14:creationId xmlns:p14="http://schemas.microsoft.com/office/powerpoint/2010/main" val="3832241740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61C195-5B0C-4E7A-86FD-278F27DC4E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2" r="1671"/>
          <a:stretch/>
        </p:blipFill>
        <p:spPr>
          <a:xfrm>
            <a:off x="0" y="-13450"/>
            <a:ext cx="9144000" cy="5728450"/>
          </a:xfrm>
          <a:prstGeom prst="rect">
            <a:avLst/>
          </a:prstGeom>
        </p:spPr>
      </p:pic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9FDB4B4A-D2AB-421E-B3D6-54A914B21066}"/>
              </a:ext>
            </a:extLst>
          </p:cNvPr>
          <p:cNvSpPr/>
          <p:nvPr/>
        </p:nvSpPr>
        <p:spPr>
          <a:xfrm flipH="1">
            <a:off x="-1476672" y="-95828"/>
            <a:ext cx="6912768" cy="5906656"/>
          </a:xfrm>
          <a:prstGeom prst="parallelogram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77DA6-A943-4C31-BC6B-B6013C51C70D}"/>
              </a:ext>
            </a:extLst>
          </p:cNvPr>
          <p:cNvSpPr txBox="1"/>
          <p:nvPr/>
        </p:nvSpPr>
        <p:spPr>
          <a:xfrm>
            <a:off x="467544" y="520139"/>
            <a:ext cx="460851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C00000"/>
                </a:solidFill>
                <a:latin typeface="Century Gothic" panose="020B0502020202020204" pitchFamily="34" charset="0"/>
              </a:rPr>
              <a:t>В ЖИЗНИ </a:t>
            </a:r>
            <a:endParaRPr lang="en-US" sz="3600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r>
              <a:rPr lang="ru-RU" sz="3600" dirty="0">
                <a:solidFill>
                  <a:srgbClr val="C00000"/>
                </a:solidFill>
                <a:latin typeface="Century Gothic" panose="020B0502020202020204" pitchFamily="34" charset="0"/>
              </a:rPr>
              <a:t>ВСЕГДА </a:t>
            </a:r>
            <a:endParaRPr lang="en-US" sz="3600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r>
              <a:rPr lang="ru-RU" sz="3600" dirty="0">
                <a:solidFill>
                  <a:srgbClr val="C00000"/>
                </a:solidFill>
                <a:latin typeface="Century Gothic" panose="020B0502020202020204" pitchFamily="34" charset="0"/>
              </a:rPr>
              <a:t>ДОЛЖНО БЫТЬ </a:t>
            </a:r>
            <a:r>
              <a:rPr lang="ru-RU" sz="40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МЕСТО ДЛЯ РАДОСТИ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DA9E6-A466-44BA-8D77-116F67BF884E}"/>
              </a:ext>
            </a:extLst>
          </p:cNvPr>
          <p:cNvSpPr txBox="1"/>
          <p:nvPr/>
        </p:nvSpPr>
        <p:spPr>
          <a:xfrm>
            <a:off x="558726" y="3865612"/>
            <a:ext cx="5309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ПРОПОВЕДЕЙ </a:t>
            </a:r>
          </a:p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КНИГЕ </a:t>
            </a:r>
            <a:r>
              <a:rPr lang="ru-RU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НЕЕМЍИ</a:t>
            </a:r>
            <a:endParaRPr lang="ru-BY" sz="2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9521022-4579-4696-B053-BB527DAF1FAC}"/>
              </a:ext>
            </a:extLst>
          </p:cNvPr>
          <p:cNvGrpSpPr/>
          <p:nvPr/>
        </p:nvGrpSpPr>
        <p:grpSpPr>
          <a:xfrm>
            <a:off x="0" y="4549688"/>
            <a:ext cx="3491880" cy="468052"/>
            <a:chOff x="0" y="4184003"/>
            <a:chExt cx="3491880" cy="468052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B43D0819-60A6-4007-B2F6-1237DFAFF3A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441676"/>
              <a:ext cx="349188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E8B7DEE-9637-4078-AFDB-7176D85E8A2E}"/>
                </a:ext>
              </a:extLst>
            </p:cNvPr>
            <p:cNvSpPr/>
            <p:nvPr/>
          </p:nvSpPr>
          <p:spPr>
            <a:xfrm>
              <a:off x="0" y="4184003"/>
              <a:ext cx="467544" cy="4680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/>
                <a:t>16</a:t>
              </a:r>
              <a:endParaRPr lang="ru-BY" sz="20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3A06FC-9235-4B7F-AFBD-96ED95641FDA}"/>
              </a:ext>
            </a:extLst>
          </p:cNvPr>
          <p:cNvSpPr txBox="1"/>
          <p:nvPr/>
        </p:nvSpPr>
        <p:spPr>
          <a:xfrm>
            <a:off x="558726" y="4926568"/>
            <a:ext cx="53094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НЕЕМЍЯ 12:27-47</a:t>
            </a:r>
            <a:endParaRPr lang="ru-BY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«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27</a:t>
            </a:r>
            <a:r>
              <a:rPr lang="ru-RU" sz="27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На освящение иерусалимской стены из всех местностей, где они жили, были вызваны и приведены в Иерусалим левиты, чтобы радостно отпраздновать освящение с песнями благодарения, под музыку тарелок, лир и арф.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28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Певцы также собрались из окрестностей Иерусалима, и из селений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нетофитян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</a:t>
            </a:r>
            <a:endParaRPr lang="en-US" sz="27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29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из Бет-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Гилгала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и из области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Гевы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Азмавета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ведь певцы построили себе поселения вокруг Иерусалима. </a:t>
            </a:r>
            <a:endParaRPr lang="en-US" sz="2700" b="1" i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30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Когда священники и левиты очистились, они очистили и народ, и ворота, и стену. </a:t>
            </a:r>
            <a:r>
              <a:rPr lang="ru-RU" sz="27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31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Я возвел вождей Иудеи на стену и назначил два больших хора, чтобы они возносили хвалу и шли в шествии. Один из них пошел по правой стороне стены, к Навозным воротам.</a:t>
            </a:r>
            <a:endParaRPr lang="ru-RU" sz="27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85308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A6BAB1D-3949-46D1-98C6-15E07BC45DB7}"/>
              </a:ext>
            </a:extLst>
          </p:cNvPr>
          <p:cNvSpPr/>
          <p:nvPr/>
        </p:nvSpPr>
        <p:spPr>
          <a:xfrm>
            <a:off x="107504" y="121196"/>
            <a:ext cx="8928992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32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За ними пошел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Гошая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а с ним – половина вождей Иудеи, </a:t>
            </a:r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33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Азария, Ездра,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Мешуллам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34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Иуда, Вениамин, Шемая, Иеремия, </a:t>
            </a:r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35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еще несколько молодых священников с трубами: Захария, сын Ионафана, сына Шемаи, сына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Маттании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сына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Михая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сына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Заккура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сына Асафа, </a:t>
            </a:r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36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и его собратья – Шемая,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Азариил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Милалай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Гилалай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Маай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Нафанаил, Иуда и </a:t>
            </a:r>
            <a:r>
              <a:rPr lang="ru-RU" sz="27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Ханани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– с музыкальными инструментами, которые были определены Давидом, человеком Бога. Возглавлял шествие книжник Ездра. </a:t>
            </a:r>
            <a:r>
              <a:rPr lang="ru-RU" sz="2700" b="1" baseline="300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37</a:t>
            </a:r>
            <a:r>
              <a:rPr lang="ru-RU" sz="27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У ворот Источника – прямо перед ними – они поднялись по ступеням Города Давида на возвышение стены, прошли над домом Давида и далее, до Водных ворот на востоке. </a:t>
            </a:r>
            <a:endParaRPr lang="ru-RU" sz="27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472473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7928</TotalTime>
  <Words>1087</Words>
  <Application>Microsoft Office PowerPoint</Application>
  <PresentationFormat>Экран (16:10)</PresentationFormat>
  <Paragraphs>90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Century Gothic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546</cp:revision>
  <dcterms:created xsi:type="dcterms:W3CDTF">2018-02-03T10:08:25Z</dcterms:created>
  <dcterms:modified xsi:type="dcterms:W3CDTF">2026-01-18T12:34:36Z</dcterms:modified>
</cp:coreProperties>
</file>