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345" r:id="rId2"/>
    <p:sldId id="545" r:id="rId3"/>
    <p:sldId id="611" r:id="rId4"/>
    <p:sldId id="650" r:id="rId5"/>
    <p:sldId id="651" r:id="rId6"/>
    <p:sldId id="643" r:id="rId7"/>
    <p:sldId id="645" r:id="rId8"/>
    <p:sldId id="640" r:id="rId9"/>
    <p:sldId id="652" r:id="rId10"/>
    <p:sldId id="646" r:id="rId11"/>
    <p:sldId id="653" r:id="rId12"/>
    <p:sldId id="647" r:id="rId13"/>
    <p:sldId id="654" r:id="rId14"/>
    <p:sldId id="656" r:id="rId15"/>
    <p:sldId id="648" r:id="rId16"/>
    <p:sldId id="649" r:id="rId17"/>
    <p:sldId id="613" r:id="rId18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0000"/>
    <a:srgbClr val="6FA7D3"/>
    <a:srgbClr val="B1B2AC"/>
    <a:srgbClr val="72A7D3"/>
    <a:srgbClr val="FDFDFD"/>
    <a:srgbClr val="000099"/>
    <a:srgbClr val="F8F8F8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03" autoAdjust="0"/>
  </p:normalViewPr>
  <p:slideViewPr>
    <p:cSldViewPr>
      <p:cViewPr varScale="1">
        <p:scale>
          <a:sx n="90" d="100"/>
          <a:sy n="90" d="100"/>
        </p:scale>
        <p:origin x="1162" y="6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90"/>
      <c:depthPercent val="100"/>
      <c:rAngAx val="0"/>
      <c:perspective val="4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5278-4C16-94B7-17C5F495965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278-4C16-94B7-17C5F495965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278-4C16-94B7-17C5F495965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BY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278-4C16-94B7-17C5F4959657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Лист1!$A$2:$A$3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0-5278-4C16-94B7-17C5F495965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F6F99-98DA-4124-B7C8-E944A034A478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BA48-6401-426C-9560-FCC9BDA8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940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64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934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434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120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236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780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861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738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119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752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771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303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079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245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452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629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8294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2469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21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37426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20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9412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2417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279262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19604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46006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89300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6680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03607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54502-AB8D-4604-9AD6-4EFA145770E8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8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temp\chram4.jpg">
            <a:extLst>
              <a:ext uri="{FF2B5EF4-FFF2-40B4-BE49-F238E27FC236}">
                <a16:creationId xmlns:a16="http://schemas.microsoft.com/office/drawing/2014/main" id="{E6F608F4-D8DD-4B8E-8DA1-E18EF0E2E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" r="12082" b="3686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9FDB4B4A-D2AB-421E-B3D6-54A914B21066}"/>
              </a:ext>
            </a:extLst>
          </p:cNvPr>
          <p:cNvSpPr/>
          <p:nvPr/>
        </p:nvSpPr>
        <p:spPr>
          <a:xfrm flipH="1">
            <a:off x="-1476672" y="-95828"/>
            <a:ext cx="6912768" cy="5906656"/>
          </a:xfrm>
          <a:prstGeom prst="parallelogram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77DA6-A943-4C31-BC6B-B6013C51C70D}"/>
              </a:ext>
            </a:extLst>
          </p:cNvPr>
          <p:cNvSpPr txBox="1"/>
          <p:nvPr/>
        </p:nvSpPr>
        <p:spPr>
          <a:xfrm>
            <a:off x="467544" y="702484"/>
            <a:ext cx="46085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C00000"/>
                </a:solidFill>
                <a:latin typeface="Century Gothic" panose="020B0502020202020204" pitchFamily="34" charset="0"/>
              </a:rPr>
              <a:t>КТО БУДЕТ ЖИТЬ </a:t>
            </a:r>
          </a:p>
          <a:p>
            <a:r>
              <a:rPr lang="ru-RU" sz="4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В СВЯТОМ ГОРОДЕ?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FDA9E6-A466-44BA-8D77-116F67BF884E}"/>
              </a:ext>
            </a:extLst>
          </p:cNvPr>
          <p:cNvSpPr txBox="1"/>
          <p:nvPr/>
        </p:nvSpPr>
        <p:spPr>
          <a:xfrm>
            <a:off x="558726" y="3865612"/>
            <a:ext cx="53094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СЕРИЯ ПРОПОВЕДЕЙ </a:t>
            </a:r>
          </a:p>
          <a:p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КНИГЕ </a:t>
            </a:r>
            <a:r>
              <a:rPr lang="ru-RU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НЕЕМЍИ</a:t>
            </a:r>
            <a:endParaRPr lang="ru-BY" sz="2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9521022-4579-4696-B053-BB527DAF1FAC}"/>
              </a:ext>
            </a:extLst>
          </p:cNvPr>
          <p:cNvGrpSpPr/>
          <p:nvPr/>
        </p:nvGrpSpPr>
        <p:grpSpPr>
          <a:xfrm>
            <a:off x="0" y="4549688"/>
            <a:ext cx="3491880" cy="468052"/>
            <a:chOff x="0" y="4184003"/>
            <a:chExt cx="3491880" cy="468052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B43D0819-60A6-4007-B2F6-1237DFAFF3A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41676"/>
              <a:ext cx="349188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9E8B7DEE-9637-4078-AFDB-7176D85E8A2E}"/>
                </a:ext>
              </a:extLst>
            </p:cNvPr>
            <p:cNvSpPr/>
            <p:nvPr/>
          </p:nvSpPr>
          <p:spPr>
            <a:xfrm>
              <a:off x="0" y="4184003"/>
              <a:ext cx="467544" cy="4680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1</a:t>
              </a:r>
              <a:r>
                <a:rPr lang="ru-RU" sz="2000" b="1" dirty="0"/>
                <a:t>5</a:t>
              </a:r>
              <a:endParaRPr lang="ru-BY" sz="2000" b="1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83A06FC-9235-4B7F-AFBD-96ED95641FDA}"/>
              </a:ext>
            </a:extLst>
          </p:cNvPr>
          <p:cNvSpPr txBox="1"/>
          <p:nvPr/>
        </p:nvSpPr>
        <p:spPr>
          <a:xfrm>
            <a:off x="558726" y="4926568"/>
            <a:ext cx="53094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НЕЕМЍЯ 11:1-36 – 12:1-26</a:t>
            </a:r>
            <a:endParaRPr lang="ru-BY" sz="2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337220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ru-RU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Ибо если я благовествую, то нечем мне хвалиться, потому что это необходимая обязанность моя, и горе мне, если не благовествую! </a:t>
            </a:r>
            <a:r>
              <a:rPr lang="ru-RU" sz="36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lang="ru-RU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Ибо если делаю это добровольно, то буду иметь награду; а если не добровольно, то исполняю только вверенное мне служение</a:t>
            </a:r>
            <a:r>
              <a:rPr lang="ru-RU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.»</a:t>
            </a:r>
            <a:endParaRPr lang="ru-RU" sz="1777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5724128" y="5049678"/>
            <a:ext cx="309634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Коринфянам 9:16,17</a:t>
            </a:r>
          </a:p>
        </p:txBody>
      </p:sp>
    </p:spTree>
    <p:extLst>
      <p:ext uri="{BB962C8B-B14F-4D97-AF65-F5344CB8AC3E}">
        <p14:creationId xmlns:p14="http://schemas.microsoft.com/office/powerpoint/2010/main" val="1223961446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29BF7E-0629-4480-964E-0067B0F68711}"/>
              </a:ext>
            </a:extLst>
          </p:cNvPr>
          <p:cNvSpPr/>
          <p:nvPr/>
        </p:nvSpPr>
        <p:spPr>
          <a:xfrm>
            <a:off x="179512" y="1939394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«…</a:t>
            </a:r>
            <a:r>
              <a:rPr lang="ru-RU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 остальной народ </a:t>
            </a:r>
            <a:r>
              <a:rPr lang="ru-RU" sz="36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бросал жребий</a:t>
            </a:r>
            <a:r>
              <a:rPr lang="ru-RU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чтобы выбрать одного из десяти для того, чтобы жить в Иерусалиме, святом городе, тогда как прочие девять оставались в своих городах.</a:t>
            </a:r>
            <a:endParaRPr lang="ru-RU" sz="115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4A73DB-3662-4ADC-BE45-EDAEE85C7BE0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11:1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E1BC4C-785D-40DC-A065-C012A9FF4A85}"/>
              </a:ext>
            </a:extLst>
          </p:cNvPr>
          <p:cNvSpPr/>
          <p:nvPr/>
        </p:nvSpPr>
        <p:spPr>
          <a:xfrm>
            <a:off x="461266" y="121196"/>
            <a:ext cx="8215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КТО ПОСЕЛИЛСЯ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 святом городе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2D24C23-B54D-4D36-A63D-73BAAB3D2C7E}"/>
              </a:ext>
            </a:extLst>
          </p:cNvPr>
          <p:cNvCxnSpPr/>
          <p:nvPr/>
        </p:nvCxnSpPr>
        <p:spPr>
          <a:xfrm>
            <a:off x="-108520" y="1561356"/>
            <a:ext cx="6336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C2A946-0545-4054-B7BD-AF329EF927C4}"/>
              </a:ext>
            </a:extLst>
          </p:cNvPr>
          <p:cNvSpPr/>
          <p:nvPr/>
        </p:nvSpPr>
        <p:spPr>
          <a:xfrm>
            <a:off x="-767" y="1489348"/>
            <a:ext cx="18002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558699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B5D57F-4035-43F6-AAFD-B108BAF42E3B}"/>
              </a:ext>
            </a:extLst>
          </p:cNvPr>
          <p:cNvSpPr txBox="1"/>
          <p:nvPr/>
        </p:nvSpPr>
        <p:spPr>
          <a:xfrm>
            <a:off x="0" y="265212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ДЕСЯТИНЫ</a:t>
            </a:r>
            <a:endParaRPr lang="ru-BY" sz="40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BB5F27CF-E9C1-4FD2-907A-F0D42B6132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2001914"/>
              </p:ext>
            </p:extLst>
          </p:nvPr>
        </p:nvGraphicFramePr>
        <p:xfrm>
          <a:off x="971600" y="1057300"/>
          <a:ext cx="7344816" cy="488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EB2BF8E-1D81-420F-AFAA-E7C1DA027462}"/>
              </a:ext>
            </a:extLst>
          </p:cNvPr>
          <p:cNvSpPr txBox="1"/>
          <p:nvPr/>
        </p:nvSpPr>
        <p:spPr>
          <a:xfrm>
            <a:off x="5220072" y="2303502"/>
            <a:ext cx="16610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90%</a:t>
            </a:r>
            <a:endParaRPr lang="ru-BY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0FA812-4517-4943-8A9C-4E2A62386EC9}"/>
              </a:ext>
            </a:extLst>
          </p:cNvPr>
          <p:cNvSpPr txBox="1"/>
          <p:nvPr/>
        </p:nvSpPr>
        <p:spPr>
          <a:xfrm>
            <a:off x="2843808" y="3502050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</a:t>
            </a:r>
            <a:endParaRPr lang="ru-BY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333D7E1-9B65-417A-8F74-57F163FA40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82" y="3677320"/>
            <a:ext cx="414126" cy="9803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FBED6B8-2F4B-4E15-9F69-E018DDFCA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23122"/>
            <a:ext cx="414126" cy="9803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9C13046-2CB8-47CD-9621-1A18D66627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36" y="1323122"/>
            <a:ext cx="414126" cy="9803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20E7214-88C5-4CEC-80F5-2786796825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23122"/>
            <a:ext cx="414126" cy="9803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078F11A-4635-4E37-AF66-A356BCCCF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08" y="1323122"/>
            <a:ext cx="414126" cy="9803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D036917-BAEE-4AB2-952A-8A19ECD0AC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740" y="1323122"/>
            <a:ext cx="414126" cy="9803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5E8F76F-D9C1-4B34-85B2-1FFA3884F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80" y="1323122"/>
            <a:ext cx="414126" cy="9803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161E127-70A6-4C02-89BA-8C2BE28439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046" y="1323122"/>
            <a:ext cx="414126" cy="9803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2C574BB-FD3E-464E-A94D-DB0B01F2D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86" y="1323122"/>
            <a:ext cx="414126" cy="9803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6F9BFA7-BE41-45E8-BDF0-D8089D9DF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825" y="1323122"/>
            <a:ext cx="414126" cy="9803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8954194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B5D57F-4035-43F6-AAFD-B108BAF42E3B}"/>
              </a:ext>
            </a:extLst>
          </p:cNvPr>
          <p:cNvSpPr txBox="1"/>
          <p:nvPr/>
        </p:nvSpPr>
        <p:spPr>
          <a:xfrm>
            <a:off x="0" y="265212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ДЕСЯТИНЫ</a:t>
            </a:r>
            <a:endParaRPr lang="ru-BY" sz="40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CAB62D-AE2B-4B3E-B2F8-3D3E5672B1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" t="-1" r="1193" b="2274"/>
          <a:stretch/>
        </p:blipFill>
        <p:spPr>
          <a:xfrm>
            <a:off x="234430" y="1372205"/>
            <a:ext cx="8658049" cy="18453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251476-D8F9-4416-A833-F02411BFE2CB}"/>
              </a:ext>
            </a:extLst>
          </p:cNvPr>
          <p:cNvSpPr txBox="1"/>
          <p:nvPr/>
        </p:nvSpPr>
        <p:spPr>
          <a:xfrm>
            <a:off x="107503" y="3361556"/>
            <a:ext cx="885698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лет</a:t>
            </a:r>
            <a:r>
              <a:rPr lang="ru-RU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за днем, без перерывов на обед, сон и отдых, </a:t>
            </a:r>
          </a:p>
          <a:p>
            <a:pPr algn="ctr"/>
            <a:r>
              <a:rPr lang="ru-RU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должны </a:t>
            </a:r>
            <a:r>
              <a:rPr lang="ru-RU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отдать Богу</a:t>
            </a:r>
            <a:r>
              <a:rPr lang="ru-RU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15493930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B5D57F-4035-43F6-AAFD-B108BAF42E3B}"/>
              </a:ext>
            </a:extLst>
          </p:cNvPr>
          <p:cNvSpPr txBox="1"/>
          <p:nvPr/>
        </p:nvSpPr>
        <p:spPr>
          <a:xfrm>
            <a:off x="0" y="265212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ДЕСЯТИНЫ</a:t>
            </a:r>
            <a:endParaRPr lang="ru-BY" sz="40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23E902-DF0A-4BE4-B063-7A2D19DD916E}"/>
              </a:ext>
            </a:extLst>
          </p:cNvPr>
          <p:cNvSpPr txBox="1"/>
          <p:nvPr/>
        </p:nvSpPr>
        <p:spPr>
          <a:xfrm>
            <a:off x="0" y="4354567"/>
            <a:ext cx="9143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Ежедневно в общении с Богом мы должны проводить минимум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часа 30 минут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0642AA57-0A75-497F-9F5C-34D0F5D81B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551980"/>
              </p:ext>
            </p:extLst>
          </p:nvPr>
        </p:nvGraphicFramePr>
        <p:xfrm>
          <a:off x="251520" y="1046006"/>
          <a:ext cx="8496944" cy="3190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" r:id="rId4" imgW="15977286" imgH="5997575" progId="Photoshop.Image.10">
                  <p:embed/>
                </p:oleObj>
              </mc:Choice>
              <mc:Fallback>
                <p:oleObj name="Image" r:id="rId4" imgW="15977286" imgH="5997575" progId="Photoshop.Image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1046006"/>
                        <a:ext cx="8496944" cy="3190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0630789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728032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8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ru-RU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Итак, </a:t>
            </a:r>
            <a:r>
              <a:rPr lang="ru-RU" sz="48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смотри́те</a:t>
            </a:r>
            <a:r>
              <a:rPr lang="ru-RU" sz="4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поступайте осторожно, не как неразумные, но как мудрые, </a:t>
            </a:r>
            <a:r>
              <a:rPr lang="ru-RU" sz="48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ru-RU" sz="4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дорожа временем, потому что дни лукавы</a:t>
            </a:r>
            <a:r>
              <a:rPr lang="ru-RU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.»</a:t>
            </a:r>
            <a:endParaRPr lang="ru-RU" sz="4000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Ефесянам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5:15,16</a:t>
            </a:r>
          </a:p>
        </p:txBody>
      </p:sp>
    </p:spTree>
    <p:extLst>
      <p:ext uri="{BB962C8B-B14F-4D97-AF65-F5344CB8AC3E}">
        <p14:creationId xmlns:p14="http://schemas.microsoft.com/office/powerpoint/2010/main" val="2263567625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vatars.mds.yandex.net/get-pdb/1780055/c25b8f3f-9819-486d-a468-7b08a22f0e74/s1200">
            <a:extLst>
              <a:ext uri="{FF2B5EF4-FFF2-40B4-BE49-F238E27FC236}">
                <a16:creationId xmlns:a16="http://schemas.microsoft.com/office/drawing/2014/main" id="{8070332E-BC68-47AC-852B-6BEE100BC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" t="9542" b="3204"/>
          <a:stretch/>
        </p:blipFill>
        <p:spPr bwMode="auto">
          <a:xfrm>
            <a:off x="-36512" y="0"/>
            <a:ext cx="918051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FD66D4C-4E25-48F4-AFA6-878C73F1B2DE}"/>
              </a:ext>
            </a:extLst>
          </p:cNvPr>
          <p:cNvSpPr/>
          <p:nvPr/>
        </p:nvSpPr>
        <p:spPr>
          <a:xfrm>
            <a:off x="323528" y="3001516"/>
            <a:ext cx="57606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наше духовное сердце работало нормально, </a:t>
            </a:r>
          </a:p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 предлагает нам простое, но эффективное средство – </a:t>
            </a:r>
          </a:p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ДЕСЯТИНЫ</a:t>
            </a:r>
          </a:p>
        </p:txBody>
      </p:sp>
    </p:spTree>
    <p:extLst>
      <p:ext uri="{BB962C8B-B14F-4D97-AF65-F5344CB8AC3E}">
        <p14:creationId xmlns:p14="http://schemas.microsoft.com/office/powerpoint/2010/main" val="3219496291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00D665B-E3B9-40A7-8005-36A19B22BB2A}"/>
              </a:ext>
            </a:extLst>
          </p:cNvPr>
          <p:cNvSpPr/>
          <p:nvPr/>
        </p:nvSpPr>
        <p:spPr>
          <a:xfrm>
            <a:off x="179513" y="265212"/>
            <a:ext cx="864096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-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БОГ «</a:t>
            </a:r>
            <a:r>
              <a:rPr lang="ru-RU" sz="4000" b="1" spc="-200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долготерпит</a:t>
            </a:r>
            <a:r>
              <a:rPr lang="ru-RU" sz="4000" b="1" spc="-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нас, не желая, чтобы кто погиб, но чтобы все пришли к покаянию». </a:t>
            </a:r>
          </a:p>
          <a:p>
            <a:pPr algn="ctr"/>
            <a:r>
              <a:rPr lang="ru-RU" sz="4000" b="1" spc="-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(2 Петра 3:9), </a:t>
            </a:r>
          </a:p>
          <a:p>
            <a:pPr algn="ctr"/>
            <a:endParaRPr lang="ru-RU" b="1" spc="-200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ru-RU" sz="4000" b="1" spc="-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поэтому «оставляя времена неведения, Бог ныне повелевает людям всем повсюду покаяться»</a:t>
            </a:r>
          </a:p>
          <a:p>
            <a:pPr algn="ctr"/>
            <a:r>
              <a:rPr lang="ru-RU" sz="4000" b="1" spc="-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(Деяния 17:30). </a:t>
            </a:r>
          </a:p>
        </p:txBody>
      </p:sp>
    </p:spTree>
    <p:extLst>
      <p:ext uri="{BB962C8B-B14F-4D97-AF65-F5344CB8AC3E}">
        <p14:creationId xmlns:p14="http://schemas.microsoft.com/office/powerpoint/2010/main" val="3951015779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A6BAB1D-3949-46D1-98C6-15E07BC45DB7}"/>
              </a:ext>
            </a:extLst>
          </p:cNvPr>
          <p:cNvSpPr/>
          <p:nvPr/>
        </p:nvSpPr>
        <p:spPr>
          <a:xfrm>
            <a:off x="107504" y="210909"/>
            <a:ext cx="892899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7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7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Вожди народа поселились в Иерусалиме, а остальной народ бросал жребий, чтобы выбрать одного из десяти для того, чтобы жить в Иерусалиме, святом городе, тогда как прочие девять оставались в своих городах. </a:t>
            </a:r>
          </a:p>
          <a:p>
            <a:r>
              <a:rPr lang="ru-RU" sz="27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7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Народ хвалил всех, кто добровольно соглашался жить в Иерусалиме. </a:t>
            </a:r>
            <a:r>
              <a:rPr lang="ru-RU" sz="27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7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Вот вожди провинции, которые поселились в Иерусалиме (некоторые израильтяне, священники, левиты, храмовые слуги и потомки слуг Соломона жили в городах Иудеи, каждый – в своем владении в различных городах, </a:t>
            </a:r>
            <a:r>
              <a:rPr lang="ru-RU" sz="27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7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 остальной народ из Иуды и Вениамина жил в Иерусалиме)»</a:t>
            </a:r>
            <a:endParaRPr lang="ru-RU" sz="2700" b="1" i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9D2282-CC1F-4302-9E3A-E297B0FB5716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11:1-4</a:t>
            </a:r>
          </a:p>
        </p:txBody>
      </p:sp>
    </p:spTree>
    <p:extLst>
      <p:ext uri="{BB962C8B-B14F-4D97-AF65-F5344CB8AC3E}">
        <p14:creationId xmlns:p14="http://schemas.microsoft.com/office/powerpoint/2010/main" val="341685308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E1BC4C-785D-40DC-A065-C012A9FF4A85}"/>
              </a:ext>
            </a:extLst>
          </p:cNvPr>
          <p:cNvSpPr/>
          <p:nvPr/>
        </p:nvSpPr>
        <p:spPr>
          <a:xfrm>
            <a:off x="323528" y="121196"/>
            <a:ext cx="8215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Почему евреи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не горели желанием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поселиться в Иерусалиме?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2D24C23-B54D-4D36-A63D-73BAAB3D2C7E}"/>
              </a:ext>
            </a:extLst>
          </p:cNvPr>
          <p:cNvCxnSpPr/>
          <p:nvPr/>
        </p:nvCxnSpPr>
        <p:spPr>
          <a:xfrm>
            <a:off x="-108520" y="1345332"/>
            <a:ext cx="6336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C2A946-0545-4054-B7BD-AF329EF927C4}"/>
              </a:ext>
            </a:extLst>
          </p:cNvPr>
          <p:cNvSpPr/>
          <p:nvPr/>
        </p:nvSpPr>
        <p:spPr>
          <a:xfrm>
            <a:off x="-767" y="1273324"/>
            <a:ext cx="18002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5F04D39-60BA-4251-8BD6-53087A5089AA}"/>
              </a:ext>
            </a:extLst>
          </p:cNvPr>
          <p:cNvGrpSpPr/>
          <p:nvPr/>
        </p:nvGrpSpPr>
        <p:grpSpPr>
          <a:xfrm>
            <a:off x="8238387" y="-22820"/>
            <a:ext cx="720082" cy="1077220"/>
            <a:chOff x="8238387" y="-22820"/>
            <a:chExt cx="720082" cy="1077220"/>
          </a:xfrm>
        </p:grpSpPr>
        <p:sp>
          <p:nvSpPr>
            <p:cNvPr id="7" name="Стрелка: пятиугольник 6">
              <a:extLst>
                <a:ext uri="{FF2B5EF4-FFF2-40B4-BE49-F238E27FC236}">
                  <a16:creationId xmlns:a16="http://schemas.microsoft.com/office/drawing/2014/main" id="{9F34522A-EABF-46C3-B364-EB966221C4AD}"/>
                </a:ext>
              </a:extLst>
            </p:cNvPr>
            <p:cNvSpPr/>
            <p:nvPr/>
          </p:nvSpPr>
          <p:spPr>
            <a:xfrm rot="5400000">
              <a:off x="8059819" y="155750"/>
              <a:ext cx="1077220" cy="720080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9E015D-317A-4415-AB5D-D445F5EBCDE9}"/>
                </a:ext>
              </a:extLst>
            </p:cNvPr>
            <p:cNvSpPr txBox="1"/>
            <p:nvPr/>
          </p:nvSpPr>
          <p:spPr>
            <a:xfrm flipH="1">
              <a:off x="8238387" y="121196"/>
              <a:ext cx="720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1</a:t>
              </a:r>
              <a:endParaRPr lang="ru-BY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122230F-4A9F-4860-9E13-742F8D635F67}"/>
              </a:ext>
            </a:extLst>
          </p:cNvPr>
          <p:cNvSpPr/>
          <p:nvPr/>
        </p:nvSpPr>
        <p:spPr>
          <a:xfrm>
            <a:off x="107504" y="1551771"/>
            <a:ext cx="892899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7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Вожди народа поселились в Иерусалиме, а остальной народ бросал жребий, чтобы выбрать одного из десяти для того, чтобы жить </a:t>
            </a:r>
            <a:r>
              <a:rPr lang="ru-RU" sz="27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Иерусалиме, святом городе</a:t>
            </a:r>
            <a:r>
              <a:rPr lang="ru-RU" sz="27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…»</a:t>
            </a:r>
            <a:endParaRPr lang="ru-RU" sz="27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DCA3FE-9310-4932-8506-692940CB7F8D}"/>
              </a:ext>
            </a:extLst>
          </p:cNvPr>
          <p:cNvSpPr txBox="1"/>
          <p:nvPr/>
        </p:nvSpPr>
        <p:spPr>
          <a:xfrm>
            <a:off x="6588224" y="3145532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11:1</a:t>
            </a:r>
          </a:p>
        </p:txBody>
      </p:sp>
      <p:pic>
        <p:nvPicPr>
          <p:cNvPr id="12" name="Picture 4" descr="http://www.pravchelny.ru/www/news/2019/8/1611391406214258.jpg">
            <a:extLst>
              <a:ext uri="{FF2B5EF4-FFF2-40B4-BE49-F238E27FC236}">
                <a16:creationId xmlns:a16="http://schemas.microsoft.com/office/drawing/2014/main" id="{95DC8A53-79D7-4DDD-B6CF-EE4896D43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2713"/>
            <a:ext cx="3888431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18D5371-C202-40F3-A10F-92045EE7103D}"/>
              </a:ext>
            </a:extLst>
          </p:cNvPr>
          <p:cNvSpPr/>
          <p:nvPr/>
        </p:nvSpPr>
        <p:spPr>
          <a:xfrm>
            <a:off x="4067944" y="3880708"/>
            <a:ext cx="475252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FFFF00"/>
                </a:solidFill>
              </a:rPr>
              <a:t>ЭТО НАЛАГАЛО ОПРЕДЕЛЕННУЮ ОТВЕТСТВЕННОСТЬ. НУЖНО БЫЛО СООТВЕТСТВОВАТЬ СТАНДАРТАМ, КОТОРЫЕ ПРЕДЪЯВЛЯЛ ИМ «СВЯТОЙ» ГОРОД</a:t>
            </a:r>
          </a:p>
        </p:txBody>
      </p:sp>
    </p:spTree>
    <p:extLst>
      <p:ext uri="{BB962C8B-B14F-4D97-AF65-F5344CB8AC3E}">
        <p14:creationId xmlns:p14="http://schemas.microsoft.com/office/powerpoint/2010/main" val="2250170448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E1BC4C-785D-40DC-A065-C012A9FF4A85}"/>
              </a:ext>
            </a:extLst>
          </p:cNvPr>
          <p:cNvSpPr/>
          <p:nvPr/>
        </p:nvSpPr>
        <p:spPr>
          <a:xfrm>
            <a:off x="323528" y="121196"/>
            <a:ext cx="8215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Почему евреи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не горели желанием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поселиться в Иерусалиме?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2D24C23-B54D-4D36-A63D-73BAAB3D2C7E}"/>
              </a:ext>
            </a:extLst>
          </p:cNvPr>
          <p:cNvCxnSpPr/>
          <p:nvPr/>
        </p:nvCxnSpPr>
        <p:spPr>
          <a:xfrm>
            <a:off x="-108520" y="1345332"/>
            <a:ext cx="6336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C2A946-0545-4054-B7BD-AF329EF927C4}"/>
              </a:ext>
            </a:extLst>
          </p:cNvPr>
          <p:cNvSpPr/>
          <p:nvPr/>
        </p:nvSpPr>
        <p:spPr>
          <a:xfrm>
            <a:off x="-767" y="1273324"/>
            <a:ext cx="18002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5F04D39-60BA-4251-8BD6-53087A5089AA}"/>
              </a:ext>
            </a:extLst>
          </p:cNvPr>
          <p:cNvGrpSpPr/>
          <p:nvPr/>
        </p:nvGrpSpPr>
        <p:grpSpPr>
          <a:xfrm>
            <a:off x="8238387" y="-22820"/>
            <a:ext cx="720082" cy="1077220"/>
            <a:chOff x="8238387" y="-22820"/>
            <a:chExt cx="720082" cy="1077220"/>
          </a:xfrm>
        </p:grpSpPr>
        <p:sp>
          <p:nvSpPr>
            <p:cNvPr id="7" name="Стрелка: пятиугольник 6">
              <a:extLst>
                <a:ext uri="{FF2B5EF4-FFF2-40B4-BE49-F238E27FC236}">
                  <a16:creationId xmlns:a16="http://schemas.microsoft.com/office/drawing/2014/main" id="{9F34522A-EABF-46C3-B364-EB966221C4AD}"/>
                </a:ext>
              </a:extLst>
            </p:cNvPr>
            <p:cNvSpPr/>
            <p:nvPr/>
          </p:nvSpPr>
          <p:spPr>
            <a:xfrm rot="5400000">
              <a:off x="8059819" y="155750"/>
              <a:ext cx="1077220" cy="720080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9E015D-317A-4415-AB5D-D445F5EBCDE9}"/>
                </a:ext>
              </a:extLst>
            </p:cNvPr>
            <p:cNvSpPr txBox="1"/>
            <p:nvPr/>
          </p:nvSpPr>
          <p:spPr>
            <a:xfrm flipH="1">
              <a:off x="8238387" y="121196"/>
              <a:ext cx="720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2</a:t>
              </a:r>
              <a:endParaRPr lang="ru-BY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18D5371-C202-40F3-A10F-92045EE7103D}"/>
              </a:ext>
            </a:extLst>
          </p:cNvPr>
          <p:cNvSpPr/>
          <p:nvPr/>
        </p:nvSpPr>
        <p:spPr>
          <a:xfrm>
            <a:off x="6228184" y="2857500"/>
            <a:ext cx="27302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ЛЮДИ НЕ ХОТЕЛИ ПОДВЕРГАТЬ СЕБЯ ОПАСНОСТИ</a:t>
            </a:r>
          </a:p>
        </p:txBody>
      </p:sp>
      <p:pic>
        <p:nvPicPr>
          <p:cNvPr id="14" name="Picture 2" descr="https://thestrangecontinent.com/wp-content/uploads/2019/05/Sennacherib-Siege.jpg">
            <a:extLst>
              <a:ext uri="{FF2B5EF4-FFF2-40B4-BE49-F238E27FC236}">
                <a16:creationId xmlns:a16="http://schemas.microsoft.com/office/drawing/2014/main" id="{636E043B-AE6D-4052-8671-C71CF97B3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7" y="1755364"/>
            <a:ext cx="5940919" cy="39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552710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E1BC4C-785D-40DC-A065-C012A9FF4A85}"/>
              </a:ext>
            </a:extLst>
          </p:cNvPr>
          <p:cNvSpPr/>
          <p:nvPr/>
        </p:nvSpPr>
        <p:spPr>
          <a:xfrm>
            <a:off x="323528" y="121196"/>
            <a:ext cx="8215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Почему евреи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не горели желанием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поселиться в Иерусалиме?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2D24C23-B54D-4D36-A63D-73BAAB3D2C7E}"/>
              </a:ext>
            </a:extLst>
          </p:cNvPr>
          <p:cNvCxnSpPr/>
          <p:nvPr/>
        </p:nvCxnSpPr>
        <p:spPr>
          <a:xfrm>
            <a:off x="-108520" y="1345332"/>
            <a:ext cx="6336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C2A946-0545-4054-B7BD-AF329EF927C4}"/>
              </a:ext>
            </a:extLst>
          </p:cNvPr>
          <p:cNvSpPr/>
          <p:nvPr/>
        </p:nvSpPr>
        <p:spPr>
          <a:xfrm>
            <a:off x="-767" y="1273324"/>
            <a:ext cx="18002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5F04D39-60BA-4251-8BD6-53087A5089AA}"/>
              </a:ext>
            </a:extLst>
          </p:cNvPr>
          <p:cNvGrpSpPr/>
          <p:nvPr/>
        </p:nvGrpSpPr>
        <p:grpSpPr>
          <a:xfrm>
            <a:off x="8238387" y="-22820"/>
            <a:ext cx="720082" cy="1077220"/>
            <a:chOff x="8238387" y="-22820"/>
            <a:chExt cx="720082" cy="1077220"/>
          </a:xfrm>
        </p:grpSpPr>
        <p:sp>
          <p:nvSpPr>
            <p:cNvPr id="7" name="Стрелка: пятиугольник 6">
              <a:extLst>
                <a:ext uri="{FF2B5EF4-FFF2-40B4-BE49-F238E27FC236}">
                  <a16:creationId xmlns:a16="http://schemas.microsoft.com/office/drawing/2014/main" id="{9F34522A-EABF-46C3-B364-EB966221C4AD}"/>
                </a:ext>
              </a:extLst>
            </p:cNvPr>
            <p:cNvSpPr/>
            <p:nvPr/>
          </p:nvSpPr>
          <p:spPr>
            <a:xfrm rot="5400000">
              <a:off x="8059819" y="155750"/>
              <a:ext cx="1077220" cy="720080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9E015D-317A-4415-AB5D-D445F5EBCDE9}"/>
                </a:ext>
              </a:extLst>
            </p:cNvPr>
            <p:cNvSpPr txBox="1"/>
            <p:nvPr/>
          </p:nvSpPr>
          <p:spPr>
            <a:xfrm flipH="1">
              <a:off x="8238387" y="121196"/>
              <a:ext cx="720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3</a:t>
              </a:r>
              <a:endParaRPr lang="ru-BY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18D5371-C202-40F3-A10F-92045EE7103D}"/>
              </a:ext>
            </a:extLst>
          </p:cNvPr>
          <p:cNvSpPr/>
          <p:nvPr/>
        </p:nvSpPr>
        <p:spPr>
          <a:xfrm>
            <a:off x="6228184" y="2425452"/>
            <a:ext cx="27302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ИЕРУСАЛИМ БЫЛ БЕДНЫМ ГОРОДОМ, БЫЛО ВЫГОДНЕЕ ЖИТЬ В ДЕРЕВНЕ</a:t>
            </a:r>
          </a:p>
        </p:txBody>
      </p:sp>
      <p:pic>
        <p:nvPicPr>
          <p:cNvPr id="12" name="Picture 4" descr="https://thumbs.imagekind.com/6207356_650/LouisMaurice-Boutet-de-Monvel-Personnages-Accrou_art.jpg?v=1513359213">
            <a:extLst>
              <a:ext uri="{FF2B5EF4-FFF2-40B4-BE49-F238E27FC236}">
                <a16:creationId xmlns:a16="http://schemas.microsoft.com/office/drawing/2014/main" id="{5FEAA2BF-C6A2-42A7-8D80-E567B6E7F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4" b="7981"/>
          <a:stretch/>
        </p:blipFill>
        <p:spPr bwMode="auto">
          <a:xfrm>
            <a:off x="3448" y="1769523"/>
            <a:ext cx="5936704" cy="394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140005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vbg.ru/wp-content/uploads/2017/11/son201643113554_35.jpg">
            <a:extLst>
              <a:ext uri="{FF2B5EF4-FFF2-40B4-BE49-F238E27FC236}">
                <a16:creationId xmlns:a16="http://schemas.microsoft.com/office/drawing/2014/main" id="{6323CC80-1AD8-407C-9D31-85D007976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66" y="0"/>
            <a:ext cx="772358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246DBD-987E-40F2-976E-47CEFBC325A4}"/>
              </a:ext>
            </a:extLst>
          </p:cNvPr>
          <p:cNvSpPr/>
          <p:nvPr/>
        </p:nvSpPr>
        <p:spPr>
          <a:xfrm>
            <a:off x="179512" y="265212"/>
            <a:ext cx="482453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А вдруг </a:t>
            </a:r>
            <a:r>
              <a:rPr lang="ru-RU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ГОНЕНИЯ</a:t>
            </a:r>
            <a:r>
              <a:rPr lang="ru-RU" sz="2800" dirty="0">
                <a:solidFill>
                  <a:schemeClr val="bg1"/>
                </a:solidFill>
              </a:rPr>
              <a:t>?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spcAft>
                <a:spcPts val="2400"/>
              </a:spcAft>
            </a:pP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Кто будет </a:t>
            </a:r>
            <a:r>
              <a:rPr lang="ru-RU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КОРМИТЬ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моих детей</a:t>
            </a:r>
            <a:r>
              <a:rPr lang="ru-RU" sz="2800" dirty="0">
                <a:solidFill>
                  <a:schemeClr val="bg1"/>
                </a:solidFill>
              </a:rPr>
              <a:t>?</a:t>
            </a:r>
          </a:p>
          <a:p>
            <a:pPr>
              <a:spcAft>
                <a:spcPts val="2400"/>
              </a:spcAft>
            </a:pP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А если я </a:t>
            </a:r>
            <a:r>
              <a:rPr lang="ru-RU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НЕ ВЫЙДУ ЗАМУЖ</a:t>
            </a:r>
            <a:r>
              <a:rPr lang="ru-RU" sz="2800" dirty="0">
                <a:solidFill>
                  <a:schemeClr val="bg1"/>
                </a:solidFill>
              </a:rPr>
              <a:t>?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spcAft>
                <a:spcPts val="2400"/>
              </a:spcAft>
            </a:pP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Как быть с </a:t>
            </a:r>
            <a:r>
              <a:rPr lang="ru-RU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ПЕНСИЕЙ</a:t>
            </a:r>
            <a:r>
              <a:rPr lang="ru-RU" sz="2800" dirty="0">
                <a:solidFill>
                  <a:schemeClr val="bg1"/>
                </a:solidFill>
              </a:rPr>
              <a:t>?</a:t>
            </a:r>
          </a:p>
          <a:p>
            <a:pPr>
              <a:spcAft>
                <a:spcPts val="2400"/>
              </a:spcAft>
            </a:pP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Как я буду </a:t>
            </a:r>
            <a:r>
              <a:rPr lang="ru-RU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ЖИТЬ</a:t>
            </a:r>
            <a:r>
              <a:rPr lang="ru-RU" sz="28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22496729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29BF7E-0629-4480-964E-0067B0F68711}"/>
              </a:ext>
            </a:extLst>
          </p:cNvPr>
          <p:cNvSpPr/>
          <p:nvPr/>
        </p:nvSpPr>
        <p:spPr>
          <a:xfrm>
            <a:off x="179512" y="1939394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60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Вожди народа</a:t>
            </a:r>
            <a:r>
              <a:rPr lang="ru-RU" sz="6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поселились в Иерусалиме…»</a:t>
            </a:r>
            <a:endParaRPr lang="ru-RU" sz="66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4A73DB-3662-4ADC-BE45-EDAEE85C7BE0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11:1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E1BC4C-785D-40DC-A065-C012A9FF4A85}"/>
              </a:ext>
            </a:extLst>
          </p:cNvPr>
          <p:cNvSpPr/>
          <p:nvPr/>
        </p:nvSpPr>
        <p:spPr>
          <a:xfrm>
            <a:off x="461266" y="121196"/>
            <a:ext cx="8215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КТО ПОСЕЛИЛСЯ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 святом городе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2D24C23-B54D-4D36-A63D-73BAAB3D2C7E}"/>
              </a:ext>
            </a:extLst>
          </p:cNvPr>
          <p:cNvCxnSpPr/>
          <p:nvPr/>
        </p:nvCxnSpPr>
        <p:spPr>
          <a:xfrm>
            <a:off x="-108520" y="1561356"/>
            <a:ext cx="6336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C2A946-0545-4054-B7BD-AF329EF927C4}"/>
              </a:ext>
            </a:extLst>
          </p:cNvPr>
          <p:cNvSpPr/>
          <p:nvPr/>
        </p:nvSpPr>
        <p:spPr>
          <a:xfrm>
            <a:off x="-767" y="1489348"/>
            <a:ext cx="18002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132411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543366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2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4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Иерусалим, устроенный как город, слитый в одно, </a:t>
            </a:r>
            <a:r>
              <a:rPr lang="ru-RU" sz="42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4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куда восходят колена, колена Господни, по закону Израилеву, славить имя Господне. </a:t>
            </a:r>
            <a:r>
              <a:rPr lang="ru-RU" sz="42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4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Там стоят престолы суда, престолы дома </a:t>
            </a:r>
            <a:r>
              <a:rPr lang="ru-RU" sz="42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Давидова</a:t>
            </a:r>
            <a:r>
              <a:rPr lang="ru-RU" sz="4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.»</a:t>
            </a:r>
            <a:endParaRPr lang="ru-RU" sz="42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Псалом 121:3-5</a:t>
            </a:r>
          </a:p>
        </p:txBody>
      </p:sp>
    </p:spTree>
    <p:extLst>
      <p:ext uri="{BB962C8B-B14F-4D97-AF65-F5344CB8AC3E}">
        <p14:creationId xmlns:p14="http://schemas.microsoft.com/office/powerpoint/2010/main" val="1032789643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29BF7E-0629-4480-964E-0067B0F68711}"/>
              </a:ext>
            </a:extLst>
          </p:cNvPr>
          <p:cNvSpPr/>
          <p:nvPr/>
        </p:nvSpPr>
        <p:spPr>
          <a:xfrm>
            <a:off x="179512" y="1939394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 хвалил всех, кто </a:t>
            </a:r>
            <a:r>
              <a:rPr lang="ru-RU" sz="54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добровольно</a:t>
            </a:r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соглашался жить в Иерусалиме»</a:t>
            </a:r>
            <a:endParaRPr lang="ru-RU" sz="239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4A73DB-3662-4ADC-BE45-EDAEE85C7BE0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11:2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E1BC4C-785D-40DC-A065-C012A9FF4A85}"/>
              </a:ext>
            </a:extLst>
          </p:cNvPr>
          <p:cNvSpPr/>
          <p:nvPr/>
        </p:nvSpPr>
        <p:spPr>
          <a:xfrm>
            <a:off x="461266" y="121196"/>
            <a:ext cx="8215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КТО ПОСЕЛИЛСЯ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 святом городе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2D24C23-B54D-4D36-A63D-73BAAB3D2C7E}"/>
              </a:ext>
            </a:extLst>
          </p:cNvPr>
          <p:cNvCxnSpPr/>
          <p:nvPr/>
        </p:nvCxnSpPr>
        <p:spPr>
          <a:xfrm>
            <a:off x="-108520" y="1561356"/>
            <a:ext cx="6336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C2A946-0545-4054-B7BD-AF329EF927C4}"/>
              </a:ext>
            </a:extLst>
          </p:cNvPr>
          <p:cNvSpPr/>
          <p:nvPr/>
        </p:nvSpPr>
        <p:spPr>
          <a:xfrm>
            <a:off x="-767" y="1489348"/>
            <a:ext cx="18002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054996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7624</TotalTime>
  <Words>562</Words>
  <Application>Microsoft Office PowerPoint</Application>
  <PresentationFormat>Экран (16:10)</PresentationFormat>
  <Paragraphs>78</Paragraphs>
  <Slides>17</Slides>
  <Notes>17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Тема Office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KARCHEMENKOFF</cp:lastModifiedBy>
  <cp:revision>522</cp:revision>
  <dcterms:created xsi:type="dcterms:W3CDTF">2018-02-03T10:08:25Z</dcterms:created>
  <dcterms:modified xsi:type="dcterms:W3CDTF">2025-11-09T12:24:32Z</dcterms:modified>
</cp:coreProperties>
</file>