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0"/>
  </p:notesMasterIdLst>
  <p:sldIdLst>
    <p:sldId id="345" r:id="rId2"/>
    <p:sldId id="545" r:id="rId3"/>
    <p:sldId id="622" r:id="rId4"/>
    <p:sldId id="628" r:id="rId5"/>
    <p:sldId id="641" r:id="rId6"/>
    <p:sldId id="642" r:id="rId7"/>
    <p:sldId id="610" r:id="rId8"/>
    <p:sldId id="611" r:id="rId9"/>
    <p:sldId id="644" r:id="rId10"/>
    <p:sldId id="645" r:id="rId11"/>
    <p:sldId id="640" r:id="rId12"/>
    <p:sldId id="646" r:id="rId13"/>
    <p:sldId id="647" r:id="rId14"/>
    <p:sldId id="648" r:id="rId15"/>
    <p:sldId id="649" r:id="rId16"/>
    <p:sldId id="650" r:id="rId17"/>
    <p:sldId id="613" r:id="rId18"/>
    <p:sldId id="581" r:id="rId19"/>
  </p:sldIdLst>
  <p:sldSz cx="9144000" cy="5715000" type="screen16x10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Century Gothic" panose="020B0502020202020204" pitchFamily="34" charset="0"/>
      <p:regular r:id="rId25"/>
      <p:bold r:id="rId26"/>
      <p:italic r:id="rId27"/>
      <p:boldItalic r:id="rId2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00000"/>
    <a:srgbClr val="6FA7D3"/>
    <a:srgbClr val="B1B2AC"/>
    <a:srgbClr val="72A7D3"/>
    <a:srgbClr val="FDFDFD"/>
    <a:srgbClr val="000099"/>
    <a:srgbClr val="F8F8F8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336" autoAdjust="0"/>
  </p:normalViewPr>
  <p:slideViewPr>
    <p:cSldViewPr>
      <p:cViewPr varScale="1">
        <p:scale>
          <a:sx n="86" d="100"/>
          <a:sy n="86" d="100"/>
        </p:scale>
        <p:origin x="1282" y="67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4F6F99-98DA-4124-B7C8-E944A034A478}" type="datetimeFigureOut">
              <a:rPr lang="ru-RU" smtClean="0"/>
              <a:t>12.10.2025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98BA48-6401-426C-9560-FCC9BDA8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7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9401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2456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u="none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4529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u="none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0647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94346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67806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8612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4613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7380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5093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71191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BY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71144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2528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1055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4547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837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7527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969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5357"/>
            <a:ext cx="7772400" cy="122502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282940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424691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867"/>
            <a:ext cx="2057400" cy="487627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867"/>
            <a:ext cx="6019800" cy="487627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1218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374260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2420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941272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12.10.2025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824176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262"/>
            <a:ext cx="4040188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279262"/>
            <a:ext cx="4041775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0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12.10.2025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196044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12.10.2025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460062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12.10.2025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893001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27543"/>
            <a:ext cx="3008313" cy="9683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27543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195919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12.10.2025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966807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12.10.2025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036079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C54502-AB8D-4604-9AD6-4EFA145770E8}" type="datetimeFigureOut">
              <a:rPr lang="ru-RU" smtClean="0"/>
              <a:t>12.10.2025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6960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584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D2A28D2-9887-4886-8F7E-2B79279F401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4" r="8326"/>
          <a:stretch/>
        </p:blipFill>
        <p:spPr>
          <a:xfrm>
            <a:off x="0" y="0"/>
            <a:ext cx="9144000" cy="5714999"/>
          </a:xfrm>
          <a:prstGeom prst="rect">
            <a:avLst/>
          </a:prstGeom>
        </p:spPr>
      </p:pic>
      <p:sp>
        <p:nvSpPr>
          <p:cNvPr id="3" name="Параллелограмм 2">
            <a:extLst>
              <a:ext uri="{FF2B5EF4-FFF2-40B4-BE49-F238E27FC236}">
                <a16:creationId xmlns:a16="http://schemas.microsoft.com/office/drawing/2014/main" id="{9FDB4B4A-D2AB-421E-B3D6-54A914B21066}"/>
              </a:ext>
            </a:extLst>
          </p:cNvPr>
          <p:cNvSpPr/>
          <p:nvPr/>
        </p:nvSpPr>
        <p:spPr>
          <a:xfrm flipH="1">
            <a:off x="-1476672" y="-95828"/>
            <a:ext cx="6912768" cy="5906656"/>
          </a:xfrm>
          <a:prstGeom prst="parallelogram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BY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F77DA6-A943-4C31-BC6B-B6013C51C70D}"/>
              </a:ext>
            </a:extLst>
          </p:cNvPr>
          <p:cNvSpPr txBox="1"/>
          <p:nvPr/>
        </p:nvSpPr>
        <p:spPr>
          <a:xfrm>
            <a:off x="467544" y="702484"/>
            <a:ext cx="460851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C00000"/>
                </a:solidFill>
                <a:latin typeface="Century Gothic" panose="020B0502020202020204" pitchFamily="34" charset="0"/>
              </a:rPr>
              <a:t>НАРОД</a:t>
            </a:r>
            <a:r>
              <a:rPr lang="ru-RU" sz="4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ru-RU" sz="3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ПОСЛУШНЫЙ</a:t>
            </a:r>
            <a:r>
              <a:rPr lang="ru-RU" sz="4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</a:p>
          <a:p>
            <a:r>
              <a:rPr lang="ru-RU" sz="44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БОГУ</a:t>
            </a:r>
            <a:endParaRPr lang="ru-RU" sz="2400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FDA9E6-A466-44BA-8D77-116F67BF884E}"/>
              </a:ext>
            </a:extLst>
          </p:cNvPr>
          <p:cNvSpPr txBox="1"/>
          <p:nvPr/>
        </p:nvSpPr>
        <p:spPr>
          <a:xfrm>
            <a:off x="558726" y="3865612"/>
            <a:ext cx="530941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СЕРИЯ ПРОПОВЕДЕЙ </a:t>
            </a:r>
          </a:p>
          <a:p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КНИГЕ </a:t>
            </a:r>
            <a:r>
              <a:rPr lang="ru-RU" sz="2200" dirty="0">
                <a:latin typeface="Calibri" panose="020F0502020204030204" pitchFamily="34" charset="0"/>
                <a:cs typeface="Times New Roman" panose="02020603050405020304" pitchFamily="18" charset="0"/>
              </a:rPr>
              <a:t>НЕЕМЍИ</a:t>
            </a:r>
            <a:endParaRPr lang="ru-BY" sz="22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B9521022-4579-4696-B053-BB527DAF1FAC}"/>
              </a:ext>
            </a:extLst>
          </p:cNvPr>
          <p:cNvGrpSpPr/>
          <p:nvPr/>
        </p:nvGrpSpPr>
        <p:grpSpPr>
          <a:xfrm>
            <a:off x="0" y="4549688"/>
            <a:ext cx="3491880" cy="468052"/>
            <a:chOff x="0" y="4184003"/>
            <a:chExt cx="3491880" cy="468052"/>
          </a:xfrm>
        </p:grpSpPr>
        <p:cxnSp>
          <p:nvCxnSpPr>
            <p:cNvPr id="6" name="Прямая соединительная линия 5">
              <a:extLst>
                <a:ext uri="{FF2B5EF4-FFF2-40B4-BE49-F238E27FC236}">
                  <a16:creationId xmlns:a16="http://schemas.microsoft.com/office/drawing/2014/main" id="{B43D0819-60A6-4007-B2F6-1237DFAFF3A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441676"/>
              <a:ext cx="349188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9E8B7DEE-9637-4078-AFDB-7176D85E8A2E}"/>
                </a:ext>
              </a:extLst>
            </p:cNvPr>
            <p:cNvSpPr/>
            <p:nvPr/>
          </p:nvSpPr>
          <p:spPr>
            <a:xfrm>
              <a:off x="0" y="4184003"/>
              <a:ext cx="467544" cy="46805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/>
                <a:t>14</a:t>
              </a:r>
              <a:endParaRPr lang="ru-BY" sz="2000" b="1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83A06FC-9235-4B7F-AFBD-96ED95641FDA}"/>
              </a:ext>
            </a:extLst>
          </p:cNvPr>
          <p:cNvSpPr txBox="1"/>
          <p:nvPr/>
        </p:nvSpPr>
        <p:spPr>
          <a:xfrm>
            <a:off x="558726" y="4926568"/>
            <a:ext cx="53094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НЕЕМЍЯ 9:38 - 10:1-39</a:t>
            </a:r>
            <a:endParaRPr lang="ru-BY" sz="28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65A6614-72A8-4EF9-B2FD-35951A374F7D}"/>
              </a:ext>
            </a:extLst>
          </p:cNvPr>
          <p:cNvSpPr txBox="1"/>
          <p:nvPr/>
        </p:nvSpPr>
        <p:spPr>
          <a:xfrm>
            <a:off x="467544" y="2641476"/>
            <a:ext cx="38884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latin typeface="Century Gothic" panose="020B0502020202020204" pitchFamily="34" charset="0"/>
              </a:rPr>
              <a:t>часть </a:t>
            </a:r>
            <a:r>
              <a:rPr lang="en-US" sz="3200" dirty="0">
                <a:latin typeface="Century Gothic" panose="020B0502020202020204" pitchFamily="34" charset="0"/>
              </a:rPr>
              <a:t>3</a:t>
            </a:r>
            <a:endParaRPr lang="ru-RU" sz="32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739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C29BF7E-0629-4480-964E-0067B0F68711}"/>
              </a:ext>
            </a:extLst>
          </p:cNvPr>
          <p:cNvSpPr/>
          <p:nvPr/>
        </p:nvSpPr>
        <p:spPr>
          <a:xfrm>
            <a:off x="179512" y="1777380"/>
            <a:ext cx="8784976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23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28</a:t>
            </a:r>
            <a:r>
              <a:rPr lang="ru-RU" sz="23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3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 остальной народ</a:t>
            </a:r>
            <a:r>
              <a:rPr lang="ru-RU" sz="23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– священники, левиты, привратники, певцы, храмовые слуги и все, кто отделились от чужеземных народов ради Божьего Закона, </a:t>
            </a:r>
            <a:r>
              <a:rPr lang="ru-RU" sz="23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вместе со своими женами и всеми своими сыновьями и </a:t>
            </a:r>
            <a:r>
              <a:rPr lang="ru-RU" sz="2300" b="1" i="1" u="sng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дочерьми</a:t>
            </a:r>
            <a:r>
              <a:rPr lang="ru-RU" sz="23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которые способны понимать, – </a:t>
            </a:r>
          </a:p>
          <a:p>
            <a:r>
              <a:rPr lang="ru-RU" sz="23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29</a:t>
            </a:r>
            <a:r>
              <a:rPr lang="ru-RU" sz="23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3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все они ныне присоединяются к своим братьям из знати</a:t>
            </a:r>
            <a:r>
              <a:rPr lang="ru-RU" sz="23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и связывают себя проклятием и клятвой следовать Закону Господа, данному через Божьего слугу Моисея, и бережно исполнять все повеления, установления и предписания Господа, нашего Владыки</a:t>
            </a:r>
            <a:r>
              <a:rPr lang="ru-RU" sz="23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sz="2300" b="1" i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4A73DB-3662-4ADC-BE45-EDAEE85C7BE0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10:28-29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BE1BC4C-785D-40DC-A065-C012A9FF4A85}"/>
              </a:ext>
            </a:extLst>
          </p:cNvPr>
          <p:cNvSpPr/>
          <p:nvPr/>
        </p:nvSpPr>
        <p:spPr>
          <a:xfrm>
            <a:off x="461266" y="121196"/>
            <a:ext cx="821519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КОЛЛЕКТИВНАЯ ОТВЕТСТВЕННОСТЬ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42D24C23-B54D-4D36-A63D-73BAAB3D2C7E}"/>
              </a:ext>
            </a:extLst>
          </p:cNvPr>
          <p:cNvCxnSpPr/>
          <p:nvPr/>
        </p:nvCxnSpPr>
        <p:spPr>
          <a:xfrm>
            <a:off x="-108520" y="1561356"/>
            <a:ext cx="63367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8C2A946-0545-4054-B7BD-AF329EF927C4}"/>
              </a:ext>
            </a:extLst>
          </p:cNvPr>
          <p:cNvSpPr/>
          <p:nvPr/>
        </p:nvSpPr>
        <p:spPr>
          <a:xfrm>
            <a:off x="-767" y="1489348"/>
            <a:ext cx="180020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E5F04D39-60BA-4251-8BD6-53087A5089AA}"/>
              </a:ext>
            </a:extLst>
          </p:cNvPr>
          <p:cNvGrpSpPr/>
          <p:nvPr/>
        </p:nvGrpSpPr>
        <p:grpSpPr>
          <a:xfrm>
            <a:off x="8238387" y="-22820"/>
            <a:ext cx="720082" cy="1077220"/>
            <a:chOff x="8238387" y="-22820"/>
            <a:chExt cx="720082" cy="1077220"/>
          </a:xfrm>
        </p:grpSpPr>
        <p:sp>
          <p:nvSpPr>
            <p:cNvPr id="7" name="Стрелка: пятиугольник 6">
              <a:extLst>
                <a:ext uri="{FF2B5EF4-FFF2-40B4-BE49-F238E27FC236}">
                  <a16:creationId xmlns:a16="http://schemas.microsoft.com/office/drawing/2014/main" id="{9F34522A-EABF-46C3-B364-EB966221C4AD}"/>
                </a:ext>
              </a:extLst>
            </p:cNvPr>
            <p:cNvSpPr/>
            <p:nvPr/>
          </p:nvSpPr>
          <p:spPr>
            <a:xfrm rot="5400000">
              <a:off x="8059819" y="155750"/>
              <a:ext cx="1077220" cy="720080"/>
            </a:xfrm>
            <a:prstGeom prst="homePlat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BY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69E015D-317A-4415-AB5D-D445F5EBCDE9}"/>
                </a:ext>
              </a:extLst>
            </p:cNvPr>
            <p:cNvSpPr txBox="1"/>
            <p:nvPr/>
          </p:nvSpPr>
          <p:spPr>
            <a:xfrm flipH="1">
              <a:off x="8238387" y="121196"/>
              <a:ext cx="7200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3</a:t>
              </a:r>
              <a:endParaRPr lang="ru-BY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8132411"/>
      </p:ext>
    </p:extLst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265212"/>
            <a:ext cx="87849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32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</a:t>
            </a:r>
            <a:r>
              <a:rPr lang="ru-RU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Как от Божественной силы Его даровано </a:t>
            </a:r>
            <a:r>
              <a:rPr lang="ru-RU" sz="32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нам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все потребное для жизни и благочестия, через познание Призвавшего </a:t>
            </a:r>
            <a:r>
              <a:rPr lang="ru-RU" sz="32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нас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славою и </a:t>
            </a:r>
            <a:r>
              <a:rPr lang="ru-RU" sz="32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благостию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32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которыми дарованы </a:t>
            </a:r>
            <a:r>
              <a:rPr lang="ru-RU" sz="32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нам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великие и драгоценные обетования, дабы </a:t>
            </a:r>
            <a:r>
              <a:rPr lang="ru-RU" sz="32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вы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через них </a:t>
            </a:r>
            <a:r>
              <a:rPr lang="ru-RU" sz="32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соделались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причастниками Божеского естества, удалившись от господствующего в мире растления похотью</a:t>
            </a:r>
            <a:r>
              <a:rPr lang="ru-RU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…»</a:t>
            </a:r>
            <a:endParaRPr lang="ru-RU" sz="287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Петра 1:3-4</a:t>
            </a:r>
          </a:p>
        </p:txBody>
      </p:sp>
    </p:spTree>
    <p:extLst>
      <p:ext uri="{BB962C8B-B14F-4D97-AF65-F5344CB8AC3E}">
        <p14:creationId xmlns:p14="http://schemas.microsoft.com/office/powerpoint/2010/main" val="1032789643"/>
      </p:ext>
    </p:extLst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471358"/>
            <a:ext cx="878497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36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9</a:t>
            </a:r>
            <a:r>
              <a:rPr lang="ru-RU" sz="3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3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Любовь Божия к </a:t>
            </a:r>
            <a:r>
              <a:rPr lang="ru-RU" sz="36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нам</a:t>
            </a:r>
            <a:r>
              <a:rPr lang="ru-RU" sz="3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открылась в том, что Бог послал в мир Единородного Сына Своего, чтобы </a:t>
            </a:r>
            <a:r>
              <a:rPr lang="ru-RU" sz="36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мы</a:t>
            </a:r>
            <a:r>
              <a:rPr lang="ru-RU" sz="3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получили жизнь через Него. </a:t>
            </a:r>
            <a:r>
              <a:rPr lang="ru-RU" sz="36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10</a:t>
            </a:r>
            <a:r>
              <a:rPr lang="ru-RU" sz="3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В том любовь, что не </a:t>
            </a:r>
            <a:r>
              <a:rPr lang="ru-RU" sz="36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мы</a:t>
            </a:r>
            <a:r>
              <a:rPr lang="ru-RU" sz="3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возлюбили Бога, но Он возлюбил </a:t>
            </a:r>
            <a:r>
              <a:rPr lang="ru-RU" sz="36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нас</a:t>
            </a:r>
            <a:r>
              <a:rPr lang="ru-RU" sz="3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послал Сына Своего в умилостивление за грехи </a:t>
            </a:r>
            <a:r>
              <a:rPr lang="ru-RU" sz="36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наши</a:t>
            </a:r>
            <a:r>
              <a:rPr lang="ru-RU" sz="3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.»</a:t>
            </a:r>
            <a:endParaRPr lang="ru-RU" sz="714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Иоанна 4:9,10</a:t>
            </a:r>
          </a:p>
        </p:txBody>
      </p:sp>
    </p:spTree>
    <p:extLst>
      <p:ext uri="{BB962C8B-B14F-4D97-AF65-F5344CB8AC3E}">
        <p14:creationId xmlns:p14="http://schemas.microsoft.com/office/powerpoint/2010/main" val="1223961446"/>
      </p:ext>
    </p:extLst>
  </p:cSld>
  <p:clrMapOvr>
    <a:masterClrMapping/>
  </p:clrMapOvr>
  <p:transition spd="slow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656024"/>
            <a:ext cx="87849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«…</a:t>
            </a:r>
            <a:r>
              <a:rPr lang="ru-RU" sz="48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 прости </a:t>
            </a:r>
            <a:r>
              <a:rPr lang="ru-RU" sz="48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нам</a:t>
            </a:r>
            <a:r>
              <a:rPr lang="ru-RU" sz="48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грехи наши, ибо и </a:t>
            </a:r>
            <a:r>
              <a:rPr lang="ru-RU" sz="48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мы</a:t>
            </a:r>
            <a:r>
              <a:rPr lang="ru-RU" sz="48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прощаем всякому должнику </a:t>
            </a:r>
            <a:r>
              <a:rPr lang="ru-RU" sz="48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нашему</a:t>
            </a:r>
            <a:r>
              <a:rPr lang="ru-RU" sz="48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; и не введи </a:t>
            </a:r>
            <a:r>
              <a:rPr lang="ru-RU" sz="48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нас</a:t>
            </a:r>
            <a:r>
              <a:rPr lang="ru-RU" sz="48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в искушение, но избавь </a:t>
            </a:r>
            <a:r>
              <a:rPr lang="ru-RU" sz="48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нас</a:t>
            </a:r>
            <a:r>
              <a:rPr lang="ru-RU" sz="48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от лукавого</a:t>
            </a:r>
            <a:r>
              <a:rPr lang="ru-RU" sz="4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sz="3070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Луки 11:4</a:t>
            </a:r>
          </a:p>
        </p:txBody>
      </p:sp>
    </p:spTree>
    <p:extLst>
      <p:ext uri="{BB962C8B-B14F-4D97-AF65-F5344CB8AC3E}">
        <p14:creationId xmlns:p14="http://schemas.microsoft.com/office/powerpoint/2010/main" val="1358954194"/>
      </p:ext>
    </p:extLst>
  </p:cSld>
  <p:clrMapOvr>
    <a:masterClrMapping/>
  </p:clrMapOvr>
  <p:transition spd="slow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553244"/>
            <a:ext cx="878497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4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Но </a:t>
            </a:r>
            <a:r>
              <a:rPr lang="ru-RU" sz="44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вы</a:t>
            </a:r>
            <a:r>
              <a:rPr lang="ru-RU" sz="4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— род избранный, царственное священство, </a:t>
            </a:r>
            <a:r>
              <a:rPr lang="ru-RU" sz="44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народ</a:t>
            </a:r>
            <a:r>
              <a:rPr lang="ru-RU" sz="4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святой, </a:t>
            </a:r>
            <a:r>
              <a:rPr lang="ru-RU" sz="44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люди</a:t>
            </a:r>
            <a:r>
              <a:rPr lang="ru-RU" sz="4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взятые в удел, дабы возвещать совершенства Призвавшего </a:t>
            </a:r>
            <a:r>
              <a:rPr lang="ru-RU" sz="44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вас</a:t>
            </a:r>
            <a:r>
              <a:rPr lang="ru-RU" sz="4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из тьмы в чудный Свой свет…</a:t>
            </a:r>
            <a:r>
              <a:rPr lang="ru-RU" sz="4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 </a:t>
            </a:r>
            <a:endParaRPr lang="ru-RU" sz="4000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Петра 2:9</a:t>
            </a:r>
          </a:p>
        </p:txBody>
      </p:sp>
    </p:spTree>
    <p:extLst>
      <p:ext uri="{BB962C8B-B14F-4D97-AF65-F5344CB8AC3E}">
        <p14:creationId xmlns:p14="http://schemas.microsoft.com/office/powerpoint/2010/main" val="2263567625"/>
      </p:ext>
    </p:extLst>
  </p:cSld>
  <p:clrMapOvr>
    <a:masterClrMapping/>
  </p:clrMapOvr>
  <p:transition spd="slow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553244"/>
            <a:ext cx="87849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4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Не о себе только каждый заботься, но каждый и о других</a:t>
            </a:r>
            <a:r>
              <a:rPr lang="ru-RU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.»</a:t>
            </a:r>
            <a:endParaRPr lang="ru-RU" sz="4000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084168" y="5049678"/>
            <a:ext cx="2736304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Галатам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6:2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89FA3CC-62D1-49E8-B975-46CE687051D4}"/>
              </a:ext>
            </a:extLst>
          </p:cNvPr>
          <p:cNvSpPr/>
          <p:nvPr/>
        </p:nvSpPr>
        <p:spPr>
          <a:xfrm>
            <a:off x="179512" y="3078748"/>
            <a:ext cx="87849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>
                <a:solidFill>
                  <a:schemeClr val="bg1"/>
                </a:solidFill>
                <a:latin typeface="Calibri" panose="020F0502020204030204" pitchFamily="34" charset="0"/>
              </a:rPr>
              <a:t>«Носите бремена друг друга, и таким образом исполните закон Христов.»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4B3EF8-9766-408B-9CB7-3C5CEB23BCE8}"/>
              </a:ext>
            </a:extLst>
          </p:cNvPr>
          <p:cNvSpPr txBox="1"/>
          <p:nvPr/>
        </p:nvSpPr>
        <p:spPr>
          <a:xfrm>
            <a:off x="6084168" y="2073830"/>
            <a:ext cx="2736304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Филиппийцам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2:4</a:t>
            </a:r>
          </a:p>
        </p:txBody>
      </p:sp>
    </p:spTree>
    <p:extLst>
      <p:ext uri="{BB962C8B-B14F-4D97-AF65-F5344CB8AC3E}">
        <p14:creationId xmlns:p14="http://schemas.microsoft.com/office/powerpoint/2010/main" val="3219496291"/>
      </p:ext>
    </p:extLst>
  </p:cSld>
  <p:clrMapOvr>
    <a:masterClrMapping/>
  </p:clrMapOvr>
  <p:transition spd="slow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409228"/>
            <a:ext cx="878497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5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Посему, </a:t>
            </a:r>
            <a:r>
              <a:rPr lang="ru-RU" sz="54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страдает ли один </a:t>
            </a:r>
            <a:r>
              <a:rPr lang="ru-RU" sz="5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член — </a:t>
            </a:r>
            <a:r>
              <a:rPr lang="ru-RU" sz="54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страдают с ним все</a:t>
            </a:r>
            <a:r>
              <a:rPr lang="ru-RU" sz="5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члены; </a:t>
            </a:r>
            <a:r>
              <a:rPr lang="ru-RU" sz="54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славится ли один</a:t>
            </a:r>
            <a:r>
              <a:rPr lang="ru-RU" sz="5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член — с ним </a:t>
            </a:r>
            <a:r>
              <a:rPr lang="ru-RU" sz="54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радуются все </a:t>
            </a:r>
            <a:r>
              <a:rPr lang="ru-RU" sz="5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члены</a:t>
            </a:r>
            <a:r>
              <a:rPr lang="ru-RU" sz="5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r>
              <a:rPr lang="ru-BY" sz="5400" dirty="0">
                <a:solidFill>
                  <a:schemeClr val="bg1"/>
                </a:solidFill>
                <a:effectLst/>
              </a:rPr>
              <a:t>»</a:t>
            </a:r>
            <a:endParaRPr lang="ru-RU" sz="54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084168" y="5049678"/>
            <a:ext cx="2736304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Коринфянам 12:26</a:t>
            </a:r>
          </a:p>
        </p:txBody>
      </p:sp>
    </p:spTree>
    <p:extLst>
      <p:ext uri="{BB962C8B-B14F-4D97-AF65-F5344CB8AC3E}">
        <p14:creationId xmlns:p14="http://schemas.microsoft.com/office/powerpoint/2010/main" val="3657081534"/>
      </p:ext>
    </p:extLst>
  </p:cSld>
  <p:clrMapOvr>
    <a:masterClrMapping/>
  </p:clrMapOvr>
  <p:transition spd="slow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4F69572-E6E0-4566-8A3F-9D0E448E673C}"/>
              </a:ext>
            </a:extLst>
          </p:cNvPr>
          <p:cNvSpPr txBox="1"/>
          <p:nvPr/>
        </p:nvSpPr>
        <p:spPr>
          <a:xfrm>
            <a:off x="107504" y="193204"/>
            <a:ext cx="8856984" cy="54322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2400" b="1" dirty="0">
                <a:solidFill>
                  <a:srgbClr val="FFFF00"/>
                </a:solidFill>
              </a:rPr>
              <a:t>БОГ ОТЕЦ ПОСЫЛАЕТ СВОЕГО СЫНА ЗАКЛЮЧИТЬ ЗАВЕТ</a:t>
            </a:r>
          </a:p>
          <a:p>
            <a:pPr algn="ctr">
              <a:spcAft>
                <a:spcPts val="600"/>
              </a:spcAft>
            </a:pPr>
            <a:r>
              <a:rPr lang="ru-RU" sz="2400" dirty="0">
                <a:solidFill>
                  <a:schemeClr val="bg1"/>
                </a:solidFill>
              </a:rPr>
              <a:t>«</a:t>
            </a:r>
            <a:r>
              <a:rPr lang="ru-RU" sz="2400" b="1" i="1" dirty="0">
                <a:solidFill>
                  <a:schemeClr val="bg1"/>
                </a:solidFill>
              </a:rPr>
              <a:t>Я сошел с небес не для того, чтобы творить волю Мою, но волю пославшего Меня Отца</a:t>
            </a:r>
            <a:r>
              <a:rPr lang="ru-RU" sz="2400" dirty="0">
                <a:solidFill>
                  <a:schemeClr val="bg1"/>
                </a:solidFill>
              </a:rPr>
              <a:t>» (Иоанна 6:38)</a:t>
            </a:r>
          </a:p>
          <a:p>
            <a:pPr algn="ctr">
              <a:spcAft>
                <a:spcPts val="600"/>
              </a:spcAft>
            </a:pPr>
            <a:r>
              <a:rPr lang="ru-RU" sz="2400" b="1" dirty="0">
                <a:solidFill>
                  <a:srgbClr val="FFFF00"/>
                </a:solidFill>
              </a:rPr>
              <a:t>СЫН ЗАКЛЮЧАЕТ ЗАВЕТ С АПОСТОЛАМИ ВО ВРЕМЯ ВЕЧЕРИ </a:t>
            </a:r>
          </a:p>
          <a:p>
            <a:pPr algn="ctr">
              <a:spcAft>
                <a:spcPts val="600"/>
              </a:spcAft>
            </a:pPr>
            <a:r>
              <a:rPr lang="ru-RU" sz="2400" dirty="0">
                <a:solidFill>
                  <a:schemeClr val="bg1"/>
                </a:solidFill>
              </a:rPr>
              <a:t>«</a:t>
            </a:r>
            <a:r>
              <a:rPr lang="ru-RU" sz="2400" b="1" i="1" dirty="0">
                <a:solidFill>
                  <a:schemeClr val="bg1"/>
                </a:solidFill>
              </a:rPr>
              <a:t>сия чаша есть новый завет в Моей Крови, которая за вас проливается</a:t>
            </a:r>
            <a:r>
              <a:rPr lang="ru-RU" sz="2400" dirty="0">
                <a:solidFill>
                  <a:schemeClr val="bg1"/>
                </a:solidFill>
              </a:rPr>
              <a:t>» (Луки 22:20)</a:t>
            </a:r>
          </a:p>
          <a:p>
            <a:pPr algn="ctr">
              <a:spcAft>
                <a:spcPts val="600"/>
              </a:spcAft>
            </a:pPr>
            <a:r>
              <a:rPr lang="ru-RU" sz="2400" b="1" dirty="0">
                <a:solidFill>
                  <a:srgbClr val="FFFF00"/>
                </a:solidFill>
              </a:rPr>
              <a:t>ДУХ СВЯТОЙ НАПОЛНЯЕТ НАС, КАК УЧЕНИКОВ ХРИСТА,                  И ПОМОГАЕТ НАМ ИСПОЛНЯТЬ УСЛОВИЯ НОВОГО ЗАВЕТА</a:t>
            </a:r>
          </a:p>
          <a:p>
            <a:pPr algn="ctr">
              <a:spcAft>
                <a:spcPts val="600"/>
              </a:spcAft>
            </a:pPr>
            <a:r>
              <a:rPr lang="ru-RU" sz="2400" dirty="0">
                <a:solidFill>
                  <a:schemeClr val="bg1"/>
                </a:solidFill>
              </a:rPr>
              <a:t>«</a:t>
            </a:r>
            <a:r>
              <a:rPr lang="ru-RU" sz="2400" b="1" i="1" dirty="0">
                <a:solidFill>
                  <a:schemeClr val="bg1"/>
                </a:solidFill>
              </a:rPr>
              <a:t>Когда же </a:t>
            </a:r>
            <a:r>
              <a:rPr lang="ru-RU" sz="2400" b="1" i="1" dirty="0" err="1">
                <a:solidFill>
                  <a:schemeClr val="bg1"/>
                </a:solidFill>
              </a:rPr>
              <a:t>приидет</a:t>
            </a:r>
            <a:r>
              <a:rPr lang="ru-RU" sz="2400" b="1" i="1" dirty="0">
                <a:solidFill>
                  <a:schemeClr val="bg1"/>
                </a:solidFill>
              </a:rPr>
              <a:t> Он, Дух истины, то наставит вас на всякую истину</a:t>
            </a:r>
            <a:r>
              <a:rPr lang="ru-BY" sz="2400" dirty="0">
                <a:solidFill>
                  <a:schemeClr val="bg1"/>
                </a:solidFill>
              </a:rPr>
              <a:t>» (Иоанна 16:13)</a:t>
            </a:r>
            <a:endParaRPr lang="ru-RU" sz="2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</a:pPr>
            <a:endParaRPr lang="ru-RU" sz="1400" dirty="0">
              <a:solidFill>
                <a:schemeClr val="bg1"/>
              </a:solidFill>
            </a:endParaRPr>
          </a:p>
          <a:p>
            <a:pPr algn="ctr">
              <a:spcAft>
                <a:spcPts val="600"/>
              </a:spcAft>
            </a:pPr>
            <a:r>
              <a:rPr lang="ru-RU" sz="24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СЕГОДНЯ ЗАВЕТНЫЕ ОТНОШЕНИЯ МЕЖДУ</a:t>
            </a:r>
          </a:p>
          <a:p>
            <a:pPr algn="ctr">
              <a:spcAft>
                <a:spcPts val="600"/>
              </a:spcAft>
            </a:pPr>
            <a:r>
              <a:rPr lang="ru-RU" sz="24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НАМИ И БОГОМ НЕИЗБЕЖНЫ!</a:t>
            </a:r>
            <a:endParaRPr lang="ru-BY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015779"/>
      </p:ext>
    </p:extLst>
  </p:cSld>
  <p:clrMapOvr>
    <a:masterClrMapping/>
  </p:clrMapOvr>
  <p:transition spd="slow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432B593-A36F-4624-B1C8-7AD3EFA8653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23"/>
          <a:stretch/>
        </p:blipFill>
        <p:spPr>
          <a:xfrm>
            <a:off x="0" y="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381887"/>
      </p:ext>
    </p:extLst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07504" y="121196"/>
            <a:ext cx="89289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1900" b="1" baseline="30000" dirty="0">
                <a:solidFill>
                  <a:srgbClr val="FFFF00"/>
                </a:solidFill>
                <a:latin typeface="Calibri" panose="020F0502020204030204" pitchFamily="34" charset="0"/>
              </a:rPr>
              <a:t>38</a:t>
            </a:r>
            <a:r>
              <a:rPr lang="ru-RU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 виду всего этого мы заключаем прочный договор, записываем его, и наши вожди, левиты и священники прикладывают к нему свои печати</a:t>
            </a:r>
            <a:r>
              <a:rPr lang="ru-RU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.»</a:t>
            </a:r>
            <a:endParaRPr lang="ru-RU" sz="3200" b="1" i="1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A6BAB1D-3949-46D1-98C6-15E07BC45DB7}"/>
              </a:ext>
            </a:extLst>
          </p:cNvPr>
          <p:cNvSpPr/>
          <p:nvPr/>
        </p:nvSpPr>
        <p:spPr>
          <a:xfrm>
            <a:off x="107504" y="1776794"/>
            <a:ext cx="8928992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19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Печати приложили: Наместник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Неемия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сын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Хахалии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Цедекия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Серая, Азария, Иеремия, </a:t>
            </a:r>
            <a:r>
              <a:rPr lang="ru-RU" sz="19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Пашхур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Амария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Малхия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Хаттуш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Шевания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Маллух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</a:t>
            </a:r>
          </a:p>
          <a:p>
            <a:r>
              <a:rPr lang="ru-RU" sz="19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5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Харим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Меремоф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Авдий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6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Даниил,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Гиннефон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Барух, </a:t>
            </a:r>
            <a:r>
              <a:rPr lang="ru-RU" sz="19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7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Мешуллам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Авия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Миямин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8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Маазия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Вилгай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Шемая – это священники. </a:t>
            </a:r>
            <a:r>
              <a:rPr lang="ru-RU" sz="19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9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Левиты: Иисус, сын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Азании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Биннуй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из сыновей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Хенадада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Кадмиил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9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10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их собратья: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Шевания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Годия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Клита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Фелаия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Ханан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11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Миха,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Рехов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Хашавия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12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Заккур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Шеревия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Шевания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</a:t>
            </a:r>
          </a:p>
          <a:p>
            <a:r>
              <a:rPr lang="ru-RU" sz="19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13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Годия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Бани и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Венинуй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ru-RU" sz="19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14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Вожди народа: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Парош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Пахат-Моав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Елам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Затту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Бани, </a:t>
            </a:r>
            <a:r>
              <a:rPr lang="ru-RU" sz="19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15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Бунний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Азгад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Бевай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16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Адония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Бигвай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Адин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17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Атер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Езекия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Азур,</a:t>
            </a:r>
          </a:p>
          <a:p>
            <a:r>
              <a:rPr lang="ru-RU" sz="19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18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Годия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Хашум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Бецай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19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Хариф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Анатот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Невай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20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Магпиаш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Мешуллам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Хезир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21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Мешезавел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Цадок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Иаддуй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22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Пелатия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Ханан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Анаия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23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Осия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Ханания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Хашшув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24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Аллохеш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Пилха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Шовек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25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Рехум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Хашавна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Маасея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26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Ахия,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Ханан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Анан, </a:t>
            </a:r>
            <a:r>
              <a:rPr lang="ru-RU" sz="19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27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Маллух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Харим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</a:t>
            </a:r>
            <a:r>
              <a:rPr lang="ru-RU" sz="19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Баана</a:t>
            </a:r>
            <a:r>
              <a:rPr lang="ru-RU" sz="19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.»</a:t>
            </a:r>
            <a:endParaRPr lang="ru-RU" sz="1900" b="1" i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7624C1-29EF-42AD-9746-5B154B5BED39}"/>
              </a:ext>
            </a:extLst>
          </p:cNvPr>
          <p:cNvSpPr txBox="1"/>
          <p:nvPr/>
        </p:nvSpPr>
        <p:spPr>
          <a:xfrm>
            <a:off x="6948264" y="5233764"/>
            <a:ext cx="1872208" cy="33855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10:1-27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01DD93-A5B4-43C7-B766-98B272AD7B81}"/>
              </a:ext>
            </a:extLst>
          </p:cNvPr>
          <p:cNvSpPr txBox="1"/>
          <p:nvPr/>
        </p:nvSpPr>
        <p:spPr>
          <a:xfrm>
            <a:off x="6948264" y="1222802"/>
            <a:ext cx="1872208" cy="33855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9:38</a:t>
            </a:r>
          </a:p>
        </p:txBody>
      </p:sp>
    </p:spTree>
    <p:extLst>
      <p:ext uri="{BB962C8B-B14F-4D97-AF65-F5344CB8AC3E}">
        <p14:creationId xmlns:p14="http://schemas.microsoft.com/office/powerpoint/2010/main" val="341685308"/>
      </p:ext>
    </p:extLst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07504" y="79667"/>
            <a:ext cx="892899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chemeClr val="bg1"/>
                </a:solidFill>
                <a:latin typeface="Calibri" panose="020F0502020204030204" pitchFamily="34" charset="0"/>
              </a:rPr>
              <a:t>«</a:t>
            </a:r>
            <a:r>
              <a:rPr lang="ru-RU" sz="28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28</a:t>
            </a:r>
            <a:r>
              <a:rPr lang="ru-RU" sz="28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остальной народ – священники, левиты, привратники, певцы, храмовые слуги и все, кто отделились от чужеземных народов ради Божьего Закона, вместе со своими женами и всеми своими сыновьями и </a:t>
            </a:r>
            <a:r>
              <a:rPr lang="ru-RU" sz="28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дочерьми</a:t>
            </a:r>
            <a:r>
              <a:rPr lang="ru-RU" sz="28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которые способны понимать, – </a:t>
            </a:r>
            <a:r>
              <a:rPr lang="ru-RU" sz="28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29</a:t>
            </a:r>
            <a:r>
              <a:rPr lang="ru-RU" sz="28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все они ныне присоединяются к своим братьям из знати, и связывают себя проклятием и клятвой следовать Закону Господа, данному через Божьего слугу Моисея, и бережно исполнять все повеления, установления и предписания Господа, нашего Владыки.»</a:t>
            </a:r>
            <a:endParaRPr lang="ru-RU" sz="2800" b="1" i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2E1B98-8997-4236-BB5E-FC5AF9957FFE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10:28-29</a:t>
            </a:r>
          </a:p>
        </p:txBody>
      </p:sp>
    </p:spTree>
    <p:extLst>
      <p:ext uri="{BB962C8B-B14F-4D97-AF65-F5344CB8AC3E}">
        <p14:creationId xmlns:p14="http://schemas.microsoft.com/office/powerpoint/2010/main" val="3468037715"/>
      </p:ext>
    </p:extLst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07504" y="79667"/>
            <a:ext cx="892899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24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30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Мы обещаем не отдавать своих дочерей в жены народам, которые вокруг нас, и не брать их дочерей за своих сыновей.</a:t>
            </a:r>
          </a:p>
          <a:p>
            <a:r>
              <a:rPr lang="ru-RU" sz="24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31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Если народы, которые вокруг нас, принесут на продажу товары или зерно в субботу, мы не станем покупать у них в субботу или в какой-либо другой святой день. Каждый седьмой год мы не будем обрабатывать землю и будем прощать все долги. </a:t>
            </a:r>
            <a:r>
              <a:rPr lang="ru-RU" sz="24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32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Мы берем на себя обязательство исполнять повеления о том, чтобы каждый год давать треть шекеля на нужды дома нашего Бога: </a:t>
            </a:r>
            <a:r>
              <a:rPr lang="ru-RU" sz="24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33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на священный хлеб, на постоянные хлебные приношения и всесожжения, на приношения в субботу, Новолуние и в установленные праздники, на священные пожертвования, на жертвы за грех, чтобы очищать Израиль, и на все работы в доме нашего Бога. …</a:t>
            </a:r>
            <a:endParaRPr lang="ru-RU" sz="24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543569"/>
      </p:ext>
    </p:extLst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07504" y="79667"/>
            <a:ext cx="892899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34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Мы, священники, левиты и народ, бросили жребий, чтобы узнать, когда каждая из наших семей должна доставлять дрова в дом нашего Бога в установленные сроки каждый год, чтобы жечь их на жертвеннике Господа, нашего Бога, как написано в Законе. </a:t>
            </a:r>
            <a:r>
              <a:rPr lang="ru-RU" sz="24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35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Еще мы берем на себя обязанность каждый год доставлять в дом Господа первые плоды от наших урожаев и от каждого плодового дерева. </a:t>
            </a:r>
            <a:r>
              <a:rPr lang="ru-RU" sz="24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36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как еще написано в Законе, мы будем приводить к служащим там священникам в доме нашего Бога первенцев из наших сыновей и первородное от скота – из наших стад и отар. </a:t>
            </a:r>
            <a:r>
              <a:rPr lang="ru-RU" sz="2400" b="1" baseline="30000" dirty="0">
                <a:solidFill>
                  <a:srgbClr val="FFFF00"/>
                </a:solidFill>
                <a:latin typeface="Calibri" panose="020F0502020204030204" pitchFamily="34" charset="0"/>
              </a:rPr>
              <a:t>37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Еще мы будем приносить в хранилища дома нашего Бога, к священникам, муку первого помола, наши хлебные приношения от первых плодов, первые плоды всех наших деревьев и нашего молодого вина и масла.</a:t>
            </a:r>
          </a:p>
          <a:p>
            <a:r>
              <a:rPr lang="ru-RU" sz="2400" b="1" i="1" dirty="0">
                <a:solidFill>
                  <a:schemeClr val="bg1"/>
                </a:solidFill>
                <a:latin typeface="Calibri" panose="020F0502020204030204" pitchFamily="34" charset="0"/>
              </a:rPr>
              <a:t>…</a:t>
            </a:r>
            <a:endParaRPr lang="ru-RU" sz="24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1181850"/>
      </p:ext>
    </p:extLst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07504" y="79667"/>
            <a:ext cx="892899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Мы будем приносить десятую часть наших урожаев левитам, ведь это левитам надлежит собирать десятую часть во всех городах, где мы обрабатываем землю. </a:t>
            </a:r>
            <a:r>
              <a:rPr lang="ru-RU" sz="24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38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Когда левиты собирают десятую часть, их должен сопровождать священник, ведущий свой род от Аарона, а левиты должны доставлять десятую часть от десятой части в дом нашего Бога, в комнаты хранилища. </a:t>
            </a:r>
            <a:r>
              <a:rPr lang="ru-RU" sz="24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39</a:t>
            </a:r>
            <a:r>
              <a:rPr lang="ru-RU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Народ Израиля, включая левитов, должен приносить свои пожертвования зерна, молодого вина и масла в хранилища, где хранятся предметы для святилища и где живут священники, которые находятся на службе, и привратники, а также певцы. Мы не оставим дом нашего Бога.</a:t>
            </a:r>
            <a:r>
              <a:rPr lang="ru-RU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sz="3200" b="1" i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42DBB2-5BF9-4E01-B769-87BEAAD8A2DC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10:30-39</a:t>
            </a:r>
          </a:p>
        </p:txBody>
      </p:sp>
    </p:spTree>
    <p:extLst>
      <p:ext uri="{BB962C8B-B14F-4D97-AF65-F5344CB8AC3E}">
        <p14:creationId xmlns:p14="http://schemas.microsoft.com/office/powerpoint/2010/main" val="1723782028"/>
      </p:ext>
    </p:extLst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934CD2A-A5AC-43FB-922D-4C0E468967DB}"/>
              </a:ext>
            </a:extLst>
          </p:cNvPr>
          <p:cNvSpPr/>
          <p:nvPr/>
        </p:nvSpPr>
        <p:spPr>
          <a:xfrm>
            <a:off x="251520" y="260648"/>
            <a:ext cx="8640960" cy="5184576"/>
          </a:xfrm>
          <a:prstGeom prst="rect">
            <a:avLst/>
          </a:prstGeom>
          <a:solidFill>
            <a:srgbClr val="4F81BD">
              <a:alpha val="69804"/>
            </a:srgb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49D9E33-0BAD-46F1-9919-D727A1C85617}"/>
              </a:ext>
            </a:extLst>
          </p:cNvPr>
          <p:cNvSpPr/>
          <p:nvPr/>
        </p:nvSpPr>
        <p:spPr>
          <a:xfrm>
            <a:off x="395536" y="647313"/>
            <a:ext cx="8352928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ЗАВЕТ С БОГОМ ПОДПИСЫВАЮТ:</a:t>
            </a:r>
          </a:p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ПОЛИТИЧЕСКИЕ ЛИДЕРЫ</a:t>
            </a:r>
          </a:p>
          <a:p>
            <a:r>
              <a:rPr lang="ru-RU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	(министры, губернаторы и меры)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ДУХОВНЫЕ ЛИДЕРЫ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</a:p>
          <a:p>
            <a:r>
              <a:rPr lang="ru-RU" sz="3200" dirty="0">
                <a:solidFill>
                  <a:schemeClr val="bg1"/>
                </a:solidFill>
                <a:latin typeface="Calibri" panose="020F0502020204030204" pitchFamily="34" charset="0"/>
              </a:rPr>
              <a:t>	(священники - 21 имя, левиты - 17 имен)</a:t>
            </a:r>
            <a:endParaRPr lang="en-US" sz="32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ЗНАМЕНИТЫЕ СЕМЬИ</a:t>
            </a:r>
          </a:p>
          <a:p>
            <a:r>
              <a:rPr lang="ru-RU" sz="3200" dirty="0">
                <a:solidFill>
                  <a:schemeClr val="bg1"/>
                </a:solidFill>
                <a:latin typeface="Calibri" panose="020F0502020204030204" pitchFamily="34" charset="0"/>
              </a:rPr>
              <a:t>	(44 семьи)</a:t>
            </a:r>
            <a:endParaRPr lang="en-US" sz="32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ВЕСЬ ОСТАЛЬНОЙ НАРОД</a:t>
            </a:r>
          </a:p>
        </p:txBody>
      </p:sp>
    </p:spTree>
    <p:extLst>
      <p:ext uri="{BB962C8B-B14F-4D97-AF65-F5344CB8AC3E}">
        <p14:creationId xmlns:p14="http://schemas.microsoft.com/office/powerpoint/2010/main" val="2387111095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C29BF7E-0629-4480-964E-0067B0F68711}"/>
              </a:ext>
            </a:extLst>
          </p:cNvPr>
          <p:cNvSpPr/>
          <p:nvPr/>
        </p:nvSpPr>
        <p:spPr>
          <a:xfrm>
            <a:off x="179512" y="1777380"/>
            <a:ext cx="878497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21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29</a:t>
            </a:r>
            <a:r>
              <a:rPr lang="ru-RU" sz="2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… </a:t>
            </a:r>
            <a:r>
              <a:rPr lang="ru-RU" sz="21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все они ныне присоединяются к своим братьям из знати, и </a:t>
            </a:r>
            <a:r>
              <a:rPr lang="ru-RU" sz="21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связывают себя проклятием и клятвой следовать Закону Господа</a:t>
            </a:r>
            <a:r>
              <a:rPr lang="ru-RU" sz="21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данному через Божьего слугу Моисея, и </a:t>
            </a:r>
            <a:r>
              <a:rPr lang="ru-RU" sz="21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бережно исполнять все повеления</a:t>
            </a:r>
            <a:r>
              <a:rPr lang="ru-RU" sz="21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установления и предписания Господа, нашего Владыки.</a:t>
            </a:r>
          </a:p>
          <a:p>
            <a:r>
              <a:rPr lang="ru-RU" sz="21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30</a:t>
            </a:r>
            <a:r>
              <a:rPr lang="ru-RU" sz="21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1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Мы обещаем</a:t>
            </a:r>
            <a:r>
              <a:rPr lang="ru-RU" sz="21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не отдавать своих дочерей в жены народам, которые вокруг нас, и не брать их дочерей за своих сыновей. </a:t>
            </a:r>
            <a:r>
              <a:rPr lang="ru-RU" sz="21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31</a:t>
            </a:r>
            <a:r>
              <a:rPr lang="ru-RU" sz="21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Если народы, которые вокруг нас, принесут на продажу товары или зерно в субботу, </a:t>
            </a:r>
            <a:r>
              <a:rPr lang="ru-RU" sz="21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мы не станем покупать у них</a:t>
            </a:r>
            <a:r>
              <a:rPr lang="ru-RU" sz="21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в субботу или в какой-либо другой святой день. Каждый седьмой год </a:t>
            </a:r>
            <a:r>
              <a:rPr lang="ru-RU" sz="21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мы не будем</a:t>
            </a:r>
            <a:r>
              <a:rPr lang="ru-RU" sz="21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обрабатывать землю и </a:t>
            </a:r>
            <a:r>
              <a:rPr lang="ru-RU" sz="21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будем</a:t>
            </a:r>
            <a:r>
              <a:rPr lang="ru-RU" sz="21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прощать все долги</a:t>
            </a:r>
            <a:r>
              <a:rPr lang="ru-RU" sz="2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». </a:t>
            </a:r>
            <a:endParaRPr lang="ru-RU" sz="2100" b="1" i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4A73DB-3662-4ADC-BE45-EDAEE85C7BE0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10:29-31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BE1BC4C-785D-40DC-A065-C012A9FF4A85}"/>
              </a:ext>
            </a:extLst>
          </p:cNvPr>
          <p:cNvSpPr/>
          <p:nvPr/>
        </p:nvSpPr>
        <p:spPr>
          <a:xfrm>
            <a:off x="461266" y="121196"/>
            <a:ext cx="821519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АВТОРИТЕТ </a:t>
            </a:r>
          </a:p>
          <a:p>
            <a:r>
              <a:rPr lang="ru-RU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БОЖЬЕГО СЛОВА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42D24C23-B54D-4D36-A63D-73BAAB3D2C7E}"/>
              </a:ext>
            </a:extLst>
          </p:cNvPr>
          <p:cNvCxnSpPr/>
          <p:nvPr/>
        </p:nvCxnSpPr>
        <p:spPr>
          <a:xfrm>
            <a:off x="-108520" y="1561356"/>
            <a:ext cx="63367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8C2A946-0545-4054-B7BD-AF329EF927C4}"/>
              </a:ext>
            </a:extLst>
          </p:cNvPr>
          <p:cNvSpPr/>
          <p:nvPr/>
        </p:nvSpPr>
        <p:spPr>
          <a:xfrm>
            <a:off x="-767" y="1489348"/>
            <a:ext cx="180020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E5F04D39-60BA-4251-8BD6-53087A5089AA}"/>
              </a:ext>
            </a:extLst>
          </p:cNvPr>
          <p:cNvGrpSpPr/>
          <p:nvPr/>
        </p:nvGrpSpPr>
        <p:grpSpPr>
          <a:xfrm>
            <a:off x="8238387" y="-22820"/>
            <a:ext cx="720082" cy="1077220"/>
            <a:chOff x="8238387" y="-22820"/>
            <a:chExt cx="720082" cy="1077220"/>
          </a:xfrm>
        </p:grpSpPr>
        <p:sp>
          <p:nvSpPr>
            <p:cNvPr id="7" name="Стрелка: пятиугольник 6">
              <a:extLst>
                <a:ext uri="{FF2B5EF4-FFF2-40B4-BE49-F238E27FC236}">
                  <a16:creationId xmlns:a16="http://schemas.microsoft.com/office/drawing/2014/main" id="{9F34522A-EABF-46C3-B364-EB966221C4AD}"/>
                </a:ext>
              </a:extLst>
            </p:cNvPr>
            <p:cNvSpPr/>
            <p:nvPr/>
          </p:nvSpPr>
          <p:spPr>
            <a:xfrm rot="5400000">
              <a:off x="8059819" y="155750"/>
              <a:ext cx="1077220" cy="720080"/>
            </a:xfrm>
            <a:prstGeom prst="homePlat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BY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69E015D-317A-4415-AB5D-D445F5EBCDE9}"/>
                </a:ext>
              </a:extLst>
            </p:cNvPr>
            <p:cNvSpPr txBox="1"/>
            <p:nvPr/>
          </p:nvSpPr>
          <p:spPr>
            <a:xfrm flipH="1">
              <a:off x="8238387" y="121196"/>
              <a:ext cx="7200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1</a:t>
              </a:r>
              <a:endParaRPr lang="ru-BY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50170448"/>
      </p:ext>
    </p:extLst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C29BF7E-0629-4480-964E-0067B0F68711}"/>
              </a:ext>
            </a:extLst>
          </p:cNvPr>
          <p:cNvSpPr/>
          <p:nvPr/>
        </p:nvSpPr>
        <p:spPr>
          <a:xfrm>
            <a:off x="179512" y="1777380"/>
            <a:ext cx="878497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21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32</a:t>
            </a:r>
            <a:r>
              <a:rPr lang="ru-RU" sz="2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1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Мы берем на себя обязательство исполнять повеления о том, чтобы каждый год давать треть шекеля на нужды дома нашего Бога: </a:t>
            </a:r>
            <a:r>
              <a:rPr lang="ru-RU" sz="21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33</a:t>
            </a:r>
            <a:r>
              <a:rPr lang="ru-RU" sz="21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на священный хлеб, на постоянные хлебные приношения и всесожжения, на приношения в субботу, Новолуние и в установленные праздники, на священные пожертвования, на жертвы за грех, чтобы очищать Израиль, и на все работы в доме нашего Бога. </a:t>
            </a:r>
            <a:r>
              <a:rPr lang="ru-RU" sz="21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34</a:t>
            </a:r>
            <a:r>
              <a:rPr lang="ru-RU" sz="21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Мы, священники, левиты и народ, бросили жребий, чтобы узнать, когда каждая из наших семей должна доставлять дрова в дом нашего Бога в установленные сроки каждый год, чтобы жечь их на жертвеннике Господа, нашего Бога, как написано в Законе</a:t>
            </a:r>
            <a:r>
              <a:rPr lang="ru-RU" sz="2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sz="2100" b="1" i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4A73DB-3662-4ADC-BE45-EDAEE85C7BE0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10:32-34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BE1BC4C-785D-40DC-A065-C012A9FF4A85}"/>
              </a:ext>
            </a:extLst>
          </p:cNvPr>
          <p:cNvSpPr/>
          <p:nvPr/>
        </p:nvSpPr>
        <p:spPr>
          <a:xfrm>
            <a:off x="461266" y="121196"/>
            <a:ext cx="821519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ВАЖНОСТЬ </a:t>
            </a:r>
          </a:p>
          <a:p>
            <a:r>
              <a:rPr lang="ru-RU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ХРАМА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42D24C23-B54D-4D36-A63D-73BAAB3D2C7E}"/>
              </a:ext>
            </a:extLst>
          </p:cNvPr>
          <p:cNvCxnSpPr/>
          <p:nvPr/>
        </p:nvCxnSpPr>
        <p:spPr>
          <a:xfrm>
            <a:off x="-108520" y="1561356"/>
            <a:ext cx="63367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8C2A946-0545-4054-B7BD-AF329EF927C4}"/>
              </a:ext>
            </a:extLst>
          </p:cNvPr>
          <p:cNvSpPr/>
          <p:nvPr/>
        </p:nvSpPr>
        <p:spPr>
          <a:xfrm>
            <a:off x="-767" y="1489348"/>
            <a:ext cx="180020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E5F04D39-60BA-4251-8BD6-53087A5089AA}"/>
              </a:ext>
            </a:extLst>
          </p:cNvPr>
          <p:cNvGrpSpPr/>
          <p:nvPr/>
        </p:nvGrpSpPr>
        <p:grpSpPr>
          <a:xfrm>
            <a:off x="8238387" y="-22820"/>
            <a:ext cx="720082" cy="1077220"/>
            <a:chOff x="8238387" y="-22820"/>
            <a:chExt cx="720082" cy="1077220"/>
          </a:xfrm>
        </p:grpSpPr>
        <p:sp>
          <p:nvSpPr>
            <p:cNvPr id="7" name="Стрелка: пятиугольник 6">
              <a:extLst>
                <a:ext uri="{FF2B5EF4-FFF2-40B4-BE49-F238E27FC236}">
                  <a16:creationId xmlns:a16="http://schemas.microsoft.com/office/drawing/2014/main" id="{9F34522A-EABF-46C3-B364-EB966221C4AD}"/>
                </a:ext>
              </a:extLst>
            </p:cNvPr>
            <p:cNvSpPr/>
            <p:nvPr/>
          </p:nvSpPr>
          <p:spPr>
            <a:xfrm rot="5400000">
              <a:off x="8059819" y="155750"/>
              <a:ext cx="1077220" cy="720080"/>
            </a:xfrm>
            <a:prstGeom prst="homePlat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BY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69E015D-317A-4415-AB5D-D445F5EBCDE9}"/>
                </a:ext>
              </a:extLst>
            </p:cNvPr>
            <p:cNvSpPr txBox="1"/>
            <p:nvPr/>
          </p:nvSpPr>
          <p:spPr>
            <a:xfrm flipH="1">
              <a:off x="8238387" y="121196"/>
              <a:ext cx="7200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2</a:t>
              </a:r>
              <a:endParaRPr lang="ru-BY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60904942"/>
      </p:ext>
    </p:extLst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7533</TotalTime>
  <Words>1473</Words>
  <Application>Microsoft Office PowerPoint</Application>
  <PresentationFormat>Экран (16:10)</PresentationFormat>
  <Paragraphs>88</Paragraphs>
  <Slides>18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Century Gothic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KARCHEMENKOFF</cp:lastModifiedBy>
  <cp:revision>508</cp:revision>
  <dcterms:created xsi:type="dcterms:W3CDTF">2018-02-03T10:08:25Z</dcterms:created>
  <dcterms:modified xsi:type="dcterms:W3CDTF">2025-10-12T12:43:27Z</dcterms:modified>
</cp:coreProperties>
</file>