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345" r:id="rId2"/>
    <p:sldId id="545" r:id="rId3"/>
    <p:sldId id="62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635" r:id="rId17"/>
    <p:sldId id="611" r:id="rId18"/>
    <p:sldId id="636" r:id="rId19"/>
    <p:sldId id="637" r:id="rId20"/>
    <p:sldId id="638" r:id="rId21"/>
    <p:sldId id="640" r:id="rId22"/>
    <p:sldId id="613" r:id="rId23"/>
    <p:sldId id="639" r:id="rId24"/>
    <p:sldId id="581" r:id="rId2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FA7D3"/>
    <a:srgbClr val="B1B2AC"/>
    <a:srgbClr val="72A7D3"/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5" autoAdjust="0"/>
  </p:normalViewPr>
  <p:slideViewPr>
    <p:cSldViewPr>
      <p:cViewPr varScale="1">
        <p:scale>
          <a:sx n="92" d="100"/>
          <a:sy n="92" d="100"/>
        </p:scale>
        <p:origin x="1114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24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0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28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55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8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30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52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1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2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1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04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u="none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52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38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93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2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3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8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4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4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5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0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6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7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0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/>
              <a:t>Слайд 8 из 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9DF20F-E6A8-4C09-AABD-ED3790C1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r="3531"/>
          <a:stretch/>
        </p:blipFill>
        <p:spPr>
          <a:xfrm>
            <a:off x="0" y="-1334"/>
            <a:ext cx="9144000" cy="5715000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702484"/>
            <a:ext cx="46085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НАРОД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ПОСЛУШНЫЙ</a:t>
            </a:r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БОГУ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</a:t>
              </a:r>
              <a:r>
                <a:rPr lang="ru-RU" sz="2000" b="1" dirty="0"/>
                <a:t>3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9:1-37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A6614-72A8-4EF9-B2FD-35951A374F7D}"/>
              </a:ext>
            </a:extLst>
          </p:cNvPr>
          <p:cNvSpPr txBox="1"/>
          <p:nvPr/>
        </p:nvSpPr>
        <p:spPr>
          <a:xfrm>
            <a:off x="467544" y="2641476"/>
            <a:ext cx="388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часть 2</a:t>
            </a: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sz="2500" b="1" i="1" dirty="0">
                <a:solidFill>
                  <a:schemeClr val="bg1"/>
                </a:solidFill>
              </a:rPr>
              <a:t> Наши цари, вожди, священники и отцы не исполняли Твой Закон. Они не внимали Твоим повелениям и предостережениям, которые Ты посылал им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ru-RU" sz="2500" b="1" i="1" dirty="0">
                <a:solidFill>
                  <a:schemeClr val="bg1"/>
                </a:solidFill>
              </a:rPr>
              <a:t> Даже в своем царстве, наслаждаясь Твоей великой благостью в той просторной и плодородной земле, которую Ты дал им, они не служили Тебе и не отвернулись от своих злых дел.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ru-RU" sz="2500" b="1" i="1" dirty="0">
                <a:solidFill>
                  <a:schemeClr val="bg1"/>
                </a:solidFill>
              </a:rPr>
              <a:t> И вот, сегодня мы – рабы! В земле, которую Ты дал нашим отцам, чтобы они питались ее плодами и добрыми дарами, мы – рабы!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ru-RU" sz="2500" b="1" i="1" dirty="0">
                <a:solidFill>
                  <a:schemeClr val="bg1"/>
                </a:solidFill>
              </a:rPr>
              <a:t> Из-за наших грехов ее обильная жатва достается царям, которых Ты над нами поставил. Они распоряжаются нашими телами и нашим скотом, как им заблагорассудится. Мы в большой беде.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A411F-654A-47D7-A9A8-6EE5D7ECAC2F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9:1-37</a:t>
            </a:r>
          </a:p>
        </p:txBody>
      </p:sp>
    </p:spTree>
    <p:extLst>
      <p:ext uri="{BB962C8B-B14F-4D97-AF65-F5344CB8AC3E}">
        <p14:creationId xmlns:p14="http://schemas.microsoft.com/office/powerpoint/2010/main" val="385087337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E920AF-4E01-4D3A-907A-BA9CA58FDA17}"/>
              </a:ext>
            </a:extLst>
          </p:cNvPr>
          <p:cNvSpPr/>
          <p:nvPr/>
        </p:nvSpPr>
        <p:spPr>
          <a:xfrm>
            <a:off x="0" y="12119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ФИКТИВНОЕ 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ПОКАЯНИЕ</a:t>
            </a:r>
          </a:p>
        </p:txBody>
      </p:sp>
      <p:pic>
        <p:nvPicPr>
          <p:cNvPr id="5" name="Picture 2" descr="https://i.ytimg.com/vi/wOPhhT8zt2g/maxresdefault.jpg">
            <a:extLst>
              <a:ext uri="{FF2B5EF4-FFF2-40B4-BE49-F238E27FC236}">
                <a16:creationId xmlns:a16="http://schemas.microsoft.com/office/drawing/2014/main" id="{872C505C-2DBE-43E2-88A4-BEAEAAC2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9821"/>
            <a:ext cx="8352928" cy="46985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8305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200" b="1" i="1" dirty="0">
                <a:solidFill>
                  <a:schemeClr val="bg1"/>
                </a:solidFill>
              </a:rPr>
              <a:t> Иоанн приходившему креститься от него народу говорил: порождения </a:t>
            </a:r>
            <a:r>
              <a:rPr lang="ru-RU" sz="3200" b="1" i="1" dirty="0" err="1">
                <a:solidFill>
                  <a:schemeClr val="bg1"/>
                </a:solidFill>
              </a:rPr>
              <a:t>ехиднины</a:t>
            </a:r>
            <a:r>
              <a:rPr lang="ru-RU" sz="3200" b="1" i="1" dirty="0">
                <a:solidFill>
                  <a:schemeClr val="bg1"/>
                </a:solidFill>
              </a:rPr>
              <a:t>! кто внушил вам бежать от будущего гнева?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200" b="1" i="1" dirty="0">
                <a:solidFill>
                  <a:schemeClr val="bg1"/>
                </a:solidFill>
              </a:rPr>
              <a:t> </a:t>
            </a:r>
            <a:r>
              <a:rPr lang="ru-RU" sz="3200" b="1" i="1" u="sng" dirty="0">
                <a:solidFill>
                  <a:schemeClr val="bg1"/>
                </a:solidFill>
              </a:rPr>
              <a:t>Сотворите же достойные плоды покаяния</a:t>
            </a:r>
            <a:r>
              <a:rPr lang="ru-RU" sz="3200" b="1" i="1" dirty="0">
                <a:solidFill>
                  <a:schemeClr val="bg1"/>
                </a:solidFill>
              </a:rPr>
              <a:t> и не думайте говорить в себе: «отец у нас Авраам», ибо говорю вам, что Бог может из камней сих воздвигнуть детей Аврааму. </a:t>
            </a:r>
          </a:p>
          <a:p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3200" b="1" i="1" dirty="0">
                <a:solidFill>
                  <a:schemeClr val="bg1"/>
                </a:solidFill>
              </a:rPr>
              <a:t> Уже и секира при корне дерев лежит: всякое дерево, не приносящее доброго плода, срубают и бросают в огонь.»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A411F-654A-47D7-A9A8-6EE5D7ECAC2F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3:7-9</a:t>
            </a:r>
          </a:p>
        </p:txBody>
      </p:sp>
    </p:spTree>
    <p:extLst>
      <p:ext uri="{BB962C8B-B14F-4D97-AF65-F5344CB8AC3E}">
        <p14:creationId xmlns:p14="http://schemas.microsoft.com/office/powerpoint/2010/main" val="234503142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«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800" b="1" i="1" dirty="0">
                <a:solidFill>
                  <a:schemeClr val="bg1"/>
                </a:solidFill>
              </a:rPr>
              <a:t> – Что же нам делать? – спрашивал народ. </a:t>
            </a:r>
          </a:p>
          <a:p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800" b="1" i="1" dirty="0">
                <a:solidFill>
                  <a:schemeClr val="bg1"/>
                </a:solidFill>
              </a:rPr>
              <a:t> Иоанн отвечал: – Тот, у кого две рубахи, пусть даст одну тому, у кого нет вообще, и тот, у кого есть еда, пусть сделает то же самое. 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800" b="1" i="1" dirty="0">
                <a:solidFill>
                  <a:schemeClr val="bg1"/>
                </a:solidFill>
              </a:rPr>
              <a:t> Сборщики налогов тоже приходили принять крещение. – Учитель, – спрашивали они, – что нам делать? </a:t>
            </a:r>
          </a:p>
          <a:p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2800" b="1" i="1" dirty="0">
                <a:solidFill>
                  <a:schemeClr val="bg1"/>
                </a:solidFill>
              </a:rPr>
              <a:t> – Не требуйте с людей больше, чем положено, – говорил он им. </a:t>
            </a:r>
            <a:r>
              <a:rPr lang="ru-RU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2800" b="1" i="1" dirty="0">
                <a:solidFill>
                  <a:schemeClr val="bg1"/>
                </a:solidFill>
              </a:rPr>
              <a:t> Спрашивали его и солдаты: – А что делать нам? Иоанн ответил: – Не вымогайте у людей денег силой и угрозами, никого ложно не обвиняйте и довольствуйтесь своим жалованьем.»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A411F-654A-47D7-A9A8-6EE5D7ECAC2F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3:10-14</a:t>
            </a:r>
          </a:p>
        </p:txBody>
      </p:sp>
    </p:spTree>
    <p:extLst>
      <p:ext uri="{BB962C8B-B14F-4D97-AF65-F5344CB8AC3E}">
        <p14:creationId xmlns:p14="http://schemas.microsoft.com/office/powerpoint/2010/main" val="286356517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358700"/>
            <a:ext cx="89289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«</a:t>
            </a:r>
            <a:r>
              <a:rPr lang="ru-RU" sz="4800" b="1" i="1" dirty="0">
                <a:solidFill>
                  <a:srgbClr val="FFFF00"/>
                </a:solidFill>
              </a:rPr>
              <a:t>Сотворите</a:t>
            </a:r>
            <a:r>
              <a:rPr lang="ru-RU" sz="4800" b="1" i="1" dirty="0">
                <a:solidFill>
                  <a:schemeClr val="bg1"/>
                </a:solidFill>
              </a:rPr>
              <a:t> же достойные </a:t>
            </a:r>
            <a:r>
              <a:rPr lang="ru-RU" sz="4800" b="1" i="1" dirty="0">
                <a:solidFill>
                  <a:srgbClr val="FFFF00"/>
                </a:solidFill>
              </a:rPr>
              <a:t>плоды</a:t>
            </a:r>
            <a:r>
              <a:rPr lang="ru-RU" sz="4800" b="1" i="1" dirty="0">
                <a:solidFill>
                  <a:schemeClr val="bg1"/>
                </a:solidFill>
              </a:rPr>
              <a:t> покаяния…»</a:t>
            </a:r>
          </a:p>
          <a:p>
            <a:pPr algn="ctr"/>
            <a:endParaRPr lang="ru-RU" sz="4400" b="1" i="1" dirty="0">
              <a:solidFill>
                <a:schemeClr val="bg1"/>
              </a:solidFill>
            </a:endParaRPr>
          </a:p>
          <a:p>
            <a:pPr algn="ctr"/>
            <a:r>
              <a:rPr lang="ru-RU" sz="4400" b="1" i="1" dirty="0">
                <a:solidFill>
                  <a:schemeClr val="bg1"/>
                </a:solidFill>
              </a:rPr>
              <a:t>«</a:t>
            </a:r>
            <a:r>
              <a:rPr lang="ru-RU" sz="4400" b="1" i="1" dirty="0">
                <a:solidFill>
                  <a:srgbClr val="FFFF00"/>
                </a:solidFill>
              </a:rPr>
              <a:t>Делами</a:t>
            </a:r>
            <a:r>
              <a:rPr lang="ru-RU" sz="4400" b="1" i="1" dirty="0">
                <a:solidFill>
                  <a:schemeClr val="bg1"/>
                </a:solidFill>
              </a:rPr>
              <a:t> </a:t>
            </a:r>
            <a:r>
              <a:rPr lang="ru-RU" sz="4400" b="1" i="1" dirty="0">
                <a:solidFill>
                  <a:srgbClr val="FFFF00"/>
                </a:solidFill>
              </a:rPr>
              <a:t>докажите</a:t>
            </a:r>
            <a:r>
              <a:rPr lang="ru-RU" sz="4400" b="1" i="1" dirty="0">
                <a:solidFill>
                  <a:schemeClr val="bg1"/>
                </a:solidFill>
              </a:rPr>
              <a:t> искренность вашего покаяния…» </a:t>
            </a:r>
          </a:p>
          <a:p>
            <a:pPr algn="ctr"/>
            <a:r>
              <a:rPr lang="ru-RU" sz="4000" i="1" dirty="0">
                <a:solidFill>
                  <a:schemeClr val="bg1"/>
                </a:solidFill>
              </a:rPr>
              <a:t>(современный перевод)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A411F-654A-47D7-A9A8-6EE5D7ECAC2F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3:8</a:t>
            </a:r>
          </a:p>
        </p:txBody>
      </p:sp>
    </p:spTree>
    <p:extLst>
      <p:ext uri="{BB962C8B-B14F-4D97-AF65-F5344CB8AC3E}">
        <p14:creationId xmlns:p14="http://schemas.microsoft.com/office/powerpoint/2010/main" val="105181138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3200" b="1" i="1" dirty="0">
                <a:solidFill>
                  <a:schemeClr val="bg1"/>
                </a:solidFill>
              </a:rPr>
              <a:t> … беззаконник, если обратится от всех грехов своих, какие делал, и будет соблюдать все уставы Мои и поступать законно и праведно, жив будет, не умрет. </a:t>
            </a:r>
          </a:p>
          <a:p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3200" b="1" i="1" dirty="0">
                <a:solidFill>
                  <a:schemeClr val="bg1"/>
                </a:solidFill>
              </a:rPr>
              <a:t> Все преступления его, какие делал он, не припомнятся ему: в правде своей, которую будет делать, он жив будет. </a:t>
            </a:r>
          </a:p>
          <a:p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3200" b="1" i="1" dirty="0">
                <a:solidFill>
                  <a:schemeClr val="bg1"/>
                </a:solidFill>
              </a:rPr>
              <a:t> Разве Я хочу смерти беззаконника? говорит Господь Бог. Не того ли, чтобы он обратился от путей своих и был жив?»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A411F-654A-47D7-A9A8-6EE5D7ECAC2F}"/>
              </a:ext>
            </a:extLst>
          </p:cNvPr>
          <p:cNvSpPr txBox="1"/>
          <p:nvPr/>
        </p:nvSpPr>
        <p:spPr>
          <a:xfrm>
            <a:off x="5940152" y="5049678"/>
            <a:ext cx="288032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Иезекииль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18:21-23</a:t>
            </a:r>
          </a:p>
        </p:txBody>
      </p:sp>
    </p:spTree>
    <p:extLst>
      <p:ext uri="{BB962C8B-B14F-4D97-AF65-F5344CB8AC3E}">
        <p14:creationId xmlns:p14="http://schemas.microsoft.com/office/powerpoint/2010/main" val="201445326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b="1" i="1" dirty="0">
                <a:solidFill>
                  <a:schemeClr val="bg1"/>
                </a:solidFill>
              </a:rPr>
              <a:t>«</a:t>
            </a:r>
            <a:r>
              <a:rPr lang="ru-RU" sz="225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50" b="1" i="1" dirty="0">
                <a:solidFill>
                  <a:schemeClr val="bg1"/>
                </a:solidFill>
              </a:rPr>
              <a:t> В двадцать четвертый день того же месяца израильтяне собрались вместе, постящиеся, одетые в рубище, и с пылью на головах. </a:t>
            </a:r>
            <a:r>
              <a:rPr lang="ru-RU" sz="225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50" b="1" i="1" dirty="0">
                <a:solidFill>
                  <a:schemeClr val="bg1"/>
                </a:solidFill>
              </a:rPr>
              <a:t> Ведущие свой род от Израиля уже отделились от всех чужеземцев. Они стояли и открыто признавались в своих грехах и в нечестии своих предков. </a:t>
            </a:r>
            <a:r>
              <a:rPr lang="ru-RU" sz="225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50" b="1" i="1" dirty="0">
                <a:solidFill>
                  <a:schemeClr val="bg1"/>
                </a:solidFill>
              </a:rPr>
              <a:t> Они стояли на своих местах и четверть дня читали из книги Закона Господа, их Бога, а в течение ещё одной четверти признавались в своих грехах и поклонялись Господу, их Богу. </a:t>
            </a:r>
            <a:r>
              <a:rPr lang="ru-RU" sz="225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50" b="1" i="1" dirty="0">
                <a:solidFill>
                  <a:schemeClr val="bg1"/>
                </a:solidFill>
              </a:rPr>
              <a:t> На лестницы для левитов встали Иисус, Бани, </a:t>
            </a:r>
            <a:r>
              <a:rPr lang="ru-RU" sz="2250" b="1" i="1" dirty="0" err="1">
                <a:solidFill>
                  <a:schemeClr val="bg1"/>
                </a:solidFill>
              </a:rPr>
              <a:t>Кадмиил</a:t>
            </a:r>
            <a:r>
              <a:rPr lang="ru-RU" sz="2250" b="1" i="1" dirty="0">
                <a:solidFill>
                  <a:schemeClr val="bg1"/>
                </a:solidFill>
              </a:rPr>
              <a:t>, </a:t>
            </a:r>
            <a:r>
              <a:rPr lang="ru-RU" sz="2250" b="1" i="1" dirty="0" err="1">
                <a:solidFill>
                  <a:schemeClr val="bg1"/>
                </a:solidFill>
              </a:rPr>
              <a:t>Шевания</a:t>
            </a:r>
            <a:r>
              <a:rPr lang="ru-RU" sz="2250" b="1" i="1" dirty="0">
                <a:solidFill>
                  <a:schemeClr val="bg1"/>
                </a:solidFill>
              </a:rPr>
              <a:t>, </a:t>
            </a:r>
            <a:r>
              <a:rPr lang="ru-RU" sz="2250" b="1" i="1" dirty="0" err="1">
                <a:solidFill>
                  <a:schemeClr val="bg1"/>
                </a:solidFill>
              </a:rPr>
              <a:t>Бунний</a:t>
            </a:r>
            <a:r>
              <a:rPr lang="ru-RU" sz="2250" b="1" i="1" dirty="0">
                <a:solidFill>
                  <a:schemeClr val="bg1"/>
                </a:solidFill>
              </a:rPr>
              <a:t>, </a:t>
            </a:r>
            <a:r>
              <a:rPr lang="ru-RU" sz="2250" b="1" i="1" dirty="0" err="1">
                <a:solidFill>
                  <a:schemeClr val="bg1"/>
                </a:solidFill>
              </a:rPr>
              <a:t>Шеревия</a:t>
            </a:r>
            <a:r>
              <a:rPr lang="ru-RU" sz="2250" b="1" i="1" dirty="0">
                <a:solidFill>
                  <a:schemeClr val="bg1"/>
                </a:solidFill>
              </a:rPr>
              <a:t>, Бани и </a:t>
            </a:r>
            <a:r>
              <a:rPr lang="ru-RU" sz="2250" b="1" i="1" dirty="0" err="1">
                <a:solidFill>
                  <a:schemeClr val="bg1"/>
                </a:solidFill>
              </a:rPr>
              <a:t>Хенани</a:t>
            </a:r>
            <a:r>
              <a:rPr lang="ru-RU" sz="2250" b="1" i="1" dirty="0">
                <a:solidFill>
                  <a:schemeClr val="bg1"/>
                </a:solidFill>
              </a:rPr>
              <a:t>, которые громко взывали к Господу, их Богу. </a:t>
            </a:r>
            <a:r>
              <a:rPr lang="ru-RU" sz="225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250" b="1" i="1" dirty="0">
                <a:solidFill>
                  <a:schemeClr val="bg1"/>
                </a:solidFill>
              </a:rPr>
              <a:t> Левиты – Иисус, </a:t>
            </a:r>
            <a:r>
              <a:rPr lang="ru-RU" sz="2250" b="1" i="1" dirty="0" err="1">
                <a:solidFill>
                  <a:schemeClr val="bg1"/>
                </a:solidFill>
              </a:rPr>
              <a:t>Кадмиил</a:t>
            </a:r>
            <a:r>
              <a:rPr lang="ru-RU" sz="2250" b="1" i="1" dirty="0">
                <a:solidFill>
                  <a:schemeClr val="bg1"/>
                </a:solidFill>
              </a:rPr>
              <a:t>, Бани, </a:t>
            </a:r>
            <a:r>
              <a:rPr lang="ru-RU" sz="2250" b="1" i="1" dirty="0" err="1">
                <a:solidFill>
                  <a:schemeClr val="bg1"/>
                </a:solidFill>
              </a:rPr>
              <a:t>Хашавния</a:t>
            </a:r>
            <a:r>
              <a:rPr lang="ru-RU" sz="2250" b="1" i="1" dirty="0">
                <a:solidFill>
                  <a:schemeClr val="bg1"/>
                </a:solidFill>
              </a:rPr>
              <a:t>, </a:t>
            </a:r>
            <a:r>
              <a:rPr lang="ru-RU" sz="2250" b="1" i="1" dirty="0" err="1">
                <a:solidFill>
                  <a:schemeClr val="bg1"/>
                </a:solidFill>
              </a:rPr>
              <a:t>Шеревия</a:t>
            </a:r>
            <a:r>
              <a:rPr lang="ru-RU" sz="2250" b="1" i="1" dirty="0">
                <a:solidFill>
                  <a:schemeClr val="bg1"/>
                </a:solidFill>
              </a:rPr>
              <a:t>, </a:t>
            </a:r>
            <a:r>
              <a:rPr lang="ru-RU" sz="2250" b="1" i="1" dirty="0" err="1">
                <a:solidFill>
                  <a:schemeClr val="bg1"/>
                </a:solidFill>
              </a:rPr>
              <a:t>Годия</a:t>
            </a:r>
            <a:r>
              <a:rPr lang="ru-RU" sz="2250" b="1" i="1" dirty="0">
                <a:solidFill>
                  <a:schemeClr val="bg1"/>
                </a:solidFill>
              </a:rPr>
              <a:t>, </a:t>
            </a:r>
            <a:r>
              <a:rPr lang="ru-RU" sz="2250" b="1" i="1" dirty="0" err="1">
                <a:solidFill>
                  <a:schemeClr val="bg1"/>
                </a:solidFill>
              </a:rPr>
              <a:t>Шевания</a:t>
            </a:r>
            <a:r>
              <a:rPr lang="ru-RU" sz="2250" b="1" i="1" dirty="0">
                <a:solidFill>
                  <a:schemeClr val="bg1"/>
                </a:solidFill>
              </a:rPr>
              <a:t> и </a:t>
            </a:r>
            <a:r>
              <a:rPr lang="ru-RU" sz="2250" b="1" i="1" dirty="0" err="1">
                <a:solidFill>
                  <a:schemeClr val="bg1"/>
                </a:solidFill>
              </a:rPr>
              <a:t>Петахия</a:t>
            </a:r>
            <a:r>
              <a:rPr lang="ru-RU" sz="2250" b="1" i="1" dirty="0">
                <a:solidFill>
                  <a:schemeClr val="bg1"/>
                </a:solidFill>
              </a:rPr>
              <a:t> – сказали: «Встаньте и восславьте Господа, вашего Бога, от века и до века». Затем они помолились: «Да будет благословенно славное имя Твое, которое выше всякого благословения и хвалы.»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EDE3A-E7F2-4C76-A392-73F80BE948E3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9:1-5</a:t>
            </a:r>
          </a:p>
        </p:txBody>
      </p:sp>
    </p:spTree>
    <p:extLst>
      <p:ext uri="{BB962C8B-B14F-4D97-AF65-F5344CB8AC3E}">
        <p14:creationId xmlns:p14="http://schemas.microsoft.com/office/powerpoint/2010/main" val="401677414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2247171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двадцать четвертый день того же месяца израильтяне собрались вместе, постящиеся, одетые в рубище, и с пылью на головах.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ПЛОДЫ ПОКАЯНИЯ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СОЖАЛЕНИЕ 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 СВОИХ ГРЕХАХ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210141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202940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17044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249746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«Ведущие свой род от Израиля уже отделились от всех чужеземцев.»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9:2(а)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ПЛОДЫ ПОКАЯНИЯ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ПОСЛУШАНИЕ 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БОЖЬЕМУ СЛОВУ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210141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202940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14290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242545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стояли и открыто признавались в своих грехах </a:t>
            </a:r>
          </a:p>
          <a:p>
            <a:pPr algn="ctr"/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 нечестии своих предков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1500" b="1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9:2(б)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ПЛОДЫ ПОКАЯНИЯ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ОТКРЫТОЕ 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ПРИЗНАНИЕ ГРЕХА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2101416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2029408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97804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«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500" b="1" i="1" dirty="0">
                <a:solidFill>
                  <a:schemeClr val="bg1"/>
                </a:solidFill>
              </a:rPr>
              <a:t> В двадцать четвертый день того же месяца израильтяне собрались вместе, постящиеся, одетые в рубище, и с пылью на головах.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500" b="1" i="1" dirty="0">
                <a:solidFill>
                  <a:schemeClr val="bg1"/>
                </a:solidFill>
              </a:rPr>
              <a:t> Ведущие свой род от Израиля уже отделились от всех чужеземцев. Они стояли и открыто признавались в своих грехах и в нечестии своих предков.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500" b="1" i="1" dirty="0">
                <a:solidFill>
                  <a:schemeClr val="bg1"/>
                </a:solidFill>
              </a:rPr>
              <a:t> Они стояли на своих местах и четверть дня читали из книги Закона Господа, их Бога, а в течение ещё одной четверти признавались в своих грехах и поклонялись Господу, их Богу.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500" b="1" i="1" dirty="0">
                <a:solidFill>
                  <a:schemeClr val="bg1"/>
                </a:solidFill>
              </a:rPr>
              <a:t> На лестницы для левитов встали Иисус, Бани, </a:t>
            </a:r>
            <a:r>
              <a:rPr lang="ru-RU" sz="2500" b="1" i="1" dirty="0" err="1">
                <a:solidFill>
                  <a:schemeClr val="bg1"/>
                </a:solidFill>
              </a:rPr>
              <a:t>Кадмиил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Шевания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Бунний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Шеревия</a:t>
            </a:r>
            <a:r>
              <a:rPr lang="ru-RU" sz="2500" b="1" i="1" dirty="0">
                <a:solidFill>
                  <a:schemeClr val="bg1"/>
                </a:solidFill>
              </a:rPr>
              <a:t>, Бани и </a:t>
            </a:r>
            <a:r>
              <a:rPr lang="ru-RU" sz="2500" b="1" i="1" dirty="0" err="1">
                <a:solidFill>
                  <a:schemeClr val="bg1"/>
                </a:solidFill>
              </a:rPr>
              <a:t>Хенани</a:t>
            </a:r>
            <a:r>
              <a:rPr lang="ru-RU" sz="2500" b="1" i="1" dirty="0">
                <a:solidFill>
                  <a:schemeClr val="bg1"/>
                </a:solidFill>
              </a:rPr>
              <a:t>, которые громко взывали к Господу, их Богу.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500" b="1" i="1" dirty="0">
                <a:solidFill>
                  <a:schemeClr val="bg1"/>
                </a:solidFill>
              </a:rPr>
              <a:t> Левиты – Иисус, </a:t>
            </a:r>
            <a:r>
              <a:rPr lang="ru-RU" sz="2500" b="1" i="1" dirty="0" err="1">
                <a:solidFill>
                  <a:schemeClr val="bg1"/>
                </a:solidFill>
              </a:rPr>
              <a:t>Кадмиил</a:t>
            </a:r>
            <a:r>
              <a:rPr lang="ru-RU" sz="2500" b="1" i="1" dirty="0">
                <a:solidFill>
                  <a:schemeClr val="bg1"/>
                </a:solidFill>
              </a:rPr>
              <a:t>, Бани, </a:t>
            </a:r>
            <a:r>
              <a:rPr lang="ru-RU" sz="2500" b="1" i="1" dirty="0" err="1">
                <a:solidFill>
                  <a:schemeClr val="bg1"/>
                </a:solidFill>
              </a:rPr>
              <a:t>Хашавния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Шеревия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Годия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Шевания</a:t>
            </a:r>
            <a:r>
              <a:rPr lang="ru-RU" sz="2500" b="1" i="1" dirty="0">
                <a:solidFill>
                  <a:schemeClr val="bg1"/>
                </a:solidFill>
              </a:rPr>
              <a:t> и </a:t>
            </a:r>
            <a:r>
              <a:rPr lang="ru-RU" sz="2500" b="1" i="1" dirty="0" err="1">
                <a:solidFill>
                  <a:schemeClr val="bg1"/>
                </a:solidFill>
              </a:rPr>
              <a:t>Петахия</a:t>
            </a:r>
            <a:r>
              <a:rPr lang="ru-RU" sz="2500" b="1" i="1" dirty="0">
                <a:solidFill>
                  <a:schemeClr val="bg1"/>
                </a:solidFill>
              </a:rPr>
              <a:t> – сказали: «Встаньте и восславьте Господа, вашего Бога, от века и до века». Затем они помолились: …</a:t>
            </a: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77738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стояли на своих местах и четверть дня читали из книги Закона Господа, их Бога, а в течение еще одной четверти признавались в своих грехах и поклонялись Господу, их Богу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E1BC4C-785D-40DC-A065-C012A9FF4A85}"/>
              </a:ext>
            </a:extLst>
          </p:cNvPr>
          <p:cNvSpPr/>
          <p:nvPr/>
        </p:nvSpPr>
        <p:spPr>
          <a:xfrm>
            <a:off x="461266" y="193204"/>
            <a:ext cx="8215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ПЛОДЫ ПОКАЯНИЯ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ДУХОВНАЯ ЖАЖДА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D24C23-B54D-4D36-A63D-73BAAB3D2C7E}"/>
              </a:ext>
            </a:extLst>
          </p:cNvPr>
          <p:cNvCxnSpPr/>
          <p:nvPr/>
        </p:nvCxnSpPr>
        <p:spPr>
          <a:xfrm>
            <a:off x="-108520" y="148934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C2A946-0545-4054-B7BD-AF329EF927C4}"/>
              </a:ext>
            </a:extLst>
          </p:cNvPr>
          <p:cNvSpPr/>
          <p:nvPr/>
        </p:nvSpPr>
        <p:spPr>
          <a:xfrm>
            <a:off x="-767" y="141734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50414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8401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 </a:t>
            </a:r>
            <a:r>
              <a:rPr lang="ru-RU" sz="4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утучнел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Израиль, и стал упрям; </a:t>
            </a:r>
            <a:r>
              <a:rPr lang="ru-RU" sz="4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утучнел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отолстел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 разжирел; и оставил он Бога, создавшего его, и презрел твердыню спасения своего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138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796136" y="5049678"/>
            <a:ext cx="302433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Второзаконие 32:15</a:t>
            </a:r>
          </a:p>
        </p:txBody>
      </p:sp>
    </p:spTree>
    <p:extLst>
      <p:ext uri="{BB962C8B-B14F-4D97-AF65-F5344CB8AC3E}">
        <p14:creationId xmlns:p14="http://schemas.microsoft.com/office/powerpoint/2010/main" val="103278964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84016"/>
            <a:ext cx="8784976" cy="415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Господь увидел, и в негодовании пренебрег сынов Своих и дочерей Своих, 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 сказал: сокрою лицо Мое от них и увижу, какой будет конец их; ибо они род развращенный; дети, в которых нет верности;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3200" b="1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соберу на них бедствия и истощу на них стрелы Мои…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5148064" y="5049678"/>
            <a:ext cx="367240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Второзаконие 32:19-20,23</a:t>
            </a:r>
          </a:p>
        </p:txBody>
      </p:sp>
    </p:spTree>
    <p:extLst>
      <p:ext uri="{BB962C8B-B14F-4D97-AF65-F5344CB8AC3E}">
        <p14:creationId xmlns:p14="http://schemas.microsoft.com/office/powerpoint/2010/main" val="395101577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29BF7E-0629-4480-964E-0067B0F68711}"/>
              </a:ext>
            </a:extLst>
          </p:cNvPr>
          <p:cNvSpPr/>
          <p:nvPr/>
        </p:nvSpPr>
        <p:spPr>
          <a:xfrm>
            <a:off x="179512" y="193939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«Левиты – Иисус,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Кадмиил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Бани,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Хашавния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Шеревия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Годия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Шевания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Петахия</a:t>
            </a:r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сказали: «Встаньте и восславьте Господа, вашего Бога, от века и до века». Затем они помолились: «Да будет благословенно славное имя Твое, которое выше всякого благословения и хвалы.</a:t>
            </a:r>
            <a:r>
              <a:rPr lang="ru-RU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000" b="1" i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DB-3662-4ADC-BE45-EDAEE85C7BE0}"/>
              </a:ext>
            </a:extLst>
          </p:cNvPr>
          <p:cNvSpPr txBox="1"/>
          <p:nvPr/>
        </p:nvSpPr>
        <p:spPr>
          <a:xfrm>
            <a:off x="6372200" y="5049678"/>
            <a:ext cx="244827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9:5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5F04D39-60BA-4251-8BD6-53087A5089AA}"/>
              </a:ext>
            </a:extLst>
          </p:cNvPr>
          <p:cNvGrpSpPr/>
          <p:nvPr/>
        </p:nvGrpSpPr>
        <p:grpSpPr>
          <a:xfrm>
            <a:off x="8238387" y="-22820"/>
            <a:ext cx="720082" cy="1077220"/>
            <a:chOff x="8238387" y="-22820"/>
            <a:chExt cx="720082" cy="1077220"/>
          </a:xfrm>
        </p:grpSpPr>
        <p:sp>
          <p:nvSpPr>
            <p:cNvPr id="7" name="Стрелка: пятиугольник 6">
              <a:extLst>
                <a:ext uri="{FF2B5EF4-FFF2-40B4-BE49-F238E27FC236}">
                  <a16:creationId xmlns:a16="http://schemas.microsoft.com/office/drawing/2014/main" id="{9F34522A-EABF-46C3-B364-EB966221C4AD}"/>
                </a:ext>
              </a:extLst>
            </p:cNvPr>
            <p:cNvSpPr/>
            <p:nvPr/>
          </p:nvSpPr>
          <p:spPr>
            <a:xfrm rot="5400000">
              <a:off x="8059819" y="155750"/>
              <a:ext cx="1077220" cy="720080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9E015D-317A-4415-AB5D-D445F5EBCDE9}"/>
                </a:ext>
              </a:extLst>
            </p:cNvPr>
            <p:cNvSpPr txBox="1"/>
            <p:nvPr/>
          </p:nvSpPr>
          <p:spPr>
            <a:xfrm flipH="1">
              <a:off x="8238387" y="121196"/>
              <a:ext cx="720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5</a:t>
              </a:r>
              <a:endParaRPr lang="ru-B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061447B-4DF5-4468-80F0-D4DD3F23DFDA}"/>
              </a:ext>
            </a:extLst>
          </p:cNvPr>
          <p:cNvCxnSpPr/>
          <p:nvPr/>
        </p:nvCxnSpPr>
        <p:spPr>
          <a:xfrm>
            <a:off x="-108520" y="148934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937084-901D-4B79-A7AF-1AF9CE9F7847}"/>
              </a:ext>
            </a:extLst>
          </p:cNvPr>
          <p:cNvSpPr/>
          <p:nvPr/>
        </p:nvSpPr>
        <p:spPr>
          <a:xfrm>
            <a:off x="-767" y="141734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86D1AF-F34C-4D32-83AA-D50F00A15AE0}"/>
              </a:ext>
            </a:extLst>
          </p:cNvPr>
          <p:cNvSpPr/>
          <p:nvPr/>
        </p:nvSpPr>
        <p:spPr>
          <a:xfrm>
            <a:off x="461266" y="193204"/>
            <a:ext cx="8215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ПЛОДЫ ПОКАЯНИЯ</a:t>
            </a:r>
          </a:p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ПОКЛОНЕНИЕ</a:t>
            </a:r>
          </a:p>
        </p:txBody>
      </p:sp>
    </p:spTree>
    <p:extLst>
      <p:ext uri="{BB962C8B-B14F-4D97-AF65-F5344CB8AC3E}">
        <p14:creationId xmlns:p14="http://schemas.microsoft.com/office/powerpoint/2010/main" val="2613586862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iblestudyministry.com/wp-content/uploads/2012/01/The-Spirit-of-God-and-Holy-Spirit-and-Their-Many-Forms.jpg">
            <a:extLst>
              <a:ext uri="{FF2B5EF4-FFF2-40B4-BE49-F238E27FC236}">
                <a16:creationId xmlns:a16="http://schemas.microsoft.com/office/drawing/2014/main" id="{DE8E5019-798F-4069-8480-F4B66F855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1411454" y="1277453"/>
            <a:ext cx="6321091" cy="44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9D9CDE-4FE7-48E7-BFBF-EDD51F507D3A}"/>
              </a:ext>
            </a:extLst>
          </p:cNvPr>
          <p:cNvSpPr/>
          <p:nvPr/>
        </p:nvSpPr>
        <p:spPr>
          <a:xfrm>
            <a:off x="0" y="193204"/>
            <a:ext cx="91439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БЛАГОДАРЯ БОЖЕМУ СЛОВУ:</a:t>
            </a:r>
          </a:p>
          <a:p>
            <a:pPr algn="ctr"/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Возрождение –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ВОЗМОЖНО!</a:t>
            </a:r>
          </a:p>
          <a:p>
            <a:pPr algn="ctr"/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Преобразование в народ послушный Богу –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РЕАЛЬНО!</a:t>
            </a:r>
          </a:p>
          <a:p>
            <a:pPr algn="ctr"/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Покаяние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БУДЕТ</a:t>
            </a:r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настоящим </a:t>
            </a:r>
          </a:p>
          <a:p>
            <a:pPr algn="ctr"/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оно </a:t>
            </a:r>
            <a:r>
              <a:rPr lang="ru-RU" sz="40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БУДЕТ</a:t>
            </a:r>
            <a:r>
              <a:rPr lang="ru-RU" sz="2800" b="1" spc="-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иметь плоды!</a:t>
            </a: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</a:rPr>
              <a:t>«Да будет благословенно славное имя Твое, которое выше всякого благословения и хвалы.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500" b="1" i="1" dirty="0">
                <a:solidFill>
                  <a:schemeClr val="bg1"/>
                </a:solidFill>
              </a:rPr>
              <a:t> Ты один Господь. Ты создал небеса, даже небеса небес, и всё их звездное воинство, землю и всё, что на ней, моря и всё, что в них. Ты даешь жизнь всему, и поклоняются Тебе воинства небес.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500" b="1" i="1" dirty="0">
                <a:solidFill>
                  <a:schemeClr val="bg1"/>
                </a:solidFill>
              </a:rPr>
              <a:t> Ты Господь Бог, избравший </a:t>
            </a:r>
            <a:r>
              <a:rPr lang="ru-RU" sz="2500" b="1" i="1" dirty="0" err="1">
                <a:solidFill>
                  <a:schemeClr val="bg1"/>
                </a:solidFill>
              </a:rPr>
              <a:t>Аврама</a:t>
            </a:r>
            <a:r>
              <a:rPr lang="ru-RU" sz="2500" b="1" i="1" dirty="0">
                <a:solidFill>
                  <a:schemeClr val="bg1"/>
                </a:solidFill>
              </a:rPr>
              <a:t>, выведший его из Ура Халдейского и назвавший его Авраамом.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500" b="1" i="1" dirty="0">
                <a:solidFill>
                  <a:schemeClr val="bg1"/>
                </a:solidFill>
              </a:rPr>
              <a:t> Ты нашел его сердце верным Тебе и заключил с ним завет, чтобы отдать его потомкам землю </a:t>
            </a:r>
            <a:r>
              <a:rPr lang="ru-RU" sz="2500" b="1" i="1" dirty="0" err="1">
                <a:solidFill>
                  <a:schemeClr val="bg1"/>
                </a:solidFill>
              </a:rPr>
              <a:t>хананеев</a:t>
            </a:r>
            <a:r>
              <a:rPr lang="ru-RU" sz="2500" b="1" i="1" dirty="0">
                <a:solidFill>
                  <a:schemeClr val="bg1"/>
                </a:solidFill>
              </a:rPr>
              <a:t>, хеттов, </a:t>
            </a:r>
            <a:r>
              <a:rPr lang="ru-RU" sz="2500" b="1" i="1" dirty="0" err="1">
                <a:solidFill>
                  <a:schemeClr val="bg1"/>
                </a:solidFill>
              </a:rPr>
              <a:t>аморреев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ферезеев</a:t>
            </a:r>
            <a:r>
              <a:rPr lang="ru-RU" sz="2500" b="1" i="1" dirty="0">
                <a:solidFill>
                  <a:schemeClr val="bg1"/>
                </a:solidFill>
              </a:rPr>
              <a:t>, </a:t>
            </a:r>
            <a:r>
              <a:rPr lang="ru-RU" sz="2500" b="1" i="1" dirty="0" err="1">
                <a:solidFill>
                  <a:schemeClr val="bg1"/>
                </a:solidFill>
              </a:rPr>
              <a:t>иевусеев</a:t>
            </a:r>
            <a:r>
              <a:rPr lang="ru-RU" sz="2500" b="1" i="1" dirty="0">
                <a:solidFill>
                  <a:schemeClr val="bg1"/>
                </a:solidFill>
              </a:rPr>
              <a:t> и </a:t>
            </a:r>
            <a:r>
              <a:rPr lang="ru-RU" sz="2500" b="1" i="1" dirty="0" err="1">
                <a:solidFill>
                  <a:schemeClr val="bg1"/>
                </a:solidFill>
              </a:rPr>
              <a:t>гергесеев</a:t>
            </a:r>
            <a:r>
              <a:rPr lang="ru-RU" sz="2500" b="1" i="1" dirty="0">
                <a:solidFill>
                  <a:schemeClr val="bg1"/>
                </a:solidFill>
              </a:rPr>
              <a:t>. Ты сдержал Свое слово, ведь Ты праведен.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500" b="1" i="1" dirty="0">
                <a:solidFill>
                  <a:schemeClr val="bg1"/>
                </a:solidFill>
              </a:rPr>
              <a:t> Ты увидел горе наших предков в Египте, Ты услышал их крик у Красного моря.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803771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500" b="1" i="1" dirty="0">
                <a:solidFill>
                  <a:schemeClr val="bg1"/>
                </a:solidFill>
              </a:rPr>
              <a:t> Ты явил знамения и чудеса против фараона, против всех его приближенных и против всего народа его страны, потому что Ты знал, как надменно поступали с ними египтяне. Ты сделал Себе имя, что пребывает и до сегодняшнего дня.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500" b="1" i="1" dirty="0">
                <a:solidFill>
                  <a:schemeClr val="bg1"/>
                </a:solidFill>
              </a:rPr>
              <a:t> Ты разделил море перед ними, и они прошли через него, как по суше, но их преследователей Ты швырнул в глубины, точно камень в могучие воды.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500" b="1" i="1" dirty="0">
                <a:solidFill>
                  <a:schemeClr val="bg1"/>
                </a:solidFill>
              </a:rPr>
              <a:t> Днем Ты вёл их столбом облачным, а ночью – столбом пламенным, чтобы светить им в пути, по которому они должны были идти.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sz="2500" b="1" i="1" dirty="0">
                <a:solidFill>
                  <a:schemeClr val="bg1"/>
                </a:solidFill>
              </a:rPr>
              <a:t> Ты сошел на гору Синай; Ты говорил с ними с небес. Ты дал им установления и законы, которые справедливы и истинны, и предписания и повеления, которые благи.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96825323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2500" b="1" i="1" dirty="0">
                <a:solidFill>
                  <a:schemeClr val="bg1"/>
                </a:solidFill>
              </a:rPr>
              <a:t> Ты указал им Свою святую субботу и дал им через Своего слугу Моисея повеления, установления и Закон.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2500" b="1" i="1" dirty="0">
                <a:solidFill>
                  <a:schemeClr val="bg1"/>
                </a:solidFill>
              </a:rPr>
              <a:t> Они голодали – Ты дал им хлеб с небес, жаждали – Ты дал им воду из скалы; Ты велел им войти и овладеть землей, которую Ты с поднятой рукой клялся им отдать.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2500" b="1" i="1" dirty="0">
                <a:solidFill>
                  <a:schemeClr val="bg1"/>
                </a:solidFill>
              </a:rPr>
              <a:t> Но они и наши предки стали надменны и упрямы и не слушались Твоих повелений.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2500" b="1" i="1" dirty="0">
                <a:solidFill>
                  <a:schemeClr val="bg1"/>
                </a:solidFill>
              </a:rPr>
              <a:t> Они отказывались слушать и забыли о чудесах, которые Ты творил среди них. Они стали упрямы и поставили вождя, чтобы вернуться в своё рабство в Египет. Но Ты − Бог, готовый простить, милостивый и милосердный, медленный на гнев и богатый любовью. И Ты не оставил их,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ru-RU" sz="2500" b="1" i="1" dirty="0">
                <a:solidFill>
                  <a:schemeClr val="bg1"/>
                </a:solidFill>
              </a:rPr>
              <a:t> даже когда они отлили себе изваяние тельца и сказали: «Вот твой бог, который вывел тебя из Египта», и когда они совершали страшные богохульства. …</a:t>
            </a:r>
          </a:p>
        </p:txBody>
      </p:sp>
    </p:spTree>
    <p:extLst>
      <p:ext uri="{BB962C8B-B14F-4D97-AF65-F5344CB8AC3E}">
        <p14:creationId xmlns:p14="http://schemas.microsoft.com/office/powerpoint/2010/main" val="39723563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2500" b="1" i="1" dirty="0">
                <a:solidFill>
                  <a:schemeClr val="bg1"/>
                </a:solidFill>
              </a:rPr>
              <a:t> По великому Своему состраданию Ты не оставил их в пустыне. Днем облачный столб не переставал вести их, а ночью огненный столб не переставал освещать путь, по которому они должны были идти.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2500" b="1" i="1" dirty="0">
                <a:solidFill>
                  <a:schemeClr val="bg1"/>
                </a:solidFill>
              </a:rPr>
              <a:t> Ты дал Твоего благого Духа, чтобы наставлять их. Ты не отнял манны от их ртов и дал им воду, когда они жаждали.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2500" b="1" i="1" dirty="0">
                <a:solidFill>
                  <a:schemeClr val="bg1"/>
                </a:solidFill>
              </a:rPr>
              <a:t> Сорок лет Ты поддерживал их в пустыне; они ни в чем не нуждались, их одежда не изнашивалась, а ноги их не опухали.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2500" b="1" i="1" dirty="0">
                <a:solidFill>
                  <a:schemeClr val="bg1"/>
                </a:solidFill>
              </a:rPr>
              <a:t> Ты отдал им царства и народы, разделив между ними каждый уголок земли. Они овладели страной </a:t>
            </a:r>
            <a:r>
              <a:rPr lang="ru-RU" sz="2500" b="1" i="1" dirty="0" err="1">
                <a:solidFill>
                  <a:schemeClr val="bg1"/>
                </a:solidFill>
              </a:rPr>
              <a:t>Сигона</a:t>
            </a:r>
            <a:r>
              <a:rPr lang="ru-RU" sz="2500" b="1" i="1" dirty="0">
                <a:solidFill>
                  <a:schemeClr val="bg1"/>
                </a:solidFill>
              </a:rPr>
              <a:t>, царя </a:t>
            </a:r>
            <a:r>
              <a:rPr lang="ru-RU" sz="2500" b="1" i="1" dirty="0" err="1">
                <a:solidFill>
                  <a:schemeClr val="bg1"/>
                </a:solidFill>
              </a:rPr>
              <a:t>Хешбона</a:t>
            </a:r>
            <a:r>
              <a:rPr lang="ru-RU" sz="2500" b="1" i="1" dirty="0">
                <a:solidFill>
                  <a:schemeClr val="bg1"/>
                </a:solidFill>
              </a:rPr>
              <a:t>, и страной </a:t>
            </a:r>
            <a:r>
              <a:rPr lang="ru-RU" sz="2500" b="1" i="1" dirty="0" err="1">
                <a:solidFill>
                  <a:schemeClr val="bg1"/>
                </a:solidFill>
              </a:rPr>
              <a:t>Ога</a:t>
            </a:r>
            <a:r>
              <a:rPr lang="ru-RU" sz="2500" b="1" i="1" dirty="0">
                <a:solidFill>
                  <a:schemeClr val="bg1"/>
                </a:solidFill>
              </a:rPr>
              <a:t>, царя </a:t>
            </a:r>
            <a:r>
              <a:rPr lang="ru-RU" sz="2500" b="1" i="1" dirty="0" err="1">
                <a:solidFill>
                  <a:schemeClr val="bg1"/>
                </a:solidFill>
              </a:rPr>
              <a:t>Башана</a:t>
            </a:r>
            <a:r>
              <a:rPr lang="ru-RU" sz="2500" b="1" i="1" dirty="0">
                <a:solidFill>
                  <a:schemeClr val="bg1"/>
                </a:solidFill>
              </a:rPr>
              <a:t>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ru-RU" sz="2500" b="1" i="1" dirty="0">
                <a:solidFill>
                  <a:schemeClr val="bg1"/>
                </a:solidFill>
              </a:rPr>
              <a:t> Ты сделал их сыновей многочисленными, как звезды на небе, и привел их в землю, о которой Ты говорил отцам их, чтобы они вошли и овладели ею. …</a:t>
            </a:r>
          </a:p>
        </p:txBody>
      </p:sp>
    </p:spTree>
    <p:extLst>
      <p:ext uri="{BB962C8B-B14F-4D97-AF65-F5344CB8AC3E}">
        <p14:creationId xmlns:p14="http://schemas.microsoft.com/office/powerpoint/2010/main" val="94887210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2500" b="1" i="1" dirty="0">
                <a:solidFill>
                  <a:schemeClr val="bg1"/>
                </a:solidFill>
              </a:rPr>
              <a:t> Их сыновья вошли и овладели этой землей. Ты смирил пред ними </a:t>
            </a:r>
            <a:r>
              <a:rPr lang="ru-RU" sz="2500" b="1" i="1" dirty="0" err="1">
                <a:solidFill>
                  <a:schemeClr val="bg1"/>
                </a:solidFill>
              </a:rPr>
              <a:t>хананеев</a:t>
            </a:r>
            <a:r>
              <a:rPr lang="ru-RU" sz="2500" b="1" i="1" dirty="0">
                <a:solidFill>
                  <a:schemeClr val="bg1"/>
                </a:solidFill>
              </a:rPr>
              <a:t>, которые жили в той земле; Ты отдал в их руки </a:t>
            </a:r>
            <a:r>
              <a:rPr lang="ru-RU" sz="2500" b="1" i="1" dirty="0" err="1">
                <a:solidFill>
                  <a:schemeClr val="bg1"/>
                </a:solidFill>
              </a:rPr>
              <a:t>хананеев</a:t>
            </a:r>
            <a:r>
              <a:rPr lang="ru-RU" sz="2500" b="1" i="1" dirty="0">
                <a:solidFill>
                  <a:schemeClr val="bg1"/>
                </a:solidFill>
              </a:rPr>
              <a:t> с их царями и народами той земли, чтобы они поступили с ними так, как им захочется.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2500" b="1" i="1" dirty="0">
                <a:solidFill>
                  <a:schemeClr val="bg1"/>
                </a:solidFill>
              </a:rPr>
              <a:t> Они захватили укрепленные города и плодородную землю. Они завладели домами, полными всякого добра, с высеченными водохранилищами, виноградниками, масличными рощами и плодовыми деревьями в изобилии. Они ели, и насыщались, и тучнели, и наслаждались по Твоей великой благости. 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sz="2500" b="1" i="1" dirty="0">
                <a:solidFill>
                  <a:schemeClr val="bg1"/>
                </a:solidFill>
              </a:rPr>
              <a:t> Но они стали непослушными и восстали против Тебя, они отвергли Твой Закон. Они убивали Твоих пророков, которые предостерегали их, чтобы обратить их к Тебе, они совершали страшные богохульства.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664232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ru-RU" sz="2500" b="1" i="1" dirty="0">
                <a:solidFill>
                  <a:schemeClr val="bg1"/>
                </a:solidFill>
              </a:rPr>
              <a:t> Ты отдал их в руки врагов, которые притесняли их. Но когда их притесняли, они взывали к Тебе. Ты слышал их с небес и по великому Своему состраданию давал им избавителей, которые спасали их от рук их врагов.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ru-RU" sz="2500" b="1" i="1" dirty="0">
                <a:solidFill>
                  <a:schemeClr val="bg1"/>
                </a:solidFill>
              </a:rPr>
              <a:t> Но как только они обретали покой, они вновь начинали творить зло в Твоих глазах. И Ты оставлял их в руках их врагов, и те правили ими. И когда они опять взывали к Тебе, Ты слышал с небес и по великому Своему состраданию избавлял их снова и снова.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2500" b="1" i="1" dirty="0">
                <a:solidFill>
                  <a:schemeClr val="bg1"/>
                </a:solidFill>
              </a:rPr>
              <a:t> Ты предостерегал их, чтобы они возвратились к Твоему Закону, но они стали надменными и не слушались Твоих повелений. Они грешили против Твоих установлений, которыми человек будет жив, если исполнит их. Они упорно отворачивались от Тебя, стали упрямы и отказывались слушать. …</a:t>
            </a:r>
          </a:p>
        </p:txBody>
      </p:sp>
    </p:spTree>
    <p:extLst>
      <p:ext uri="{BB962C8B-B14F-4D97-AF65-F5344CB8AC3E}">
        <p14:creationId xmlns:p14="http://schemas.microsoft.com/office/powerpoint/2010/main" val="364190939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79667"/>
            <a:ext cx="89289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2500" b="1" i="1" dirty="0">
                <a:solidFill>
                  <a:schemeClr val="bg1"/>
                </a:solidFill>
              </a:rPr>
              <a:t> Много лет Ты терпел их. Духом Своим Ты увещевал их через Своих пророков, но они не слушали, и Ты отдал их в руки чужеземных народов.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2500" b="1" i="1" dirty="0">
                <a:solidFill>
                  <a:schemeClr val="bg1"/>
                </a:solidFill>
              </a:rPr>
              <a:t> Однако, по Своей великой милости Ты не уничтожил их до конца и не покинул их, ведь Ты – милостивый и милосердный Бог. </a:t>
            </a:r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sz="2500" b="1" i="1" dirty="0">
                <a:solidFill>
                  <a:schemeClr val="bg1"/>
                </a:solidFill>
              </a:rPr>
              <a:t> И теперь, Боже наш, Бог великий, сильный и грозный, хранящий завет и преданный в любви, да не будут малыми пред Тобой все тяготы, которые постигли нас, наших царей и вождей, наших священников и пророков, наших отцов и весь Твой народ со дней ассирийских царей до сегодняшнего дня. </a:t>
            </a:r>
          </a:p>
          <a:p>
            <a:r>
              <a:rPr lang="ru-RU" sz="25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ru-RU" sz="2500" b="1" i="1" dirty="0">
                <a:solidFill>
                  <a:schemeClr val="bg1"/>
                </a:solidFill>
              </a:rPr>
              <a:t> Во всем, что случилось с нами, Ты прав, ведь Ты хранил верность, а мы грешили. </a:t>
            </a:r>
          </a:p>
          <a:p>
            <a:r>
              <a:rPr lang="ru-RU" sz="2500" b="1" i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954356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</TotalTime>
  <Words>2134</Words>
  <Application>Microsoft Office PowerPoint</Application>
  <PresentationFormat>Экран (16:10)</PresentationFormat>
  <Paragraphs>114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491</cp:revision>
  <dcterms:created xsi:type="dcterms:W3CDTF">2018-02-03T10:08:25Z</dcterms:created>
  <dcterms:modified xsi:type="dcterms:W3CDTF">2025-09-14T10:59:36Z</dcterms:modified>
</cp:coreProperties>
</file>