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345" r:id="rId2"/>
    <p:sldId id="545" r:id="rId3"/>
    <p:sldId id="608" r:id="rId4"/>
    <p:sldId id="609" r:id="rId5"/>
    <p:sldId id="611" r:id="rId6"/>
    <p:sldId id="594" r:id="rId7"/>
    <p:sldId id="612" r:id="rId8"/>
    <p:sldId id="613" r:id="rId9"/>
    <p:sldId id="614" r:id="rId10"/>
    <p:sldId id="615" r:id="rId11"/>
    <p:sldId id="616" r:id="rId12"/>
    <p:sldId id="617" r:id="rId13"/>
    <p:sldId id="621" r:id="rId14"/>
    <p:sldId id="618" r:id="rId15"/>
    <p:sldId id="600" r:id="rId16"/>
    <p:sldId id="619" r:id="rId17"/>
    <p:sldId id="620" r:id="rId18"/>
    <p:sldId id="581" r:id="rId19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6FA7D3"/>
    <a:srgbClr val="B1B2AC"/>
    <a:srgbClr val="72A7D3"/>
    <a:srgbClr val="FFFFFF"/>
    <a:srgbClr val="FDFDFD"/>
    <a:srgbClr val="000099"/>
    <a:srgbClr val="F8F8F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39" autoAdjust="0"/>
  </p:normalViewPr>
  <p:slideViewPr>
    <p:cSldViewPr>
      <p:cViewPr varScale="1">
        <p:scale>
          <a:sx n="91" d="100"/>
          <a:sy n="91" d="100"/>
        </p:scale>
        <p:origin x="1138" y="5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6F99-98DA-4124-B7C8-E944A034A478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BA48-6401-426C-9560-FCC9BDA8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4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none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67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91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116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55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90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16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487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04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0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1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48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27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52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u="none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23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063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none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38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78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0314BE-4157-4953-80DC-230F58A4CB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r="8556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9FDB4B4A-D2AB-421E-B3D6-54A914B21066}"/>
              </a:ext>
            </a:extLst>
          </p:cNvPr>
          <p:cNvSpPr/>
          <p:nvPr/>
        </p:nvSpPr>
        <p:spPr>
          <a:xfrm flipH="1">
            <a:off x="-1476672" y="-95828"/>
            <a:ext cx="6912768" cy="5906656"/>
          </a:xfrm>
          <a:prstGeom prst="parallelogram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77DA6-A943-4C31-BC6B-B6013C51C70D}"/>
              </a:ext>
            </a:extLst>
          </p:cNvPr>
          <p:cNvSpPr txBox="1"/>
          <p:nvPr/>
        </p:nvSpPr>
        <p:spPr>
          <a:xfrm>
            <a:off x="467544" y="702484"/>
            <a:ext cx="46085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НАРОД</a:t>
            </a:r>
            <a:r>
              <a:rPr lang="ru-RU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3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ПОСЛУШНЫЙ</a:t>
            </a:r>
            <a:r>
              <a:rPr lang="ru-RU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4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БОГУ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FDA9E6-A466-44BA-8D77-116F67BF884E}"/>
              </a:ext>
            </a:extLst>
          </p:cNvPr>
          <p:cNvSpPr txBox="1"/>
          <p:nvPr/>
        </p:nvSpPr>
        <p:spPr>
          <a:xfrm>
            <a:off x="558726" y="3865612"/>
            <a:ext cx="53094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ПРОПОВЕДЕЙ </a:t>
            </a:r>
          </a:p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КНИГЕ </a:t>
            </a:r>
            <a:r>
              <a:rPr lang="ru-RU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НЕЕМЍИ</a:t>
            </a:r>
            <a:endParaRPr lang="ru-BY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9521022-4579-4696-B053-BB527DAF1FAC}"/>
              </a:ext>
            </a:extLst>
          </p:cNvPr>
          <p:cNvGrpSpPr/>
          <p:nvPr/>
        </p:nvGrpSpPr>
        <p:grpSpPr>
          <a:xfrm>
            <a:off x="0" y="4549688"/>
            <a:ext cx="3491880" cy="468052"/>
            <a:chOff x="0" y="4184003"/>
            <a:chExt cx="3491880" cy="468052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B43D0819-60A6-4007-B2F6-1237DFAFF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41676"/>
              <a:ext cx="34918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E8B7DEE-9637-4078-AFDB-7176D85E8A2E}"/>
                </a:ext>
              </a:extLst>
            </p:cNvPr>
            <p:cNvSpPr/>
            <p:nvPr/>
          </p:nvSpPr>
          <p:spPr>
            <a:xfrm>
              <a:off x="0" y="4184003"/>
              <a:ext cx="467544" cy="4680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12</a:t>
              </a:r>
              <a:endParaRPr lang="ru-BY" sz="20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3A06FC-9235-4B7F-AFBD-96ED95641FDA}"/>
              </a:ext>
            </a:extLst>
          </p:cNvPr>
          <p:cNvSpPr txBox="1"/>
          <p:nvPr/>
        </p:nvSpPr>
        <p:spPr>
          <a:xfrm>
            <a:off x="558726" y="4926568"/>
            <a:ext cx="5309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НЕЕМЍЯ </a:t>
            </a: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:1-1</a:t>
            </a: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BY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5A6614-72A8-4EF9-B2FD-35951A374F7D}"/>
              </a:ext>
            </a:extLst>
          </p:cNvPr>
          <p:cNvSpPr txBox="1"/>
          <p:nvPr/>
        </p:nvSpPr>
        <p:spPr>
          <a:xfrm>
            <a:off x="467544" y="2641476"/>
            <a:ext cx="388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часть 1</a:t>
            </a:r>
          </a:p>
        </p:txBody>
      </p:sp>
    </p:spTree>
    <p:extLst>
      <p:ext uri="{BB962C8B-B14F-4D97-AF65-F5344CB8AC3E}">
        <p14:creationId xmlns:p14="http://schemas.microsoft.com/office/powerpoint/2010/main" val="1390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502136"/>
            <a:ext cx="878497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Тогда Он сказал им: </a:t>
            </a:r>
          </a:p>
          <a:p>
            <a:pPr algn="ctr"/>
            <a:r>
              <a:rPr lang="ru-RU" sz="5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о, </a:t>
            </a:r>
            <a:r>
              <a:rPr lang="ru-RU" sz="50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несмысленные</a:t>
            </a:r>
            <a:r>
              <a:rPr lang="ru-RU" sz="5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медлительные сердцем, чтобы веровать всему, что предсказывали пророки!</a:t>
            </a:r>
            <a:r>
              <a:rPr lang="ru-RU" sz="5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5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24:25</a:t>
            </a:r>
          </a:p>
        </p:txBody>
      </p:sp>
    </p:spTree>
    <p:extLst>
      <p:ext uri="{BB962C8B-B14F-4D97-AF65-F5344CB8AC3E}">
        <p14:creationId xmlns:p14="http://schemas.microsoft.com/office/powerpoint/2010/main" val="949186895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29BF7E-0629-4480-964E-0067B0F68711}"/>
              </a:ext>
            </a:extLst>
          </p:cNvPr>
          <p:cNvSpPr/>
          <p:nvPr/>
        </p:nvSpPr>
        <p:spPr>
          <a:xfrm>
            <a:off x="179512" y="1795378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Наместник </a:t>
            </a:r>
            <a:r>
              <a:rPr lang="ru-RU" sz="20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Неемия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 Ездра, священник и книжник, и левиты, которые наставляли народ, сказали всем им: «Этот день свят для Господа, вашего Бога. Не скорбите и не плачьте». (Ведь, слушая слова Закона, весь народ плакал.)  </a:t>
            </a:r>
            <a:r>
              <a:rPr lang="ru-RU" sz="2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Неемия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сказал им: «Идите, ешьте лучшую еду, пейте сладкие вина и посылайте долю тем, кто ничего не приготовил. Этот день свят для нашего Владыки. Не печальтесь, ведь Господня радость – ваша сила!» </a:t>
            </a:r>
            <a:r>
              <a:rPr lang="ru-RU" sz="2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Левиты успокаивали весь народ, говоря: «Перестаньте, ведь это – святой день. Не печальтесь!» </a:t>
            </a:r>
            <a:r>
              <a:rPr lang="ru-RU" sz="2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весь народ разошелся, чтобы есть и пить, посылать доли и праздновать с великой радостью, потому что теперь они поняли слова, которые были объявлены им.</a:t>
            </a: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A73DB-3662-4ADC-BE45-EDAEE85C7BE0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8:9-12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E1BC4C-785D-40DC-A065-C012A9FF4A85}"/>
              </a:ext>
            </a:extLst>
          </p:cNvPr>
          <p:cNvSpPr/>
          <p:nvPr/>
        </p:nvSpPr>
        <p:spPr>
          <a:xfrm>
            <a:off x="461266" y="193204"/>
            <a:ext cx="82151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ЧЕТВЕРТЫЙ ШАГ К ДУХОВНОМУ ВОЗРОЖДЕНИЮ  –</a:t>
            </a:r>
          </a:p>
          <a:p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ПЕЧАЛЬ О СВОИХ ГРЕХАХ, КОТОРАЯ ДОЛЖНА СМЕНИТЬСЯ РАДОСТЬЮ О БОГЕ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2D24C23-B54D-4D36-A63D-73BAAB3D2C7E}"/>
              </a:ext>
            </a:extLst>
          </p:cNvPr>
          <p:cNvCxnSpPr/>
          <p:nvPr/>
        </p:nvCxnSpPr>
        <p:spPr>
          <a:xfrm>
            <a:off x="-108520" y="1669368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C2A946-0545-4054-B7BD-AF329EF927C4}"/>
              </a:ext>
            </a:extLst>
          </p:cNvPr>
          <p:cNvSpPr/>
          <p:nvPr/>
        </p:nvSpPr>
        <p:spPr>
          <a:xfrm>
            <a:off x="-767" y="1597360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DE12D6F-5615-4AB0-B307-4EA2BCF0E477}"/>
              </a:ext>
            </a:extLst>
          </p:cNvPr>
          <p:cNvGrpSpPr/>
          <p:nvPr/>
        </p:nvGrpSpPr>
        <p:grpSpPr>
          <a:xfrm>
            <a:off x="8238387" y="-22820"/>
            <a:ext cx="720082" cy="1077220"/>
            <a:chOff x="8238387" y="-22820"/>
            <a:chExt cx="720082" cy="1077220"/>
          </a:xfrm>
        </p:grpSpPr>
        <p:sp>
          <p:nvSpPr>
            <p:cNvPr id="8" name="Стрелка: пятиугольник 7">
              <a:extLst>
                <a:ext uri="{FF2B5EF4-FFF2-40B4-BE49-F238E27FC236}">
                  <a16:creationId xmlns:a16="http://schemas.microsoft.com/office/drawing/2014/main" id="{A212711B-2919-4650-814B-57C488C5AAC0}"/>
                </a:ext>
              </a:extLst>
            </p:cNvPr>
            <p:cNvSpPr/>
            <p:nvPr/>
          </p:nvSpPr>
          <p:spPr>
            <a:xfrm rot="5400000">
              <a:off x="8059819" y="155750"/>
              <a:ext cx="1077220" cy="720080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B931A1-0921-46A7-B265-DD8C97CBD281}"/>
                </a:ext>
              </a:extLst>
            </p:cNvPr>
            <p:cNvSpPr txBox="1"/>
            <p:nvPr/>
          </p:nvSpPr>
          <p:spPr>
            <a:xfrm flipH="1">
              <a:off x="8238387" y="121196"/>
              <a:ext cx="72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4</a:t>
              </a:r>
              <a:endParaRPr lang="ru-B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41514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Блажен муж, который не ходит на совет нечестивых и не стоит на пути грешных и не сидит в собрании развратителей, </a:t>
            </a:r>
            <a:r>
              <a:rPr lang="ru-RU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но в законе Господа воля его, и о законе Его размышляет он день и ночь! </a:t>
            </a:r>
            <a:r>
              <a:rPr lang="ru-RU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будет он как дерево, посаженное при потоках вод, которое приносит плод свой во время свое и лист которого не вянет; и во всем, что он ни делает, успеет.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1:1-3</a:t>
            </a:r>
          </a:p>
        </p:txBody>
      </p:sp>
    </p:spTree>
    <p:extLst>
      <p:ext uri="{BB962C8B-B14F-4D97-AF65-F5344CB8AC3E}">
        <p14:creationId xmlns:p14="http://schemas.microsoft.com/office/powerpoint/2010/main" val="276507319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21196"/>
            <a:ext cx="878497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9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+mj-lt"/>
              </a:rPr>
              <a:t> Живущий под кровом Всевышнего под сенью Всемогущего покоится, </a:t>
            </a:r>
            <a:r>
              <a:rPr lang="ru-RU" sz="19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+mj-lt"/>
              </a:rPr>
              <a:t> говорит Господу: «прибежище моё и защита моя, Бог мой, на Которого я уповаю!» </a:t>
            </a:r>
            <a:r>
              <a:rPr lang="ru-RU" sz="19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+mj-lt"/>
              </a:rPr>
              <a:t> Он избавит тебя от сети ловца, от гибельной язвы, </a:t>
            </a:r>
            <a:r>
              <a:rPr lang="ru-RU" sz="19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+mj-lt"/>
              </a:rPr>
              <a:t> перьями Своими осенит тебя, и под крыльями Его будешь безопасен; щит и ограждение — истина Его. </a:t>
            </a:r>
            <a:r>
              <a:rPr lang="ru-RU" sz="19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+mj-lt"/>
              </a:rPr>
              <a:t> Не убоишься ужасов в ночи, стрелы, летящей днём, </a:t>
            </a:r>
            <a:r>
              <a:rPr lang="ru-RU" sz="19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+mj-lt"/>
              </a:rPr>
              <a:t> язвы, ходящей во мраке, заразы, опустошающей в полдень. </a:t>
            </a:r>
            <a:r>
              <a:rPr lang="ru-RU" sz="19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7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+mj-lt"/>
              </a:rPr>
              <a:t> Падут подле тебя тысяча и десять тысяч одесную тебя; но к тебе не приблизится: </a:t>
            </a:r>
            <a:r>
              <a:rPr lang="ru-RU" sz="19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8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+mj-lt"/>
              </a:rPr>
              <a:t> только смотреть будешь очами твоими и видеть возмездие нечестивым. </a:t>
            </a:r>
            <a:r>
              <a:rPr lang="ru-RU" sz="19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+mj-lt"/>
              </a:rPr>
              <a:t> Ибо ты сказал: «Господь — упование моё»; Всевышнего избрал ты прибежищем твоим; </a:t>
            </a:r>
            <a:r>
              <a:rPr lang="ru-RU" sz="19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10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+mj-lt"/>
              </a:rPr>
              <a:t> не приключится тебе зло, и язва не приблизится к жилищу твоему; </a:t>
            </a:r>
            <a:r>
              <a:rPr lang="ru-RU" sz="19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11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+mj-lt"/>
              </a:rPr>
              <a:t> ибо Ангелам Своим заповедает о тебе — охранять тебя на всех путях твоих: </a:t>
            </a:r>
            <a:r>
              <a:rPr lang="ru-RU" sz="19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12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+mj-lt"/>
              </a:rPr>
              <a:t> на руках понесут тебя, да не преткнёшься о камень ногою твоею; </a:t>
            </a:r>
            <a:r>
              <a:rPr lang="ru-RU" sz="19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13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+mj-lt"/>
              </a:rPr>
              <a:t> на аспида и василиска наступишь; попирать будешь льва и дракона. </a:t>
            </a:r>
            <a:r>
              <a:rPr lang="ru-RU" sz="19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14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+mj-lt"/>
              </a:rPr>
              <a:t> «За то, что он возлюбил Меня, избавлю его; защищу его, потому что он познал имя Моё. </a:t>
            </a:r>
            <a:r>
              <a:rPr lang="ru-RU" sz="19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15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+mj-lt"/>
              </a:rPr>
              <a:t> Воззовёт ко Мне, и услышу его; с ним Я в скорби; избавлю его и прославлю его, </a:t>
            </a:r>
            <a:r>
              <a:rPr lang="ru-RU" sz="19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16 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+mj-lt"/>
              </a:rPr>
              <a:t>долготою дней насыщу его, и явлю ему спасение Моё».</a:t>
            </a:r>
            <a:endParaRPr lang="ru-RU" sz="1900" b="1" i="1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90:1-16</a:t>
            </a:r>
          </a:p>
        </p:txBody>
      </p:sp>
    </p:spTree>
    <p:extLst>
      <p:ext uri="{BB962C8B-B14F-4D97-AF65-F5344CB8AC3E}">
        <p14:creationId xmlns:p14="http://schemas.microsoft.com/office/powerpoint/2010/main" val="186489047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44</a:t>
            </a:r>
            <a:r>
              <a:rPr lang="ru-RU" sz="32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Все верующие были вместе, и все у них было общее. </a:t>
            </a:r>
            <a:r>
              <a:rPr lang="ru-RU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ru-RU" sz="32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Они продавали свои владения и имущество и раздавали всем, в зависимости от нужды каждого. </a:t>
            </a:r>
            <a:r>
              <a:rPr lang="ru-RU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46</a:t>
            </a:r>
            <a:r>
              <a:rPr lang="ru-RU" sz="32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Каждый день </a:t>
            </a:r>
            <a:r>
              <a:rPr lang="ru-RU" sz="32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они собирались в храме, а по домам </a:t>
            </a:r>
            <a:r>
              <a:rPr lang="ru-RU" sz="3200" b="1" i="1" u="sng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преломляли хлеб и ели с радостью и искренностью в сердце</a:t>
            </a:r>
            <a:r>
              <a:rPr lang="ru-RU" sz="32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47</a:t>
            </a:r>
            <a:r>
              <a:rPr lang="ru-RU" sz="32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прославляя Бога</a:t>
            </a:r>
            <a:r>
              <a:rPr lang="ru-RU" sz="32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 пользуясь добрым расположением всего народа. Господь ежедневно прибавлял к ним спасаемых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Деяния 2:44-47</a:t>
            </a:r>
          </a:p>
        </p:txBody>
      </p:sp>
    </p:spTree>
    <p:extLst>
      <p:ext uri="{BB962C8B-B14F-4D97-AF65-F5344CB8AC3E}">
        <p14:creationId xmlns:p14="http://schemas.microsoft.com/office/powerpoint/2010/main" val="2046597318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51076A3-F7F6-45C9-AD1A-68275EB5D131}"/>
              </a:ext>
            </a:extLst>
          </p:cNvPr>
          <p:cNvSpPr txBox="1"/>
          <p:nvPr/>
        </p:nvSpPr>
        <p:spPr>
          <a:xfrm>
            <a:off x="251520" y="1765381"/>
            <a:ext cx="8640960" cy="3667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33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ЧТЕНИЕ Божьего Слова</a:t>
            </a:r>
            <a:endParaRPr lang="ru-BY" sz="33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33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МОЛИТВА</a:t>
            </a:r>
            <a:endParaRPr lang="ru-BY" sz="33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33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РАЗЪЯСНЕНИЕ и понимание Божьего Слова</a:t>
            </a:r>
            <a:endParaRPr lang="ru-BY" sz="33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3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ПЕЧАЛЬ о своих грехах, которая обязательно должна смениться РАДОСТЬЮ и торжеством в Боге</a:t>
            </a:r>
            <a:endParaRPr lang="ru-BY" sz="33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2B2037-3B09-4D7F-A794-7E1596477A78}"/>
              </a:ext>
            </a:extLst>
          </p:cNvPr>
          <p:cNvSpPr/>
          <p:nvPr/>
        </p:nvSpPr>
        <p:spPr>
          <a:xfrm>
            <a:off x="461266" y="193204"/>
            <a:ext cx="821519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ЧЕТЫРЕ ШАГА </a:t>
            </a:r>
          </a:p>
          <a:p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 ДУХОВНОМУ ВОЗРОЖДЕНИЮ: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219AB67-D842-4A16-B66E-ABACADECB877}"/>
              </a:ext>
            </a:extLst>
          </p:cNvPr>
          <p:cNvCxnSpPr/>
          <p:nvPr/>
        </p:nvCxnSpPr>
        <p:spPr>
          <a:xfrm>
            <a:off x="-108520" y="1489348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F255540-05EB-4ED9-8006-0A319F65B6E5}"/>
              </a:ext>
            </a:extLst>
          </p:cNvPr>
          <p:cNvSpPr/>
          <p:nvPr/>
        </p:nvSpPr>
        <p:spPr>
          <a:xfrm>
            <a:off x="-767" y="1417340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76098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30708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весь народ разошелся, чтобы есть и пить, посылать доли и праздновать с великой радостью, потому что теперь они поняли слова, которые были объявлены им.</a:t>
            </a:r>
            <a:r>
              <a:rPr lang="ru-R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4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8:12</a:t>
            </a:r>
          </a:p>
        </p:txBody>
      </p:sp>
    </p:spTree>
    <p:extLst>
      <p:ext uri="{BB962C8B-B14F-4D97-AF65-F5344CB8AC3E}">
        <p14:creationId xmlns:p14="http://schemas.microsoft.com/office/powerpoint/2010/main" val="3094110975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30708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второй день месяца главы семейств всего народа вместе со священниками и левитами собрались вокруг книжника Ездры, чтобы внимать словам Закона.</a:t>
            </a:r>
            <a:r>
              <a:rPr lang="ru-R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4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8:13</a:t>
            </a:r>
          </a:p>
        </p:txBody>
      </p:sp>
    </p:spTree>
    <p:extLst>
      <p:ext uri="{BB962C8B-B14F-4D97-AF65-F5344CB8AC3E}">
        <p14:creationId xmlns:p14="http://schemas.microsoft.com/office/powerpoint/2010/main" val="3019538518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biblestudyministry.com/wp-content/uploads/2012/01/The-Spirit-of-God-and-Holy-Spirit-and-Their-Many-Forms.jpg">
            <a:extLst>
              <a:ext uri="{FF2B5EF4-FFF2-40B4-BE49-F238E27FC236}">
                <a16:creationId xmlns:a16="http://schemas.microsoft.com/office/drawing/2014/main" id="{DE8E5019-798F-4069-8480-F4B66F855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"/>
          <a:stretch/>
        </p:blipFill>
        <p:spPr bwMode="auto">
          <a:xfrm>
            <a:off x="1411454" y="966601"/>
            <a:ext cx="6321091" cy="47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A0388B-3205-4C2F-9800-8B5A7A96B5A6}"/>
              </a:ext>
            </a:extLst>
          </p:cNvPr>
          <p:cNvSpPr/>
          <p:nvPr/>
        </p:nvSpPr>
        <p:spPr>
          <a:xfrm>
            <a:off x="395535" y="193204"/>
            <a:ext cx="83614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ЧИТАЙ </a:t>
            </a:r>
            <a:r>
              <a:rPr lang="ru-RU" sz="40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СЛОВО БОЖИЕ!</a:t>
            </a:r>
          </a:p>
          <a:p>
            <a:pPr algn="ctr"/>
            <a:r>
              <a:rPr lang="ru-RU" sz="54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МОЛИСЬ</a:t>
            </a:r>
            <a:r>
              <a:rPr lang="ru-RU" sz="48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!</a:t>
            </a:r>
          </a:p>
          <a:p>
            <a:pPr algn="ctr"/>
            <a:r>
              <a:rPr lang="ru-RU" sz="54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ПОНИМАЙ </a:t>
            </a:r>
            <a:r>
              <a:rPr lang="ru-RU" sz="40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СЛОВО БОЖИЕ!</a:t>
            </a:r>
            <a:r>
              <a:rPr lang="ru-RU" sz="48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54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РАДУЙСЯ </a:t>
            </a:r>
            <a:r>
              <a:rPr lang="ru-RU" sz="40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БОГЕ!</a:t>
            </a:r>
          </a:p>
        </p:txBody>
      </p:sp>
    </p:spTree>
    <p:extLst>
      <p:ext uri="{BB962C8B-B14F-4D97-AF65-F5344CB8AC3E}">
        <p14:creationId xmlns:p14="http://schemas.microsoft.com/office/powerpoint/2010/main" val="2873381887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79667"/>
            <a:ext cx="892899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chemeClr val="bg1"/>
                </a:solidFill>
              </a:rPr>
              <a:t>«</a:t>
            </a:r>
            <a:r>
              <a:rPr lang="en-US" sz="24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ru-RU" sz="2100" b="1" i="1" dirty="0">
                <a:solidFill>
                  <a:schemeClr val="bg1"/>
                </a:solidFill>
              </a:rPr>
              <a:t>Когда наступил седьмой месяц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b="1" i="1" dirty="0">
                <a:solidFill>
                  <a:schemeClr val="bg1"/>
                </a:solidFill>
              </a:rPr>
              <a:t>и израильтяне уже поселились в своих городах, весь народ, как один человек, собрался на площади перед Водными воротами</a:t>
            </a:r>
            <a:r>
              <a:rPr lang="ru-RU" sz="2100" dirty="0">
                <a:solidFill>
                  <a:schemeClr val="bg1"/>
                </a:solidFill>
              </a:rPr>
              <a:t>. </a:t>
            </a:r>
            <a:r>
              <a:rPr lang="ru-RU" sz="2100" b="1" i="1" dirty="0">
                <a:solidFill>
                  <a:schemeClr val="bg1"/>
                </a:solidFill>
              </a:rPr>
              <a:t>Они сказали книжнику Ездре принести книгу Закона Моисея, которую дал Израилю Господь.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en-US" sz="24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ru-RU" sz="2100" b="1" i="1" dirty="0">
                <a:solidFill>
                  <a:schemeClr val="bg1"/>
                </a:solidFill>
              </a:rPr>
              <a:t>И в первый день седьмого месяца священник Ездра принес Закон на собрание, где присутствовали мужчины, и женщины, и все, кто способен понимать. </a:t>
            </a:r>
            <a:endParaRPr lang="en-US" sz="2100" b="1" i="1" dirty="0">
              <a:solidFill>
                <a:schemeClr val="bg1"/>
              </a:solidFill>
            </a:endParaRPr>
          </a:p>
          <a:p>
            <a:r>
              <a:rPr lang="en-US" sz="24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ru-RU" sz="2100" b="1" i="1" dirty="0">
                <a:solidFill>
                  <a:schemeClr val="bg1"/>
                </a:solidFill>
              </a:rPr>
              <a:t>Он читал его вслух с рассвета до полудня на площади, что перед Водными воротами, перед мужчинами, женщинами и прочими, кто мог понимать. И весь народ внимательно слушал книгу Закона. </a:t>
            </a:r>
            <a:endParaRPr lang="en-US" sz="2100" b="1" i="1" dirty="0">
              <a:solidFill>
                <a:schemeClr val="bg1"/>
              </a:solidFill>
            </a:endParaRPr>
          </a:p>
          <a:p>
            <a:r>
              <a:rPr lang="en-US" sz="24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ru-RU" sz="2100" b="1" i="1" dirty="0">
                <a:solidFill>
                  <a:schemeClr val="bg1"/>
                </a:solidFill>
              </a:rPr>
              <a:t>Книжник Ездра стоял на высоком деревянном помосте, построенном для этого случая, а рядом, справа от него стояли </a:t>
            </a:r>
            <a:r>
              <a:rPr lang="ru-RU" sz="2100" b="1" i="1" dirty="0" err="1">
                <a:solidFill>
                  <a:schemeClr val="bg1"/>
                </a:solidFill>
              </a:rPr>
              <a:t>Маттифия</a:t>
            </a:r>
            <a:r>
              <a:rPr lang="ru-RU" sz="2100" b="1" i="1" dirty="0">
                <a:solidFill>
                  <a:schemeClr val="bg1"/>
                </a:solidFill>
              </a:rPr>
              <a:t>, </a:t>
            </a:r>
            <a:r>
              <a:rPr lang="ru-RU" sz="2100" b="1" i="1" dirty="0" err="1">
                <a:solidFill>
                  <a:schemeClr val="bg1"/>
                </a:solidFill>
              </a:rPr>
              <a:t>Шема</a:t>
            </a:r>
            <a:r>
              <a:rPr lang="ru-RU" sz="2100" b="1" i="1" dirty="0">
                <a:solidFill>
                  <a:schemeClr val="bg1"/>
                </a:solidFill>
              </a:rPr>
              <a:t>, </a:t>
            </a:r>
            <a:r>
              <a:rPr lang="ru-RU" sz="2100" b="1" i="1" dirty="0" err="1">
                <a:solidFill>
                  <a:schemeClr val="bg1"/>
                </a:solidFill>
              </a:rPr>
              <a:t>Анаия</a:t>
            </a:r>
            <a:r>
              <a:rPr lang="ru-RU" sz="2100" b="1" i="1" dirty="0">
                <a:solidFill>
                  <a:schemeClr val="bg1"/>
                </a:solidFill>
              </a:rPr>
              <a:t>, </a:t>
            </a:r>
            <a:r>
              <a:rPr lang="ru-RU" sz="2100" b="1" i="1" dirty="0" err="1">
                <a:solidFill>
                  <a:schemeClr val="bg1"/>
                </a:solidFill>
              </a:rPr>
              <a:t>Урия</a:t>
            </a:r>
            <a:r>
              <a:rPr lang="ru-RU" sz="2100" b="1" i="1" dirty="0">
                <a:solidFill>
                  <a:schemeClr val="bg1"/>
                </a:solidFill>
              </a:rPr>
              <a:t>, </a:t>
            </a:r>
            <a:r>
              <a:rPr lang="ru-RU" sz="2100" b="1" i="1" dirty="0" err="1">
                <a:solidFill>
                  <a:schemeClr val="bg1"/>
                </a:solidFill>
              </a:rPr>
              <a:t>Хелкия</a:t>
            </a:r>
            <a:r>
              <a:rPr lang="ru-RU" sz="2100" b="1" i="1" dirty="0">
                <a:solidFill>
                  <a:schemeClr val="bg1"/>
                </a:solidFill>
              </a:rPr>
              <a:t> и </a:t>
            </a:r>
            <a:r>
              <a:rPr lang="ru-RU" sz="2100" b="1" i="1" dirty="0" err="1">
                <a:solidFill>
                  <a:schemeClr val="bg1"/>
                </a:solidFill>
              </a:rPr>
              <a:t>Маасея</a:t>
            </a:r>
            <a:r>
              <a:rPr lang="ru-RU" sz="2100" b="1" i="1" dirty="0">
                <a:solidFill>
                  <a:schemeClr val="bg1"/>
                </a:solidFill>
              </a:rPr>
              <a:t>, а слева от него – </a:t>
            </a:r>
            <a:r>
              <a:rPr lang="ru-RU" sz="2100" b="1" i="1" dirty="0" err="1">
                <a:solidFill>
                  <a:schemeClr val="bg1"/>
                </a:solidFill>
              </a:rPr>
              <a:t>Педая</a:t>
            </a:r>
            <a:r>
              <a:rPr lang="ru-RU" sz="2100" b="1" i="1" dirty="0">
                <a:solidFill>
                  <a:schemeClr val="bg1"/>
                </a:solidFill>
              </a:rPr>
              <a:t>, </a:t>
            </a:r>
            <a:r>
              <a:rPr lang="ru-RU" sz="2100" b="1" i="1" dirty="0" err="1">
                <a:solidFill>
                  <a:schemeClr val="bg1"/>
                </a:solidFill>
              </a:rPr>
              <a:t>Мисаил</a:t>
            </a:r>
            <a:r>
              <a:rPr lang="ru-RU" sz="2100" b="1" i="1" dirty="0">
                <a:solidFill>
                  <a:schemeClr val="bg1"/>
                </a:solidFill>
              </a:rPr>
              <a:t>, </a:t>
            </a:r>
            <a:r>
              <a:rPr lang="ru-RU" sz="2100" b="1" i="1" dirty="0" err="1">
                <a:solidFill>
                  <a:schemeClr val="bg1"/>
                </a:solidFill>
              </a:rPr>
              <a:t>Малхия</a:t>
            </a:r>
            <a:r>
              <a:rPr lang="ru-RU" sz="2100" b="1" i="1" dirty="0">
                <a:solidFill>
                  <a:schemeClr val="bg1"/>
                </a:solidFill>
              </a:rPr>
              <a:t>, </a:t>
            </a:r>
            <a:r>
              <a:rPr lang="ru-RU" sz="2100" b="1" i="1" dirty="0" err="1">
                <a:solidFill>
                  <a:schemeClr val="bg1"/>
                </a:solidFill>
              </a:rPr>
              <a:t>Хашум</a:t>
            </a:r>
            <a:r>
              <a:rPr lang="ru-RU" sz="2100" b="1" i="1" dirty="0">
                <a:solidFill>
                  <a:schemeClr val="bg1"/>
                </a:solidFill>
              </a:rPr>
              <a:t>, </a:t>
            </a:r>
            <a:r>
              <a:rPr lang="ru-RU" sz="2100" b="1" i="1" dirty="0" err="1">
                <a:solidFill>
                  <a:schemeClr val="bg1"/>
                </a:solidFill>
              </a:rPr>
              <a:t>Хашбаддана</a:t>
            </a:r>
            <a:r>
              <a:rPr lang="ru-RU" sz="2100" b="1" i="1" dirty="0">
                <a:solidFill>
                  <a:schemeClr val="bg1"/>
                </a:solidFill>
              </a:rPr>
              <a:t>, Захария и </a:t>
            </a:r>
            <a:r>
              <a:rPr lang="ru-RU" sz="2100" b="1" i="1" dirty="0" err="1">
                <a:solidFill>
                  <a:schemeClr val="bg1"/>
                </a:solidFill>
              </a:rPr>
              <a:t>Мешуллам</a:t>
            </a:r>
            <a:r>
              <a:rPr lang="ru-RU" sz="2100" b="1" i="1" dirty="0">
                <a:solidFill>
                  <a:schemeClr val="bg1"/>
                </a:solidFill>
              </a:rPr>
              <a:t>.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en-US" sz="24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ru-RU" sz="2100" b="1" i="1" dirty="0">
                <a:solidFill>
                  <a:schemeClr val="bg1"/>
                </a:solidFill>
              </a:rPr>
              <a:t>Ездра раскрыл свиток. Весь народ мог видеть его, потому что он стоял над ними, и когда он раскрыл его, весь народ встал. </a:t>
            </a:r>
            <a:r>
              <a:rPr lang="en-US" sz="24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ru-RU" sz="2100" b="1" i="1" dirty="0">
                <a:solidFill>
                  <a:schemeClr val="bg1"/>
                </a:solidFill>
              </a:rPr>
              <a:t>Ездра восславил Господа, великого Бога, и весь народ, подняв руки, ответил: «Аминь! Аминь!»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ru-RU" sz="2100" b="1" i="1" dirty="0">
                <a:solidFill>
                  <a:schemeClr val="bg1"/>
                </a:solidFill>
              </a:rPr>
              <a:t>Они поклонились и почтили Господа, склонившись лицом до земли. …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530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79667"/>
            <a:ext cx="892899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ru-RU" sz="2100" b="1" i="1" dirty="0">
                <a:solidFill>
                  <a:schemeClr val="bg1"/>
                </a:solidFill>
              </a:rPr>
              <a:t>Иисус, Бани, </a:t>
            </a:r>
            <a:r>
              <a:rPr lang="ru-RU" sz="2100" b="1" i="1" dirty="0" err="1">
                <a:solidFill>
                  <a:schemeClr val="bg1"/>
                </a:solidFill>
              </a:rPr>
              <a:t>Шеревия</a:t>
            </a:r>
            <a:r>
              <a:rPr lang="ru-RU" sz="2100" b="1" i="1" dirty="0">
                <a:solidFill>
                  <a:schemeClr val="bg1"/>
                </a:solidFill>
              </a:rPr>
              <a:t>, </a:t>
            </a:r>
            <a:r>
              <a:rPr lang="ru-RU" sz="2100" b="1" i="1" dirty="0" err="1">
                <a:solidFill>
                  <a:schemeClr val="bg1"/>
                </a:solidFill>
              </a:rPr>
              <a:t>Иамин</a:t>
            </a:r>
            <a:r>
              <a:rPr lang="ru-RU" sz="2100" b="1" i="1" dirty="0">
                <a:solidFill>
                  <a:schemeClr val="bg1"/>
                </a:solidFill>
              </a:rPr>
              <a:t>, </a:t>
            </a:r>
            <a:r>
              <a:rPr lang="ru-RU" sz="2100" b="1" i="1" dirty="0" err="1">
                <a:solidFill>
                  <a:schemeClr val="bg1"/>
                </a:solidFill>
              </a:rPr>
              <a:t>Аккув</a:t>
            </a:r>
            <a:r>
              <a:rPr lang="ru-RU" sz="2100" b="1" i="1" dirty="0">
                <a:solidFill>
                  <a:schemeClr val="bg1"/>
                </a:solidFill>
              </a:rPr>
              <a:t>, </a:t>
            </a:r>
            <a:r>
              <a:rPr lang="ru-RU" sz="2100" b="1" i="1" dirty="0" err="1">
                <a:solidFill>
                  <a:schemeClr val="bg1"/>
                </a:solidFill>
              </a:rPr>
              <a:t>Шавтай</a:t>
            </a:r>
            <a:r>
              <a:rPr lang="ru-RU" sz="2100" b="1" i="1" dirty="0">
                <a:solidFill>
                  <a:schemeClr val="bg1"/>
                </a:solidFill>
              </a:rPr>
              <a:t>, </a:t>
            </a:r>
            <a:r>
              <a:rPr lang="ru-RU" sz="2100" b="1" i="1" dirty="0" err="1">
                <a:solidFill>
                  <a:schemeClr val="bg1"/>
                </a:solidFill>
              </a:rPr>
              <a:t>Годия</a:t>
            </a:r>
            <a:r>
              <a:rPr lang="ru-RU" sz="2100" b="1" i="1" dirty="0">
                <a:solidFill>
                  <a:schemeClr val="bg1"/>
                </a:solidFill>
              </a:rPr>
              <a:t>, </a:t>
            </a:r>
            <a:r>
              <a:rPr lang="ru-RU" sz="2100" b="1" i="1" dirty="0" err="1">
                <a:solidFill>
                  <a:schemeClr val="bg1"/>
                </a:solidFill>
              </a:rPr>
              <a:t>Маасея</a:t>
            </a:r>
            <a:r>
              <a:rPr lang="ru-RU" sz="2100" b="1" i="1" dirty="0">
                <a:solidFill>
                  <a:schemeClr val="bg1"/>
                </a:solidFill>
              </a:rPr>
              <a:t>, </a:t>
            </a:r>
            <a:r>
              <a:rPr lang="ru-RU" sz="2100" b="1" i="1" dirty="0" err="1">
                <a:solidFill>
                  <a:schemeClr val="bg1"/>
                </a:solidFill>
              </a:rPr>
              <a:t>Клита</a:t>
            </a:r>
            <a:r>
              <a:rPr lang="ru-RU" sz="2100" b="1" i="1" dirty="0">
                <a:solidFill>
                  <a:schemeClr val="bg1"/>
                </a:solidFill>
              </a:rPr>
              <a:t>, Азария, </a:t>
            </a:r>
            <a:r>
              <a:rPr lang="ru-RU" sz="2100" b="1" i="1" dirty="0" err="1">
                <a:solidFill>
                  <a:schemeClr val="bg1"/>
                </a:solidFill>
              </a:rPr>
              <a:t>Иозавад</a:t>
            </a:r>
            <a:r>
              <a:rPr lang="ru-RU" sz="2100" b="1" i="1" dirty="0">
                <a:solidFill>
                  <a:schemeClr val="bg1"/>
                </a:solidFill>
              </a:rPr>
              <a:t>, </a:t>
            </a:r>
            <a:r>
              <a:rPr lang="ru-RU" sz="2100" b="1" i="1" dirty="0" err="1">
                <a:solidFill>
                  <a:schemeClr val="bg1"/>
                </a:solidFill>
              </a:rPr>
              <a:t>Ханан</a:t>
            </a:r>
            <a:r>
              <a:rPr lang="ru-RU" sz="2100" b="1" i="1" dirty="0">
                <a:solidFill>
                  <a:schemeClr val="bg1"/>
                </a:solidFill>
              </a:rPr>
              <a:t> и </a:t>
            </a:r>
            <a:r>
              <a:rPr lang="ru-RU" sz="2100" b="1" i="1" dirty="0" err="1">
                <a:solidFill>
                  <a:schemeClr val="bg1"/>
                </a:solidFill>
              </a:rPr>
              <a:t>Фелаия</a:t>
            </a:r>
            <a:r>
              <a:rPr lang="ru-RU" sz="2100" b="1" i="1" dirty="0">
                <a:solidFill>
                  <a:schemeClr val="bg1"/>
                </a:solidFill>
              </a:rPr>
              <a:t> – левиты – наставляли народ в Законе, пока народ стоял там. </a:t>
            </a:r>
            <a:r>
              <a:rPr lang="en-US" sz="2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ru-RU" sz="2100" b="1" i="1" dirty="0">
                <a:solidFill>
                  <a:schemeClr val="bg1"/>
                </a:solidFill>
              </a:rPr>
              <a:t>Они читали из книги Божьего Закона, поясняя и истолковывая, чтобы народ мог понимать прочитанное. </a:t>
            </a:r>
            <a:r>
              <a:rPr lang="en-US" sz="2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ru-RU" sz="2100" b="1" i="1" dirty="0">
                <a:solidFill>
                  <a:schemeClr val="bg1"/>
                </a:solidFill>
              </a:rPr>
              <a:t>Наместник </a:t>
            </a:r>
            <a:r>
              <a:rPr lang="ru-RU" sz="2100" b="1" i="1" dirty="0" err="1">
                <a:solidFill>
                  <a:schemeClr val="bg1"/>
                </a:solidFill>
              </a:rPr>
              <a:t>Неемия</a:t>
            </a:r>
            <a:r>
              <a:rPr lang="ru-RU" sz="2100" b="1" i="1" dirty="0">
                <a:solidFill>
                  <a:schemeClr val="bg1"/>
                </a:solidFill>
              </a:rPr>
              <a:t>, и Ездра, священник и книжник, и левиты, которые наставляли народ, сказали всем им:  – Этот день свят для Господа, вашего Бога. Не скорбите и не плачьте. (Ведь, слушая слова Закона, весь народ плакал.)  </a:t>
            </a:r>
            <a:r>
              <a:rPr lang="en-US" sz="2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</a:rPr>
              <a:t>Неемия</a:t>
            </a:r>
            <a:r>
              <a:rPr lang="ru-RU" sz="2100" b="1" i="1" dirty="0">
                <a:solidFill>
                  <a:schemeClr val="bg1"/>
                </a:solidFill>
              </a:rPr>
              <a:t> сказал им:  – Идите, ешьте лучшую еду, пейте сладкие вина и посылайте долю тем, кто ничего не приготовил. Этот день свят для нашего Владыки. Не печальтесь, ведь Господня радость – ваша сила!  </a:t>
            </a:r>
            <a:endParaRPr lang="en-US" sz="2100" b="1" i="1" dirty="0">
              <a:solidFill>
                <a:schemeClr val="bg1"/>
              </a:solidFill>
            </a:endParaRPr>
          </a:p>
          <a:p>
            <a:r>
              <a:rPr lang="en-US" sz="2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ru-RU" sz="2100" b="1" i="1" dirty="0">
                <a:solidFill>
                  <a:schemeClr val="bg1"/>
                </a:solidFill>
              </a:rPr>
              <a:t>Левиты успокаивали весь народ, говоря:  – Перестаньте, ведь это – святой день. Не печальтесь! </a:t>
            </a:r>
            <a:r>
              <a:rPr lang="en-US" sz="2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ru-RU" sz="2100" b="1" i="1" dirty="0">
                <a:solidFill>
                  <a:schemeClr val="bg1"/>
                </a:solidFill>
              </a:rPr>
              <a:t>И весь народ разошелся, чтобы есть и пить, посылать доли и праздновать с великой радостью, потому что теперь они поняли слова, которые были объявлены им. </a:t>
            </a:r>
            <a:r>
              <a:rPr lang="en-US" sz="2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ru-RU" sz="2100" b="1" i="1" dirty="0">
                <a:solidFill>
                  <a:schemeClr val="bg1"/>
                </a:solidFill>
              </a:rPr>
              <a:t>На второй день месяца главы семейств всего народа вместе со священниками и левитами собрались вокруг книжника Ездры, чтобы внимать словам Закона.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ru-RU" sz="2100" b="1" i="1" dirty="0">
                <a:solidFill>
                  <a:schemeClr val="bg1"/>
                </a:solidFill>
              </a:rPr>
              <a:t>… 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3877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79667"/>
            <a:ext cx="89289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ru-RU" sz="2100" b="1" i="1" dirty="0">
                <a:solidFill>
                  <a:schemeClr val="bg1"/>
                </a:solidFill>
              </a:rPr>
              <a:t>Они нашли, что в Законе, который был дан Господом через Моисея, написано, что во время праздника седьмого месяца израильтяне должны жить в шалашах, </a:t>
            </a:r>
            <a:r>
              <a:rPr lang="en-US" sz="2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ru-RU" sz="2100" b="1" i="1" dirty="0">
                <a:solidFill>
                  <a:schemeClr val="bg1"/>
                </a:solidFill>
              </a:rPr>
              <a:t>и что они должны провозглашать и объявлять во всех своих городах и в Иерусалиме так: «Выходите в нагорья и принесите оттуда ветви олив, и маслин, мирта, пальм, и других ветвистых деревьев, чтобы сделать шалаши, как было написано». </a:t>
            </a:r>
            <a:r>
              <a:rPr lang="en-US" sz="2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ru-RU" sz="2100" b="1" i="1" dirty="0">
                <a:solidFill>
                  <a:schemeClr val="bg1"/>
                </a:solidFill>
              </a:rPr>
              <a:t>Люди вышли и принесли ветви, и сделали себе шалаши, каждый у себя на крыше, и во дворах, во дворе дома Божьего, и на площади у Водных ворот, и на той, что у ворот Ефрема. </a:t>
            </a:r>
            <a:r>
              <a:rPr lang="en-US" sz="2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ru-RU" sz="2100" b="1" i="1" dirty="0">
                <a:solidFill>
                  <a:schemeClr val="bg1"/>
                </a:solidFill>
              </a:rPr>
              <a:t>Все вернувшиеся из плена делали шалаши и жили в них. Со дней Иисуса, сына Навина, до этого дня израильтяне не делали так, и радость их была очень велика. </a:t>
            </a:r>
            <a:r>
              <a:rPr lang="en-US" sz="2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en-US" sz="2100" b="1" i="1" dirty="0">
                <a:solidFill>
                  <a:schemeClr val="bg1"/>
                </a:solidFill>
              </a:rPr>
              <a:t> </a:t>
            </a:r>
            <a:r>
              <a:rPr lang="ru-RU" sz="2100" b="1" i="1" dirty="0">
                <a:solidFill>
                  <a:schemeClr val="bg1"/>
                </a:solidFill>
              </a:rPr>
              <a:t>Изо дня в день – с первого дня до последнего – Ездра читал из книги Божьего Закона. Они отмечали праздник семь дней, а на восьмой день, по уставу, было торжественное собрание»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EC1A32-4910-4580-90D6-E19D34E3A9CF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:1-1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97750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29BF7E-0629-4480-964E-0067B0F68711}"/>
              </a:ext>
            </a:extLst>
          </p:cNvPr>
          <p:cNvSpPr/>
          <p:nvPr/>
        </p:nvSpPr>
        <p:spPr>
          <a:xfrm>
            <a:off x="179512" y="1561356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Когда наступил седьмой месяц,</a:t>
            </a:r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израильтяне уже поселились в своих городах, весь народ, как один человек, собрался на площади перед Водными воротами</a:t>
            </a:r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Они сказали книжнику Ездре принести книгу Закона Моисея, которую дал Израилю Господь.</a:t>
            </a:r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в первый день седьмого месяца священник Ездра принес Закон на собрание, где присутствовали мужчины, и женщины, и все, кто способен понимать. </a:t>
            </a:r>
            <a:r>
              <a:rPr lang="ru-RU" sz="2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Он читал его вслух с рассвета до полудня на площади, что перед Водными воротами, перед мужчинами, женщинами и прочими, кто мог понимать. И весь народ внимательно слушал книгу Закона.»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A73DB-3662-4ADC-BE45-EDAEE85C7BE0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8:1-3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E1BC4C-785D-40DC-A065-C012A9FF4A85}"/>
              </a:ext>
            </a:extLst>
          </p:cNvPr>
          <p:cNvSpPr/>
          <p:nvPr/>
        </p:nvSpPr>
        <p:spPr>
          <a:xfrm>
            <a:off x="461266" y="193204"/>
            <a:ext cx="821519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ПЕРВЫЙ ШАГ К ДУХОВНОМУ ВОЗРОЖДЕНИЮ  –</a:t>
            </a:r>
          </a:p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ЧТЕНИЕ БОЖЬЕГО ЗАКОНА</a:t>
            </a:r>
            <a:endParaRPr lang="ru-RU" sz="6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2D24C23-B54D-4D36-A63D-73BAAB3D2C7E}"/>
              </a:ext>
            </a:extLst>
          </p:cNvPr>
          <p:cNvCxnSpPr/>
          <p:nvPr/>
        </p:nvCxnSpPr>
        <p:spPr>
          <a:xfrm>
            <a:off x="-108520" y="1345332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C2A946-0545-4054-B7BD-AF329EF927C4}"/>
              </a:ext>
            </a:extLst>
          </p:cNvPr>
          <p:cNvSpPr/>
          <p:nvPr/>
        </p:nvSpPr>
        <p:spPr>
          <a:xfrm>
            <a:off x="-767" y="1273324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5F04D39-60BA-4251-8BD6-53087A5089AA}"/>
              </a:ext>
            </a:extLst>
          </p:cNvPr>
          <p:cNvGrpSpPr/>
          <p:nvPr/>
        </p:nvGrpSpPr>
        <p:grpSpPr>
          <a:xfrm>
            <a:off x="8238387" y="-22820"/>
            <a:ext cx="720082" cy="1077220"/>
            <a:chOff x="8238387" y="-22820"/>
            <a:chExt cx="720082" cy="1077220"/>
          </a:xfrm>
        </p:grpSpPr>
        <p:sp>
          <p:nvSpPr>
            <p:cNvPr id="7" name="Стрелка: пятиугольник 6">
              <a:extLst>
                <a:ext uri="{FF2B5EF4-FFF2-40B4-BE49-F238E27FC236}">
                  <a16:creationId xmlns:a16="http://schemas.microsoft.com/office/drawing/2014/main" id="{9F34522A-EABF-46C3-B364-EB966221C4AD}"/>
                </a:ext>
              </a:extLst>
            </p:cNvPr>
            <p:cNvSpPr/>
            <p:nvPr/>
          </p:nvSpPr>
          <p:spPr>
            <a:xfrm rot="5400000">
              <a:off x="8059819" y="155750"/>
              <a:ext cx="1077220" cy="720080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9E015D-317A-4415-AB5D-D445F5EBCDE9}"/>
                </a:ext>
              </a:extLst>
            </p:cNvPr>
            <p:cNvSpPr txBox="1"/>
            <p:nvPr/>
          </p:nvSpPr>
          <p:spPr>
            <a:xfrm flipH="1">
              <a:off x="8238387" y="121196"/>
              <a:ext cx="72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  <a:endParaRPr lang="ru-B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170448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8375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 нет откровения свыше, народ распоясывается; </a:t>
            </a:r>
          </a:p>
          <a:p>
            <a:pPr algn="ctr"/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блажен тот, кто хранит Закон</a:t>
            </a:r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54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Притчи 29:18</a:t>
            </a:r>
          </a:p>
        </p:txBody>
      </p:sp>
    </p:spTree>
    <p:extLst>
      <p:ext uri="{BB962C8B-B14F-4D97-AF65-F5344CB8AC3E}">
        <p14:creationId xmlns:p14="http://schemas.microsoft.com/office/powerpoint/2010/main" val="3526236025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29BF7E-0629-4480-964E-0067B0F68711}"/>
              </a:ext>
            </a:extLst>
          </p:cNvPr>
          <p:cNvSpPr/>
          <p:nvPr/>
        </p:nvSpPr>
        <p:spPr>
          <a:xfrm>
            <a:off x="179512" y="177738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Ездра раскрыл свиток. Весь народ мог видеть его, потому что он стоял над ними, и когда он раскрыл его, весь народ встал. </a:t>
            </a:r>
            <a:r>
              <a:rPr lang="ru-RU" sz="3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Ездра восславил Господа, великого Бога, и весь народ, подняв руки, ответил: «Аминь! Аминь!» Они поклонились и почтили Господа, склонившись лицом до земли.»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A73DB-3662-4ADC-BE45-EDAEE85C7BE0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8:5-6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E1BC4C-785D-40DC-A065-C012A9FF4A85}"/>
              </a:ext>
            </a:extLst>
          </p:cNvPr>
          <p:cNvSpPr/>
          <p:nvPr/>
        </p:nvSpPr>
        <p:spPr>
          <a:xfrm>
            <a:off x="461266" y="193204"/>
            <a:ext cx="8215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ВТОРОЙ ШАГ К ДУХОВНОМУ ВОЗРОЖДЕНИЮ  –</a:t>
            </a:r>
          </a:p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МОЛИТВА</a:t>
            </a:r>
            <a:endParaRPr lang="ru-RU" sz="6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2D24C23-B54D-4D36-A63D-73BAAB3D2C7E}"/>
              </a:ext>
            </a:extLst>
          </p:cNvPr>
          <p:cNvCxnSpPr/>
          <p:nvPr/>
        </p:nvCxnSpPr>
        <p:spPr>
          <a:xfrm>
            <a:off x="-108520" y="1345332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C2A946-0545-4054-B7BD-AF329EF927C4}"/>
              </a:ext>
            </a:extLst>
          </p:cNvPr>
          <p:cNvSpPr/>
          <p:nvPr/>
        </p:nvSpPr>
        <p:spPr>
          <a:xfrm>
            <a:off x="-767" y="1273324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DE12D6F-5615-4AB0-B307-4EA2BCF0E477}"/>
              </a:ext>
            </a:extLst>
          </p:cNvPr>
          <p:cNvGrpSpPr/>
          <p:nvPr/>
        </p:nvGrpSpPr>
        <p:grpSpPr>
          <a:xfrm>
            <a:off x="8238387" y="-22820"/>
            <a:ext cx="720082" cy="1077220"/>
            <a:chOff x="8238387" y="-22820"/>
            <a:chExt cx="720082" cy="1077220"/>
          </a:xfrm>
        </p:grpSpPr>
        <p:sp>
          <p:nvSpPr>
            <p:cNvPr id="8" name="Стрелка: пятиугольник 7">
              <a:extLst>
                <a:ext uri="{FF2B5EF4-FFF2-40B4-BE49-F238E27FC236}">
                  <a16:creationId xmlns:a16="http://schemas.microsoft.com/office/drawing/2014/main" id="{A212711B-2919-4650-814B-57C488C5AAC0}"/>
                </a:ext>
              </a:extLst>
            </p:cNvPr>
            <p:cNvSpPr/>
            <p:nvPr/>
          </p:nvSpPr>
          <p:spPr>
            <a:xfrm rot="5400000">
              <a:off x="8059819" y="155750"/>
              <a:ext cx="1077220" cy="720080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B931A1-0921-46A7-B265-DD8C97CBD281}"/>
                </a:ext>
              </a:extLst>
            </p:cNvPr>
            <p:cNvSpPr txBox="1"/>
            <p:nvPr/>
          </p:nvSpPr>
          <p:spPr>
            <a:xfrm flipH="1">
              <a:off x="8238387" y="121196"/>
              <a:ext cx="72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  <a:endParaRPr lang="ru-B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38300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8375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ничего не значит ни тот, кто сажает, ни тот, кто поливает, а лишь Бог, Который выращивает</a:t>
            </a:r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54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Коринфянам 3:7</a:t>
            </a:r>
          </a:p>
        </p:txBody>
      </p:sp>
    </p:spTree>
    <p:extLst>
      <p:ext uri="{BB962C8B-B14F-4D97-AF65-F5344CB8AC3E}">
        <p14:creationId xmlns:p14="http://schemas.microsoft.com/office/powerpoint/2010/main" val="395101577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29BF7E-0629-4480-964E-0067B0F68711}"/>
              </a:ext>
            </a:extLst>
          </p:cNvPr>
          <p:cNvSpPr/>
          <p:nvPr/>
        </p:nvSpPr>
        <p:spPr>
          <a:xfrm>
            <a:off x="179512" y="1795378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3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Иисус, Бани, </a:t>
            </a:r>
            <a:r>
              <a:rPr lang="ru-RU" sz="3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Шеревия</a:t>
            </a:r>
            <a:r>
              <a:rPr lang="ru-RU" sz="3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Иамин</a:t>
            </a:r>
            <a:r>
              <a:rPr lang="ru-RU" sz="3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Аккув</a:t>
            </a:r>
            <a:r>
              <a:rPr lang="ru-RU" sz="3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Шавтай</a:t>
            </a:r>
            <a:r>
              <a:rPr lang="ru-RU" sz="3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Годия</a:t>
            </a:r>
            <a:r>
              <a:rPr lang="ru-RU" sz="3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Маасея</a:t>
            </a:r>
            <a:r>
              <a:rPr lang="ru-RU" sz="3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Клита</a:t>
            </a:r>
            <a:r>
              <a:rPr lang="ru-RU" sz="3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Азария, </a:t>
            </a:r>
            <a:r>
              <a:rPr lang="ru-RU" sz="3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Иозавад</a:t>
            </a:r>
            <a:r>
              <a:rPr lang="ru-RU" sz="3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Ханан</a:t>
            </a:r>
            <a:r>
              <a:rPr lang="ru-RU" sz="3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3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Фелаия</a:t>
            </a:r>
            <a:r>
              <a:rPr lang="ru-RU" sz="3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левиты – наставляли народ в Законе, пока народ стоял там. </a:t>
            </a:r>
            <a:r>
              <a:rPr lang="ru-RU" sz="3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3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Они читали из книги Божьего Закона, поясняя и истолковывая, чтобы народ мог понимать прочитанное.»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A73DB-3662-4ADC-BE45-EDAEE85C7BE0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8:7-8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E1BC4C-785D-40DC-A065-C012A9FF4A85}"/>
              </a:ext>
            </a:extLst>
          </p:cNvPr>
          <p:cNvSpPr/>
          <p:nvPr/>
        </p:nvSpPr>
        <p:spPr>
          <a:xfrm>
            <a:off x="461266" y="193204"/>
            <a:ext cx="821519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ТРЕТИЙ ШАГ К ДУХОВНОМУ ВОЗРОЖДЕНИЮ  –</a:t>
            </a:r>
          </a:p>
          <a:p>
            <a:r>
              <a:rPr lang="ru-RU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РАЗЪЯСНЕНИЕ БОЖЬЕГО ЗАКОНА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2D24C23-B54D-4D36-A63D-73BAAB3D2C7E}"/>
              </a:ext>
            </a:extLst>
          </p:cNvPr>
          <p:cNvCxnSpPr/>
          <p:nvPr/>
        </p:nvCxnSpPr>
        <p:spPr>
          <a:xfrm>
            <a:off x="-108520" y="1345332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C2A946-0545-4054-B7BD-AF329EF927C4}"/>
              </a:ext>
            </a:extLst>
          </p:cNvPr>
          <p:cNvSpPr/>
          <p:nvPr/>
        </p:nvSpPr>
        <p:spPr>
          <a:xfrm>
            <a:off x="-767" y="1273324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DE12D6F-5615-4AB0-B307-4EA2BCF0E477}"/>
              </a:ext>
            </a:extLst>
          </p:cNvPr>
          <p:cNvGrpSpPr/>
          <p:nvPr/>
        </p:nvGrpSpPr>
        <p:grpSpPr>
          <a:xfrm>
            <a:off x="8238387" y="-22820"/>
            <a:ext cx="720082" cy="1077220"/>
            <a:chOff x="8238387" y="-22820"/>
            <a:chExt cx="720082" cy="1077220"/>
          </a:xfrm>
        </p:grpSpPr>
        <p:sp>
          <p:nvSpPr>
            <p:cNvPr id="8" name="Стрелка: пятиугольник 7">
              <a:extLst>
                <a:ext uri="{FF2B5EF4-FFF2-40B4-BE49-F238E27FC236}">
                  <a16:creationId xmlns:a16="http://schemas.microsoft.com/office/drawing/2014/main" id="{A212711B-2919-4650-814B-57C488C5AAC0}"/>
                </a:ext>
              </a:extLst>
            </p:cNvPr>
            <p:cNvSpPr/>
            <p:nvPr/>
          </p:nvSpPr>
          <p:spPr>
            <a:xfrm rot="5400000">
              <a:off x="8059819" y="155750"/>
              <a:ext cx="1077220" cy="720080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B931A1-0921-46A7-B265-DD8C97CBD281}"/>
                </a:ext>
              </a:extLst>
            </p:cNvPr>
            <p:cNvSpPr txBox="1"/>
            <p:nvPr/>
          </p:nvSpPr>
          <p:spPr>
            <a:xfrm flipH="1">
              <a:off x="8238387" y="121196"/>
              <a:ext cx="72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3</a:t>
              </a:r>
              <a:endParaRPr lang="ru-B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21520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7171</TotalTime>
  <Words>1664</Words>
  <Application>Microsoft Office PowerPoint</Application>
  <PresentationFormat>Экран (16:10)</PresentationFormat>
  <Paragraphs>80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KARCHEMENKOFF</cp:lastModifiedBy>
  <cp:revision>477</cp:revision>
  <dcterms:created xsi:type="dcterms:W3CDTF">2018-02-03T10:08:25Z</dcterms:created>
  <dcterms:modified xsi:type="dcterms:W3CDTF">2025-08-24T12:48:13Z</dcterms:modified>
</cp:coreProperties>
</file>