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sldIdLst>
    <p:sldId id="629" r:id="rId2"/>
    <p:sldId id="345" r:id="rId3"/>
    <p:sldId id="545" r:id="rId4"/>
    <p:sldId id="611" r:id="rId5"/>
    <p:sldId id="631" r:id="rId6"/>
    <p:sldId id="632" r:id="rId7"/>
    <p:sldId id="633" r:id="rId8"/>
    <p:sldId id="619" r:id="rId9"/>
    <p:sldId id="630" r:id="rId10"/>
  </p:sldIdLst>
  <p:sldSz cx="9144000" cy="5715000" type="screen16x1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entury Gothic" panose="020B0502020202020204" pitchFamily="34" charset="0"/>
      <p:regular r:id="rId16"/>
      <p:bold r:id="rId17"/>
      <p:italic r:id="rId18"/>
      <p:boldItalic r:id="rId1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A7D3"/>
    <a:srgbClr val="B1B2AC"/>
    <a:srgbClr val="72A7D3"/>
    <a:srgbClr val="FFFFFF"/>
    <a:srgbClr val="FDFDFD"/>
    <a:srgbClr val="000099"/>
    <a:srgbClr val="F8F8F8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230" autoAdjust="0"/>
  </p:normalViewPr>
  <p:slideViewPr>
    <p:cSldViewPr>
      <p:cViewPr varScale="1">
        <p:scale>
          <a:sx n="84" d="100"/>
          <a:sy n="84" d="100"/>
        </p:scale>
        <p:origin x="1354" y="7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4F6F99-98DA-4124-B7C8-E944A034A478}" type="datetimeFigureOut">
              <a:rPr lang="ru-RU" smtClean="0"/>
              <a:t>10.08.2025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98BA48-6401-426C-9560-FCC9BDA8FB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7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8BA48-6401-426C-9560-FCC9BDA8FBE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113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8BA48-6401-426C-9560-FCC9BDA8FBE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940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8BA48-6401-426C-9560-FCC9BDA8FBE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119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8BA48-6401-426C-9560-FCC9BDA8FBE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850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8BA48-6401-426C-9560-FCC9BDA8FBE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629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8BA48-6401-426C-9560-FCC9BDA8FBE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763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8BA48-6401-426C-9560-FCC9BDA8FBE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2769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8BA48-6401-426C-9560-FCC9BDA8FBE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032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8BA48-6401-426C-9560-FCC9BDA8FBE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899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75357"/>
            <a:ext cx="7772400" cy="122502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4502-AB8D-4604-9AD6-4EFA145770E8}" type="datetimeFigureOut">
              <a:rPr lang="ru-RU" smtClean="0"/>
              <a:t>10.08.2025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CCC6-E21A-4452-A1CE-7C77911EAE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282940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4502-AB8D-4604-9AD6-4EFA145770E8}" type="datetimeFigureOut">
              <a:rPr lang="ru-RU" smtClean="0"/>
              <a:t>10.08.2025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CCC6-E21A-4452-A1CE-7C77911EAE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424691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28867"/>
            <a:ext cx="2057400" cy="487627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28867"/>
            <a:ext cx="6019800" cy="487627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4502-AB8D-4604-9AD6-4EFA145770E8}" type="datetimeFigureOut">
              <a:rPr lang="ru-RU" smtClean="0"/>
              <a:t>10.08.2025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CCC6-E21A-4452-A1CE-7C77911EAE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121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4502-AB8D-4604-9AD6-4EFA145770E8}" type="datetimeFigureOut">
              <a:rPr lang="ru-RU" smtClean="0"/>
              <a:t>10.08.2025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CCC6-E21A-4452-A1CE-7C77911EAE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374260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672420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4502-AB8D-4604-9AD6-4EFA145770E8}" type="datetimeFigureOut">
              <a:rPr lang="ru-RU" smtClean="0"/>
              <a:t>10.08.2025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CCC6-E21A-4452-A1CE-7C77911EAE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94127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4502-AB8D-4604-9AD6-4EFA145770E8}" type="datetimeFigureOut">
              <a:rPr lang="ru-RU" smtClean="0"/>
              <a:t>10.08.2025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CCC6-E21A-4452-A1CE-7C77911EAE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824176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79262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279262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0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4502-AB8D-4604-9AD6-4EFA145770E8}" type="datetimeFigureOut">
              <a:rPr lang="ru-RU" smtClean="0"/>
              <a:t>10.08.2025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CCC6-E21A-4452-A1CE-7C77911EAE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196044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4502-AB8D-4604-9AD6-4EFA145770E8}" type="datetimeFigureOut">
              <a:rPr lang="ru-RU" smtClean="0"/>
              <a:t>10.08.2025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CCC6-E21A-4452-A1CE-7C77911EAE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460062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4502-AB8D-4604-9AD6-4EFA145770E8}" type="datetimeFigureOut">
              <a:rPr lang="ru-RU" smtClean="0"/>
              <a:t>10.08.2025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CCC6-E21A-4452-A1CE-7C77911EAE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893001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27543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195919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4502-AB8D-4604-9AD6-4EFA145770E8}" type="datetimeFigureOut">
              <a:rPr lang="ru-RU" smtClean="0"/>
              <a:t>10.08.2025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CCC6-E21A-4452-A1CE-7C77911EAE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96680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4502-AB8D-4604-9AD6-4EFA145770E8}" type="datetimeFigureOut">
              <a:rPr lang="ru-RU" smtClean="0"/>
              <a:t>10.08.2025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CCC6-E21A-4452-A1CE-7C77911EAE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03607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54502-AB8D-4604-9AD6-4EFA145770E8}" type="datetimeFigureOut">
              <a:rPr lang="ru-RU" smtClean="0"/>
              <a:t>10.08.2025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ACCC6-E21A-4452-A1CE-7C77911EAE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3584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8BEECDA-1190-400B-BE43-841B8100DF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1"/>
          <a:stretch/>
        </p:blipFill>
        <p:spPr bwMode="auto">
          <a:xfrm>
            <a:off x="4982991" y="484611"/>
            <a:ext cx="4033955" cy="453313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980874BD-312D-4DEE-97F4-4F314C4C96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2"/>
          <a:stretch/>
        </p:blipFill>
        <p:spPr bwMode="auto">
          <a:xfrm>
            <a:off x="127054" y="483261"/>
            <a:ext cx="4783058" cy="453313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302175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79AE9DBC-B8FE-4839-992C-FF6DA589D4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1"/>
          <a:stretch/>
        </p:blipFill>
        <p:spPr bwMode="auto">
          <a:xfrm>
            <a:off x="1076572" y="0"/>
            <a:ext cx="8067428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F4E9574-BB41-436E-854D-49E66EC3B40E}"/>
              </a:ext>
            </a:extLst>
          </p:cNvPr>
          <p:cNvSpPr/>
          <p:nvPr/>
        </p:nvSpPr>
        <p:spPr>
          <a:xfrm>
            <a:off x="0" y="0"/>
            <a:ext cx="4427984" cy="5715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F77DA6-A943-4C31-BC6B-B6013C51C70D}"/>
              </a:ext>
            </a:extLst>
          </p:cNvPr>
          <p:cNvSpPr txBox="1"/>
          <p:nvPr/>
        </p:nvSpPr>
        <p:spPr>
          <a:xfrm>
            <a:off x="467544" y="1487916"/>
            <a:ext cx="36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ШАГ ТРЕТИЙ</a:t>
            </a:r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FDA9E6-A466-44BA-8D77-116F67BF884E}"/>
              </a:ext>
            </a:extLst>
          </p:cNvPr>
          <p:cNvSpPr txBox="1"/>
          <p:nvPr/>
        </p:nvSpPr>
        <p:spPr>
          <a:xfrm>
            <a:off x="558726" y="3865612"/>
            <a:ext cx="53094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СЕРИЯ ПРОПОВЕДЕЙ </a:t>
            </a:r>
          </a:p>
          <a:p>
            <a:r>
              <a:rPr lang="ru-RU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КНИГЕ </a:t>
            </a:r>
            <a:r>
              <a:rPr lang="ru-RU" sz="22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НЕЕМЍИ</a:t>
            </a:r>
            <a:endParaRPr lang="ru-BY" sz="22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B9521022-4579-4696-B053-BB527DAF1FAC}"/>
              </a:ext>
            </a:extLst>
          </p:cNvPr>
          <p:cNvGrpSpPr/>
          <p:nvPr/>
        </p:nvGrpSpPr>
        <p:grpSpPr>
          <a:xfrm>
            <a:off x="0" y="4549688"/>
            <a:ext cx="3491880" cy="468052"/>
            <a:chOff x="0" y="4184003"/>
            <a:chExt cx="3491880" cy="468052"/>
          </a:xfrm>
          <a:solidFill>
            <a:srgbClr val="92D050"/>
          </a:solidFill>
        </p:grpSpPr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B43D0819-60A6-4007-B2F6-1237DFAFF3A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441676"/>
              <a:ext cx="3491880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9E8B7DEE-9637-4078-AFDB-7176D85E8A2E}"/>
                </a:ext>
              </a:extLst>
            </p:cNvPr>
            <p:cNvSpPr/>
            <p:nvPr/>
          </p:nvSpPr>
          <p:spPr>
            <a:xfrm>
              <a:off x="0" y="4184003"/>
              <a:ext cx="467544" cy="4680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>
                  <a:solidFill>
                    <a:schemeClr val="tx1"/>
                  </a:solidFill>
                </a:rPr>
                <a:t>11</a:t>
              </a:r>
              <a:endParaRPr lang="ru-BY" sz="2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83A06FC-9235-4B7F-AFBD-96ED95641FDA}"/>
              </a:ext>
            </a:extLst>
          </p:cNvPr>
          <p:cNvSpPr txBox="1"/>
          <p:nvPr/>
        </p:nvSpPr>
        <p:spPr>
          <a:xfrm>
            <a:off x="558726" y="4926568"/>
            <a:ext cx="35092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НЕЕМЍЯ 7:70-73</a:t>
            </a:r>
            <a:endParaRPr lang="ru-BY" sz="2800" b="1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5A6614-72A8-4EF9-B2FD-35951A374F7D}"/>
              </a:ext>
            </a:extLst>
          </p:cNvPr>
          <p:cNvSpPr txBox="1"/>
          <p:nvPr/>
        </p:nvSpPr>
        <p:spPr>
          <a:xfrm>
            <a:off x="467544" y="400240"/>
            <a:ext cx="3600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ВОССТАНОВЛЕНИЕ </a:t>
            </a:r>
          </a:p>
          <a:p>
            <a:r>
              <a:rPr lang="ru-RU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НАРОДА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C21F21-915E-46EA-A682-F12AE3829997}"/>
              </a:ext>
            </a:extLst>
          </p:cNvPr>
          <p:cNvSpPr txBox="1"/>
          <p:nvPr/>
        </p:nvSpPr>
        <p:spPr>
          <a:xfrm>
            <a:off x="493457" y="2429381"/>
            <a:ext cx="4284984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n w="12700">
                  <a:noFill/>
                  <a:prstDash val="solid"/>
                </a:ln>
                <a:solidFill>
                  <a:srgbClr val="FFFF00"/>
                </a:solidFill>
                <a:latin typeface="Century Gothic" panose="020B0502020202020204" pitchFamily="34" charset="0"/>
              </a:rPr>
              <a:t>КАЖДЫЙ</a:t>
            </a:r>
          </a:p>
          <a:p>
            <a:r>
              <a:rPr lang="ru-RU" sz="2400" dirty="0">
                <a:ln w="12700">
                  <a:noFill/>
                  <a:prstDash val="solid"/>
                </a:ln>
                <a:solidFill>
                  <a:srgbClr val="FFFF00"/>
                </a:solidFill>
                <a:latin typeface="Century Gothic" panose="020B0502020202020204" pitchFamily="34" charset="0"/>
              </a:rPr>
              <a:t>ПО СВОИМ</a:t>
            </a:r>
          </a:p>
          <a:p>
            <a:r>
              <a:rPr lang="ru-RU" sz="2800" b="1" dirty="0">
                <a:ln w="12700">
                  <a:noFill/>
                  <a:prstDash val="solid"/>
                </a:ln>
                <a:solidFill>
                  <a:srgbClr val="FFFF00"/>
                </a:solidFill>
                <a:latin typeface="Century Gothic" panose="020B0502020202020204" pitchFamily="34" charset="0"/>
              </a:rPr>
              <a:t>ВОЗМОЖНОСТЯМ</a:t>
            </a:r>
          </a:p>
        </p:txBody>
      </p:sp>
    </p:spTree>
    <p:extLst>
      <p:ext uri="{BB962C8B-B14F-4D97-AF65-F5344CB8AC3E}">
        <p14:creationId xmlns:p14="http://schemas.microsoft.com/office/powerpoint/2010/main" val="139073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76DDF32-FD78-4C1A-AB96-8CD516547173}"/>
              </a:ext>
            </a:extLst>
          </p:cNvPr>
          <p:cNvSpPr/>
          <p:nvPr/>
        </p:nvSpPr>
        <p:spPr>
          <a:xfrm>
            <a:off x="179512" y="308178"/>
            <a:ext cx="878497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700" b="1" baseline="300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70</a:t>
            </a:r>
            <a:r>
              <a:rPr lang="ru-RU" sz="27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7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Некоторые из глав семейств давали пожертвования на осуществление работ. Наместник дал в сокровищницу 1000 драхм золота, 50 чаш и 530 священнических одеяний. </a:t>
            </a:r>
            <a:r>
              <a:rPr lang="ru-RU" sz="2700" b="1" baseline="300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71</a:t>
            </a:r>
            <a:r>
              <a:rPr lang="ru-RU" sz="27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Некоторые из глав семейств дали в сокровищницу для осуществления работ 20000 драхм золота и 2200 мин серебра. </a:t>
            </a:r>
            <a:r>
              <a:rPr lang="ru-RU" sz="2700" b="1" baseline="300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72</a:t>
            </a:r>
            <a:r>
              <a:rPr lang="ru-RU" sz="27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Весь остальной народ дал 20000 драхм золота, 2000 мин серебра и 67 священнических одеяний.  </a:t>
            </a:r>
            <a:r>
              <a:rPr lang="ru-RU" sz="2700" b="1" baseline="300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73</a:t>
            </a:r>
            <a:r>
              <a:rPr lang="ru-RU" sz="27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Священники, левиты, привратники, певцы, часть народа, храмовые слуги и весь Израиль поселились в своих городах</a:t>
            </a:r>
            <a:r>
              <a:rPr lang="ru-RU" sz="27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». </a:t>
            </a:r>
            <a:endParaRPr lang="ru-RU" sz="2700" b="1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3171EC-3869-4033-A497-BECE1523F4A1}"/>
              </a:ext>
            </a:extLst>
          </p:cNvPr>
          <p:cNvSpPr txBox="1"/>
          <p:nvPr/>
        </p:nvSpPr>
        <p:spPr>
          <a:xfrm>
            <a:off x="6372200" y="5049678"/>
            <a:ext cx="2448272" cy="4001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Неемия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7: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73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685308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D:\TEMP\ыывв.png">
            <a:extLst>
              <a:ext uri="{FF2B5EF4-FFF2-40B4-BE49-F238E27FC236}">
                <a16:creationId xmlns:a16="http://schemas.microsoft.com/office/drawing/2014/main" id="{496780A4-8700-42D1-B464-EB6348943C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47486"/>
          <a:stretch/>
        </p:blipFill>
        <p:spPr bwMode="auto">
          <a:xfrm>
            <a:off x="2852" y="4464501"/>
            <a:ext cx="9153419" cy="125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76DDF32-FD78-4C1A-AB96-8CD516547173}"/>
              </a:ext>
            </a:extLst>
          </p:cNvPr>
          <p:cNvSpPr/>
          <p:nvPr/>
        </p:nvSpPr>
        <p:spPr>
          <a:xfrm>
            <a:off x="160387" y="231438"/>
            <a:ext cx="87849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Наместник дал в сокровищницу </a:t>
            </a:r>
            <a:r>
              <a:rPr lang="ru-RU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1000 драхм золота</a:t>
            </a:r>
            <a:r>
              <a:rPr lang="ru-RU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50 чаш и 530 священнических одеяний…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6755A1-25D1-48FC-8508-86A21FFEC84C}"/>
              </a:ext>
            </a:extLst>
          </p:cNvPr>
          <p:cNvSpPr txBox="1"/>
          <p:nvPr/>
        </p:nvSpPr>
        <p:spPr>
          <a:xfrm>
            <a:off x="1" y="1633364"/>
            <a:ext cx="9143998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Примерно </a:t>
            </a: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8,5 кг золота</a:t>
            </a: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ценам в РБ на 20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</a:t>
            </a: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год </a:t>
            </a:r>
          </a:p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сумма пожертвования наместника составила: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</a:t>
            </a: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8,5*320 000 = </a:t>
            </a:r>
            <a:r>
              <a:rPr lang="ru-RU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2 720 000</a:t>
            </a: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бел.руб</a:t>
            </a: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</a:t>
            </a:r>
            <a:r>
              <a:rPr lang="ru-RU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906 000</a:t>
            </a: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дол.США</a:t>
            </a: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AB371F5A-6894-45F1-9C75-F2704D73788F}"/>
              </a:ext>
            </a:extLst>
          </p:cNvPr>
          <p:cNvCxnSpPr/>
          <p:nvPr/>
        </p:nvCxnSpPr>
        <p:spPr>
          <a:xfrm>
            <a:off x="-108520" y="1417340"/>
            <a:ext cx="633670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AAD6F69-D161-474D-B2F0-68386B52CA87}"/>
              </a:ext>
            </a:extLst>
          </p:cNvPr>
          <p:cNvSpPr/>
          <p:nvPr/>
        </p:nvSpPr>
        <p:spPr>
          <a:xfrm>
            <a:off x="-767" y="1345332"/>
            <a:ext cx="180020" cy="180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706005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:\TEMP\ыывв.png">
            <a:extLst>
              <a:ext uri="{FF2B5EF4-FFF2-40B4-BE49-F238E27FC236}">
                <a16:creationId xmlns:a16="http://schemas.microsoft.com/office/drawing/2014/main" id="{E3868430-1DA2-4165-B937-23B0064DDC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47486"/>
          <a:stretch/>
        </p:blipFill>
        <p:spPr bwMode="auto">
          <a:xfrm>
            <a:off x="2852" y="4464501"/>
            <a:ext cx="9153419" cy="125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76DDF32-FD78-4C1A-AB96-8CD516547173}"/>
              </a:ext>
            </a:extLst>
          </p:cNvPr>
          <p:cNvSpPr/>
          <p:nvPr/>
        </p:nvSpPr>
        <p:spPr>
          <a:xfrm>
            <a:off x="160387" y="231438"/>
            <a:ext cx="87849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Некоторые из глав семейств дали в сокровищницу для осуществления работ </a:t>
            </a:r>
            <a:r>
              <a:rPr lang="ru-RU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20000 драхм золота </a:t>
            </a:r>
            <a:r>
              <a:rPr lang="ru-RU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2200 мин серебра</a:t>
            </a:r>
            <a:r>
              <a:rPr lang="en-U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2800" dirty="0">
              <a:solidFill>
                <a:schemeClr val="bg1"/>
              </a:solidFill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4697326F-84AD-4E76-8980-3D2C61E274D2}"/>
              </a:ext>
            </a:extLst>
          </p:cNvPr>
          <p:cNvCxnSpPr/>
          <p:nvPr/>
        </p:nvCxnSpPr>
        <p:spPr>
          <a:xfrm>
            <a:off x="-108520" y="1741376"/>
            <a:ext cx="633670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BDC6DE3-8780-431A-BE79-892FB10A23E6}"/>
              </a:ext>
            </a:extLst>
          </p:cNvPr>
          <p:cNvSpPr/>
          <p:nvPr/>
        </p:nvSpPr>
        <p:spPr>
          <a:xfrm>
            <a:off x="-767" y="1669368"/>
            <a:ext cx="180020" cy="180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6755A1-25D1-48FC-8508-86A21FFEC84C}"/>
              </a:ext>
            </a:extLst>
          </p:cNvPr>
          <p:cNvSpPr txBox="1"/>
          <p:nvPr/>
        </p:nvSpPr>
        <p:spPr>
          <a:xfrm>
            <a:off x="1" y="1849388"/>
            <a:ext cx="9143998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Около </a:t>
            </a: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170 кг золота </a:t>
            </a: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1200 кг серебра</a:t>
            </a: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ценам в РБ на 20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</a:t>
            </a: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год </a:t>
            </a:r>
          </a:p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сумма пожертвований глав семейств составила: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</a:t>
            </a: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170*320 000+1 200*3 300 = </a:t>
            </a:r>
            <a:r>
              <a:rPr lang="ru-RU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58 360 000 </a:t>
            </a:r>
            <a:r>
              <a:rPr lang="ru-RU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бел.руб</a:t>
            </a: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</a:t>
            </a:r>
            <a:r>
              <a:rPr lang="ru-RU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19 453 000 </a:t>
            </a:r>
            <a:r>
              <a:rPr lang="ru-RU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дол.США</a:t>
            </a: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0889360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76DDF32-FD78-4C1A-AB96-8CD516547173}"/>
              </a:ext>
            </a:extLst>
          </p:cNvPr>
          <p:cNvSpPr/>
          <p:nvPr/>
        </p:nvSpPr>
        <p:spPr>
          <a:xfrm>
            <a:off x="160387" y="231438"/>
            <a:ext cx="87849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Весь остальной народ дал </a:t>
            </a:r>
            <a:r>
              <a:rPr lang="ru-RU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20000 драхм золота</a:t>
            </a:r>
            <a:r>
              <a:rPr lang="ru-RU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r>
              <a:rPr lang="ru-RU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2000 мин серебра </a:t>
            </a:r>
            <a:r>
              <a:rPr lang="ru-RU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67 священнических одеяний…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6755A1-25D1-48FC-8508-86A21FFEC84C}"/>
              </a:ext>
            </a:extLst>
          </p:cNvPr>
          <p:cNvSpPr txBox="1"/>
          <p:nvPr/>
        </p:nvSpPr>
        <p:spPr>
          <a:xfrm>
            <a:off x="1" y="1705372"/>
            <a:ext cx="9143998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Около </a:t>
            </a: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170 кг золота </a:t>
            </a: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1100 кг серебра</a:t>
            </a: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ценам в РБ на 20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</a:t>
            </a: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год </a:t>
            </a:r>
          </a:p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сумма пожертвований народа составила: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</a:t>
            </a: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170*320 000+1 100*3 300 = </a:t>
            </a:r>
            <a:r>
              <a:rPr lang="ru-RU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58 030 000 </a:t>
            </a:r>
            <a:r>
              <a:rPr lang="ru-RU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бел.руб</a:t>
            </a: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</a:t>
            </a:r>
            <a:r>
              <a:rPr lang="ru-RU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19 343 000 </a:t>
            </a:r>
            <a:r>
              <a:rPr lang="ru-RU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дол.США</a:t>
            </a: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0EB93F91-F7E6-4B70-9426-B560A3390E81}"/>
              </a:ext>
            </a:extLst>
          </p:cNvPr>
          <p:cNvCxnSpPr/>
          <p:nvPr/>
        </p:nvCxnSpPr>
        <p:spPr>
          <a:xfrm>
            <a:off x="-108520" y="1417340"/>
            <a:ext cx="633670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3F31B98-71C6-4827-A773-7E66771E6BF1}"/>
              </a:ext>
            </a:extLst>
          </p:cNvPr>
          <p:cNvSpPr/>
          <p:nvPr/>
        </p:nvSpPr>
        <p:spPr>
          <a:xfrm>
            <a:off x="-767" y="1345332"/>
            <a:ext cx="180020" cy="180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3" descr="D:\TEMP\ыывв.png">
            <a:extLst>
              <a:ext uri="{FF2B5EF4-FFF2-40B4-BE49-F238E27FC236}">
                <a16:creationId xmlns:a16="http://schemas.microsoft.com/office/drawing/2014/main" id="{51192F23-D2C3-4956-A83E-119D0373D5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47486"/>
          <a:stretch/>
        </p:blipFill>
        <p:spPr bwMode="auto">
          <a:xfrm>
            <a:off x="2852" y="4464501"/>
            <a:ext cx="9153419" cy="125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705583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D:\TEMP\ыывв.png">
            <a:extLst>
              <a:ext uri="{FF2B5EF4-FFF2-40B4-BE49-F238E27FC236}">
                <a16:creationId xmlns:a16="http://schemas.microsoft.com/office/drawing/2014/main" id="{61E24C6A-12AE-4A7A-B6FC-ED224D6EFA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47486"/>
          <a:stretch/>
        </p:blipFill>
        <p:spPr bwMode="auto">
          <a:xfrm>
            <a:off x="2852" y="4464501"/>
            <a:ext cx="9153419" cy="125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6755A1-25D1-48FC-8508-86A21FFEC84C}"/>
              </a:ext>
            </a:extLst>
          </p:cNvPr>
          <p:cNvSpPr txBox="1"/>
          <p:nvPr/>
        </p:nvSpPr>
        <p:spPr>
          <a:xfrm>
            <a:off x="-9420" y="2532881"/>
            <a:ext cx="915341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348,5 кг золота </a:t>
            </a: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2300 кг серебра</a:t>
            </a: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</a:t>
            </a:r>
            <a:r>
              <a:rPr lang="ru-RU" sz="4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119 110 000 </a:t>
            </a:r>
            <a:r>
              <a:rPr lang="ru-RU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бел.руб</a:t>
            </a: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</a:t>
            </a:r>
            <a:r>
              <a:rPr lang="ru-RU" sz="4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39 702 000 </a:t>
            </a:r>
            <a:r>
              <a:rPr lang="ru-RU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дол.США</a:t>
            </a: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0EB93F91-F7E6-4B70-9426-B560A3390E81}"/>
              </a:ext>
            </a:extLst>
          </p:cNvPr>
          <p:cNvCxnSpPr/>
          <p:nvPr/>
        </p:nvCxnSpPr>
        <p:spPr>
          <a:xfrm>
            <a:off x="-108520" y="2353444"/>
            <a:ext cx="633670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3F31B98-71C6-4827-A773-7E66771E6BF1}"/>
              </a:ext>
            </a:extLst>
          </p:cNvPr>
          <p:cNvSpPr/>
          <p:nvPr/>
        </p:nvSpPr>
        <p:spPr>
          <a:xfrm>
            <a:off x="-767" y="2281436"/>
            <a:ext cx="180020" cy="180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4F51BE9-D33E-44F3-92F2-44606AF5F188}"/>
              </a:ext>
            </a:extLst>
          </p:cNvPr>
          <p:cNvSpPr/>
          <p:nvPr/>
        </p:nvSpPr>
        <p:spPr>
          <a:xfrm>
            <a:off x="461266" y="121196"/>
            <a:ext cx="821519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ИТОГО</a:t>
            </a:r>
          </a:p>
          <a:p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сбор добровольных пожертвований составил: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781548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AFF4838E-14BB-41C7-A7B8-8463528C76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1" r="8495"/>
          <a:stretch/>
        </p:blipFill>
        <p:spPr bwMode="auto">
          <a:xfrm>
            <a:off x="4211960" y="0"/>
            <a:ext cx="493204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9BEDDC1-C013-4FF2-95F1-CD09BC18B0BD}"/>
              </a:ext>
            </a:extLst>
          </p:cNvPr>
          <p:cNvSpPr txBox="1"/>
          <p:nvPr/>
        </p:nvSpPr>
        <p:spPr>
          <a:xfrm>
            <a:off x="251520" y="265212"/>
            <a:ext cx="374441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FF00"/>
                </a:solidFill>
              </a:rPr>
              <a:t>СОЗИДАНИЕ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</a:p>
          <a:p>
            <a:r>
              <a:rPr lang="ru-RU" sz="1600" dirty="0">
                <a:solidFill>
                  <a:schemeClr val="bg1"/>
                </a:solidFill>
              </a:rPr>
              <a:t>ДУХОВНОГО ХРАМА И ТЕЛА ХРИСТОВА – </a:t>
            </a:r>
          </a:p>
          <a:p>
            <a:r>
              <a:rPr lang="ru-RU" sz="1600" dirty="0">
                <a:solidFill>
                  <a:schemeClr val="bg1"/>
                </a:solidFill>
              </a:rPr>
              <a:t>ЭТО АРХИ ВАЖНОЕ</a:t>
            </a:r>
          </a:p>
          <a:p>
            <a:r>
              <a:rPr lang="ru-RU" sz="2800" b="1" dirty="0">
                <a:solidFill>
                  <a:schemeClr val="bg1"/>
                </a:solidFill>
              </a:rPr>
              <a:t>СЛУЖЕНИЕ!</a:t>
            </a:r>
            <a:endParaRPr lang="ru-RU" sz="1400" b="1" dirty="0">
              <a:solidFill>
                <a:schemeClr val="bg1"/>
              </a:solidFill>
            </a:endParaRPr>
          </a:p>
          <a:p>
            <a:endParaRPr lang="ru-RU" sz="1050" dirty="0">
              <a:solidFill>
                <a:schemeClr val="bg1"/>
              </a:solidFill>
            </a:endParaRPr>
          </a:p>
          <a:p>
            <a:pPr algn="r"/>
            <a:r>
              <a:rPr lang="ru-RU" sz="2800" b="1" dirty="0">
                <a:solidFill>
                  <a:srgbClr val="FFFF00"/>
                </a:solidFill>
              </a:rPr>
              <a:t>ПОЖЕРТВОВАНИЯ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ru-RU" sz="1600" dirty="0">
                <a:solidFill>
                  <a:schemeClr val="bg1"/>
                </a:solidFill>
              </a:rPr>
              <a:t>НА НУЖДЫ ЦЕРКВИ – ОЧЕНЬ НУЖНОЕ </a:t>
            </a:r>
            <a:r>
              <a:rPr lang="ru-RU" sz="2800" b="1" dirty="0">
                <a:solidFill>
                  <a:schemeClr val="bg1"/>
                </a:solidFill>
              </a:rPr>
              <a:t>СЛУЖЕНИЕ!</a:t>
            </a:r>
            <a:endParaRPr lang="ru-RU" sz="2400" b="1" dirty="0">
              <a:solidFill>
                <a:schemeClr val="bg1"/>
              </a:solidFill>
            </a:endParaRPr>
          </a:p>
          <a:p>
            <a:endParaRPr lang="ru-RU" sz="1050" dirty="0">
              <a:solidFill>
                <a:schemeClr val="bg1"/>
              </a:solidFill>
            </a:endParaRPr>
          </a:p>
          <a:p>
            <a:r>
              <a:rPr lang="ru-RU" sz="1600" dirty="0">
                <a:solidFill>
                  <a:schemeClr val="bg1"/>
                </a:solidFill>
              </a:rPr>
              <a:t>В ЭТИХ СЛУЖЕНИЯХ </a:t>
            </a:r>
            <a:r>
              <a:rPr lang="ru-RU" sz="2800" b="1" dirty="0">
                <a:solidFill>
                  <a:srgbClr val="FFFF00"/>
                </a:solidFill>
              </a:rPr>
              <a:t>МОЖЕТ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И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rgbClr val="FFFF00"/>
                </a:solidFill>
              </a:rPr>
              <a:t>ДОЛЖЕН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УЧАСТВОВАТЬ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rgbClr val="00B0F0"/>
                </a:solidFill>
              </a:rPr>
              <a:t>КАЖДЫЙ ХРИСТИАНИН</a:t>
            </a:r>
            <a:r>
              <a:rPr lang="ru-RU" sz="1400" dirty="0">
                <a:solidFill>
                  <a:schemeClr val="bg1"/>
                </a:solidFill>
              </a:rPr>
              <a:t>…</a:t>
            </a:r>
          </a:p>
          <a:p>
            <a:endParaRPr lang="ru-RU" sz="1400" dirty="0">
              <a:solidFill>
                <a:schemeClr val="bg1"/>
              </a:solidFill>
            </a:endParaRP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КАЖДЫЙ ПО СВОИМ ВОЗМОЖНОСТЯМ!</a:t>
            </a:r>
          </a:p>
        </p:txBody>
      </p:sp>
    </p:spTree>
    <p:extLst>
      <p:ext uri="{BB962C8B-B14F-4D97-AF65-F5344CB8AC3E}">
        <p14:creationId xmlns:p14="http://schemas.microsoft.com/office/powerpoint/2010/main" val="4050481916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0C6333-DCC9-4F67-A7F6-CF70D94186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5" r="15049"/>
          <a:stretch/>
        </p:blipFill>
        <p:spPr>
          <a:xfrm>
            <a:off x="0" y="-22820"/>
            <a:ext cx="9144000" cy="573782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76DDF32-FD78-4C1A-AB96-8CD516547173}"/>
              </a:ext>
            </a:extLst>
          </p:cNvPr>
          <p:cNvSpPr/>
          <p:nvPr/>
        </p:nvSpPr>
        <p:spPr>
          <a:xfrm>
            <a:off x="323528" y="337220"/>
            <a:ext cx="4248472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ХРИСТОС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ПРИНЕС НАМ </a:t>
            </a:r>
            <a:r>
              <a:rPr lang="ru-RU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СВЕТ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</a:p>
          <a:p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НЕ ПОРА ЛИ ПЕРЕДАТЬ ЕГО </a:t>
            </a:r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ДАЛЬШЕ?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663556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8942</TotalTime>
  <Words>363</Words>
  <Application>Microsoft Office PowerPoint</Application>
  <PresentationFormat>Экран (16:10)</PresentationFormat>
  <Paragraphs>59</Paragraphs>
  <Slides>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Century Gothic</vt:lpstr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KARCHEMENKOFF</cp:lastModifiedBy>
  <cp:revision>516</cp:revision>
  <dcterms:created xsi:type="dcterms:W3CDTF">2018-02-03T10:08:25Z</dcterms:created>
  <dcterms:modified xsi:type="dcterms:W3CDTF">2025-08-10T12:17:11Z</dcterms:modified>
</cp:coreProperties>
</file>