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629" r:id="rId2"/>
    <p:sldId id="345" r:id="rId3"/>
    <p:sldId id="545" r:id="rId4"/>
    <p:sldId id="611" r:id="rId5"/>
    <p:sldId id="631" r:id="rId6"/>
    <p:sldId id="632" r:id="rId7"/>
    <p:sldId id="633" r:id="rId8"/>
    <p:sldId id="619" r:id="rId9"/>
    <p:sldId id="630" r:id="rId10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30" autoAdjust="0"/>
  </p:normalViewPr>
  <p:slideViewPr>
    <p:cSldViewPr>
      <p:cViewPr varScale="1">
        <p:scale>
          <a:sx n="84" d="100"/>
          <a:sy n="84" d="100"/>
        </p:scale>
        <p:origin x="1354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113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85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29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763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276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3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899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8BEECDA-1190-400B-BE43-841B8100D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1"/>
          <a:stretch/>
        </p:blipFill>
        <p:spPr bwMode="auto">
          <a:xfrm>
            <a:off x="4982991" y="484611"/>
            <a:ext cx="4033955" cy="453313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80874BD-312D-4DEE-97F4-4F314C4C9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2"/>
          <a:stretch/>
        </p:blipFill>
        <p:spPr bwMode="auto">
          <a:xfrm>
            <a:off x="127054" y="483261"/>
            <a:ext cx="4783058" cy="453313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30217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9AE9DBC-B8FE-4839-992C-FF6DA589D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1"/>
          <a:stretch/>
        </p:blipFill>
        <p:spPr bwMode="auto">
          <a:xfrm>
            <a:off x="1076572" y="0"/>
            <a:ext cx="806742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4E9574-BB41-436E-854D-49E66EC3B40E}"/>
              </a:ext>
            </a:extLst>
          </p:cNvPr>
          <p:cNvSpPr/>
          <p:nvPr/>
        </p:nvSpPr>
        <p:spPr>
          <a:xfrm>
            <a:off x="0" y="0"/>
            <a:ext cx="4427984" cy="5715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1487916"/>
            <a:ext cx="36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ШАГ ТРЕТИЙ</a:t>
            </a:r>
            <a:endParaRPr lang="ru-RU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  <a:solidFill>
            <a:srgbClr val="92D050"/>
          </a:solidFill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11</a:t>
              </a:r>
              <a:endParaRPr lang="ru-BY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3509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НЕЕМЍЯ 7:70-73</a:t>
            </a:r>
            <a:endParaRPr lang="ru-BY" sz="2800" b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400240"/>
            <a:ext cx="3600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ВОССТАНОВЛЕНИЕ </a:t>
            </a:r>
          </a:p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НАРОДА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C21F21-915E-46EA-A682-F12AE3829997}"/>
              </a:ext>
            </a:extLst>
          </p:cNvPr>
          <p:cNvSpPr txBox="1"/>
          <p:nvPr/>
        </p:nvSpPr>
        <p:spPr>
          <a:xfrm>
            <a:off x="493457" y="2429381"/>
            <a:ext cx="428498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 w="12700">
                  <a:noFill/>
                  <a:prstDash val="solid"/>
                </a:ln>
                <a:solidFill>
                  <a:srgbClr val="FFFF00"/>
                </a:solidFill>
                <a:latin typeface="Century Gothic" panose="020B0502020202020204" pitchFamily="34" charset="0"/>
              </a:rPr>
              <a:t>КАЖДЫЙ</a:t>
            </a:r>
          </a:p>
          <a:p>
            <a:r>
              <a:rPr lang="ru-RU" sz="2400" dirty="0">
                <a:ln w="12700">
                  <a:noFill/>
                  <a:prstDash val="solid"/>
                </a:ln>
                <a:solidFill>
                  <a:srgbClr val="FFFF00"/>
                </a:solidFill>
                <a:latin typeface="Century Gothic" panose="020B0502020202020204" pitchFamily="34" charset="0"/>
              </a:rPr>
              <a:t>ПО СВОИМ</a:t>
            </a:r>
          </a:p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rgbClr val="FFFF00"/>
                </a:solidFill>
                <a:latin typeface="Century Gothic" panose="020B0502020202020204" pitchFamily="34" charset="0"/>
              </a:rPr>
              <a:t>ВОЗМОЖНОСТЯМ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08178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из глав семейств давали пожертвования на осуществление работ. Наместник дал в сокровищницу 1000 драхм золота, 50 чаш и 530 священнических одеяний.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Некоторые из глав семейств дали в сокровищницу для осуществления работ 20000 драхм золота и 2200 мин серебра.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Весь остальной народ дал 20000 драхм золота, 2000 мин серебра и 67 священнических одеяний. 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Священники, левиты, привратники, певцы, часть народа, храмовые слуги и весь Израиль поселились в своих городах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endParaRPr lang="ru-RU" sz="2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73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D:\TEMP\ыывв.png">
            <a:extLst>
              <a:ext uri="{FF2B5EF4-FFF2-40B4-BE49-F238E27FC236}">
                <a16:creationId xmlns:a16="http://schemas.microsoft.com/office/drawing/2014/main" id="{496780A4-8700-42D1-B464-EB6348943C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7486"/>
          <a:stretch/>
        </p:blipFill>
        <p:spPr bwMode="auto">
          <a:xfrm>
            <a:off x="2852" y="4464501"/>
            <a:ext cx="9153419" cy="125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60387" y="23143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Наместник дал в сокровищницу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драхм золота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50 чаш и 530 священнических одеяний…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755A1-25D1-48FC-8508-86A21FFEC84C}"/>
              </a:ext>
            </a:extLst>
          </p:cNvPr>
          <p:cNvSpPr txBox="1"/>
          <p:nvPr/>
        </p:nvSpPr>
        <p:spPr>
          <a:xfrm>
            <a:off x="1" y="1633364"/>
            <a:ext cx="914399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8,5 кг золота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ценам в РБ на 20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пожертвования наместника составила: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8,5*320 000 =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2 720 000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бел.руб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906 000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дол.США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B371F5A-6894-45F1-9C75-F2704D73788F}"/>
              </a:ext>
            </a:extLst>
          </p:cNvPr>
          <p:cNvCxnSpPr/>
          <p:nvPr/>
        </p:nvCxnSpPr>
        <p:spPr>
          <a:xfrm>
            <a:off x="-108520" y="1417340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AAD6F69-D161-474D-B2F0-68386B52CA87}"/>
              </a:ext>
            </a:extLst>
          </p:cNvPr>
          <p:cNvSpPr/>
          <p:nvPr/>
        </p:nvSpPr>
        <p:spPr>
          <a:xfrm>
            <a:off x="-767" y="1345332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70600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D:\TEMP\ыывв.png">
            <a:extLst>
              <a:ext uri="{FF2B5EF4-FFF2-40B4-BE49-F238E27FC236}">
                <a16:creationId xmlns:a16="http://schemas.microsoft.com/office/drawing/2014/main" id="{E3868430-1DA2-4165-B937-23B0064DD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7486"/>
          <a:stretch/>
        </p:blipFill>
        <p:spPr bwMode="auto">
          <a:xfrm>
            <a:off x="2852" y="4464501"/>
            <a:ext cx="9153419" cy="125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60387" y="23143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 из глав семейств дали в сокровищницу для осуществления работ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20000 драхм золота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2200 мин серебра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74137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66936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755A1-25D1-48FC-8508-86A21FFEC84C}"/>
              </a:ext>
            </a:extLst>
          </p:cNvPr>
          <p:cNvSpPr txBox="1"/>
          <p:nvPr/>
        </p:nvSpPr>
        <p:spPr>
          <a:xfrm>
            <a:off x="1" y="1849388"/>
            <a:ext cx="914399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 кг золота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1200 кг серебра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ценам в РБ на 20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пожертвований глав семейств составила: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170*320 000+1 200*3 300 =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58 360 000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бел.руб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19 453 000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дол.США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0889360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60387" y="23143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Весь остальной народ дал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20000 драхм золота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 мин серебра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67 священнических одеяний…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6755A1-25D1-48FC-8508-86A21FFEC84C}"/>
              </a:ext>
            </a:extLst>
          </p:cNvPr>
          <p:cNvSpPr txBox="1"/>
          <p:nvPr/>
        </p:nvSpPr>
        <p:spPr>
          <a:xfrm>
            <a:off x="1" y="1705372"/>
            <a:ext cx="914399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 кг золота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1100 кг серебра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ценам в РБ на 20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пожертвований народа составила: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170*320 000+1 100*3 300 =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58 030 000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бел.руб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19 343 000 </a:t>
            </a:r>
            <a:r>
              <a:rPr lang="ru-RU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дол.США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EB93F91-F7E6-4B70-9426-B560A3390E81}"/>
              </a:ext>
            </a:extLst>
          </p:cNvPr>
          <p:cNvCxnSpPr/>
          <p:nvPr/>
        </p:nvCxnSpPr>
        <p:spPr>
          <a:xfrm>
            <a:off x="-108520" y="1417340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3F31B98-71C6-4827-A773-7E66771E6BF1}"/>
              </a:ext>
            </a:extLst>
          </p:cNvPr>
          <p:cNvSpPr/>
          <p:nvPr/>
        </p:nvSpPr>
        <p:spPr>
          <a:xfrm>
            <a:off x="-767" y="1345332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TEMP\ыывв.png">
            <a:extLst>
              <a:ext uri="{FF2B5EF4-FFF2-40B4-BE49-F238E27FC236}">
                <a16:creationId xmlns:a16="http://schemas.microsoft.com/office/drawing/2014/main" id="{51192F23-D2C3-4956-A83E-119D0373D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7486"/>
          <a:stretch/>
        </p:blipFill>
        <p:spPr bwMode="auto">
          <a:xfrm>
            <a:off x="2852" y="4464501"/>
            <a:ext cx="9153419" cy="125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0558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D:\TEMP\ыывв.png">
            <a:extLst>
              <a:ext uri="{FF2B5EF4-FFF2-40B4-BE49-F238E27FC236}">
                <a16:creationId xmlns:a16="http://schemas.microsoft.com/office/drawing/2014/main" id="{61E24C6A-12AE-4A7A-B6FC-ED224D6EFA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7486"/>
          <a:stretch/>
        </p:blipFill>
        <p:spPr bwMode="auto">
          <a:xfrm>
            <a:off x="2852" y="4464501"/>
            <a:ext cx="9153419" cy="125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6755A1-25D1-48FC-8508-86A21FFEC84C}"/>
              </a:ext>
            </a:extLst>
          </p:cNvPr>
          <p:cNvSpPr txBox="1"/>
          <p:nvPr/>
        </p:nvSpPr>
        <p:spPr>
          <a:xfrm>
            <a:off x="-9420" y="2532881"/>
            <a:ext cx="915341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348,5 кг золота 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2300 кг серебра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119 110 000 </a:t>
            </a:r>
            <a:r>
              <a:rPr lang="ru-R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бел.руб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</a:t>
            </a:r>
            <a:r>
              <a:rPr lang="ru-RU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39 702 000 </a:t>
            </a:r>
            <a:r>
              <a:rPr lang="ru-R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дол.США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EB93F91-F7E6-4B70-9426-B560A3390E81}"/>
              </a:ext>
            </a:extLst>
          </p:cNvPr>
          <p:cNvCxnSpPr/>
          <p:nvPr/>
        </p:nvCxnSpPr>
        <p:spPr>
          <a:xfrm>
            <a:off x="-108520" y="2353444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3F31B98-71C6-4827-A773-7E66771E6BF1}"/>
              </a:ext>
            </a:extLst>
          </p:cNvPr>
          <p:cNvSpPr/>
          <p:nvPr/>
        </p:nvSpPr>
        <p:spPr>
          <a:xfrm>
            <a:off x="-767" y="2281436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4F51BE9-D33E-44F3-92F2-44606AF5F188}"/>
              </a:ext>
            </a:extLst>
          </p:cNvPr>
          <p:cNvSpPr/>
          <p:nvPr/>
        </p:nvSpPr>
        <p:spPr>
          <a:xfrm>
            <a:off x="461266" y="121196"/>
            <a:ext cx="82151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ИТОГО</a:t>
            </a:r>
          </a:p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сбор добровольных пожертвований составил: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81548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FF4838E-14BB-41C7-A7B8-8463528C7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1" r="8495"/>
          <a:stretch/>
        </p:blipFill>
        <p:spPr bwMode="auto">
          <a:xfrm>
            <a:off x="4211960" y="0"/>
            <a:ext cx="493204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9BEDDC1-C013-4FF2-95F1-CD09BC18B0BD}"/>
              </a:ext>
            </a:extLst>
          </p:cNvPr>
          <p:cNvSpPr txBox="1"/>
          <p:nvPr/>
        </p:nvSpPr>
        <p:spPr>
          <a:xfrm>
            <a:off x="251520" y="265212"/>
            <a:ext cx="374441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СОЗИДАНИЕ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</a:p>
          <a:p>
            <a:r>
              <a:rPr lang="ru-RU" sz="1600" dirty="0">
                <a:solidFill>
                  <a:schemeClr val="bg1"/>
                </a:solidFill>
              </a:rPr>
              <a:t>ДУХОВНОГО ХРАМА И ТЕЛА ХРИСТОВА – </a:t>
            </a:r>
          </a:p>
          <a:p>
            <a:r>
              <a:rPr lang="ru-RU" sz="1600" dirty="0">
                <a:solidFill>
                  <a:schemeClr val="bg1"/>
                </a:solidFill>
              </a:rPr>
              <a:t>ЭТО АРХИ ВАЖНОЕ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СЛУЖЕНИЕ!</a:t>
            </a:r>
            <a:endParaRPr lang="ru-RU" sz="1400" b="1" dirty="0">
              <a:solidFill>
                <a:schemeClr val="bg1"/>
              </a:solidFill>
            </a:endParaRPr>
          </a:p>
          <a:p>
            <a:endParaRPr lang="ru-RU" sz="1050" dirty="0">
              <a:solidFill>
                <a:schemeClr val="bg1"/>
              </a:solidFill>
            </a:endParaRPr>
          </a:p>
          <a:p>
            <a:pPr algn="r"/>
            <a:r>
              <a:rPr lang="ru-RU" sz="2800" b="1" dirty="0">
                <a:solidFill>
                  <a:srgbClr val="FFFF00"/>
                </a:solidFill>
              </a:rPr>
              <a:t>ПОЖЕРТВОВАНИЯ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</a:rPr>
              <a:t>НА НУЖДЫ ЦЕРКВИ – ОЧЕНЬ НУЖНОЕ </a:t>
            </a:r>
            <a:r>
              <a:rPr lang="ru-RU" sz="2800" b="1" dirty="0">
                <a:solidFill>
                  <a:schemeClr val="bg1"/>
                </a:solidFill>
              </a:rPr>
              <a:t>СЛУЖЕНИЕ!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sz="105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В ЭТИХ СЛУЖЕНИЯХ </a:t>
            </a:r>
            <a:r>
              <a:rPr lang="ru-RU" sz="2800" b="1" dirty="0">
                <a:solidFill>
                  <a:srgbClr val="FFFF00"/>
                </a:solidFill>
              </a:rPr>
              <a:t>МОЖЕТ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И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ДОЛЖЕН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УЧАСТВОВАТЬ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rgbClr val="00B0F0"/>
                </a:solidFill>
              </a:rPr>
              <a:t>КАЖДЫЙ ХРИСТИАНИН</a:t>
            </a:r>
            <a:r>
              <a:rPr lang="ru-RU" sz="1400" dirty="0">
                <a:solidFill>
                  <a:schemeClr val="bg1"/>
                </a:solidFill>
              </a:rPr>
              <a:t>…</a:t>
            </a:r>
          </a:p>
          <a:p>
            <a:endParaRPr lang="ru-RU" sz="1400" dirty="0">
              <a:solidFill>
                <a:schemeClr val="bg1"/>
              </a:solidFill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КАЖДЫЙ ПО СВОИМ ВОЗМОЖНОСТЯМ!</a:t>
            </a:r>
          </a:p>
        </p:txBody>
      </p:sp>
    </p:spTree>
    <p:extLst>
      <p:ext uri="{BB962C8B-B14F-4D97-AF65-F5344CB8AC3E}">
        <p14:creationId xmlns:p14="http://schemas.microsoft.com/office/powerpoint/2010/main" val="4050481916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0C6333-DCC9-4F67-A7F6-CF70D94186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r="15049"/>
          <a:stretch/>
        </p:blipFill>
        <p:spPr>
          <a:xfrm>
            <a:off x="0" y="-22820"/>
            <a:ext cx="9144000" cy="573782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323528" y="337220"/>
            <a:ext cx="424847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ХРИСТОС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ПРИНЕС НАМ </a:t>
            </a:r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СВЕТ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 ПОРА ЛИ ПЕРЕДАТЬ ЕГО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ДАЛЬШЕ?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6355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8942</TotalTime>
  <Words>363</Words>
  <Application>Microsoft Office PowerPoint</Application>
  <PresentationFormat>Экран (16:10)</PresentationFormat>
  <Paragraphs>59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516</cp:revision>
  <dcterms:created xsi:type="dcterms:W3CDTF">2018-02-03T10:08:25Z</dcterms:created>
  <dcterms:modified xsi:type="dcterms:W3CDTF">2025-08-10T12:17:11Z</dcterms:modified>
</cp:coreProperties>
</file>