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14"/>
  </p:notesMasterIdLst>
  <p:sldIdLst>
    <p:sldId id="345" r:id="rId2"/>
    <p:sldId id="606" r:id="rId3"/>
    <p:sldId id="545" r:id="rId4"/>
    <p:sldId id="611" r:id="rId5"/>
    <p:sldId id="612" r:id="rId6"/>
    <p:sldId id="613" r:id="rId7"/>
    <p:sldId id="614" r:id="rId8"/>
    <p:sldId id="615" r:id="rId9"/>
    <p:sldId id="616" r:id="rId10"/>
    <p:sldId id="617" r:id="rId11"/>
    <p:sldId id="618" r:id="rId12"/>
    <p:sldId id="581" r:id="rId13"/>
  </p:sldIdLst>
  <p:sldSz cx="9144000" cy="5715000" type="screen16x10"/>
  <p:notesSz cx="6858000" cy="9144000"/>
  <p:embeddedFontLst>
    <p:embeddedFont>
      <p:font typeface="Calibri" panose="020F0502020204030204" pitchFamily="34" charset="0"/>
      <p:regular r:id="rId15"/>
      <p:bold r:id="rId16"/>
      <p:italic r:id="rId17"/>
      <p:boldItalic r:id="rId18"/>
    </p:embeddedFont>
    <p:embeddedFont>
      <p:font typeface="Century Gothic" panose="020B0502020202020204" pitchFamily="34" charset="0"/>
      <p:regular r:id="rId19"/>
      <p:bold r:id="rId20"/>
      <p:italic r:id="rId21"/>
      <p:boldItalic r:id="rId22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FA7D3"/>
    <a:srgbClr val="B1B2AC"/>
    <a:srgbClr val="72A7D3"/>
    <a:srgbClr val="FFFFFF"/>
    <a:srgbClr val="FDFDFD"/>
    <a:srgbClr val="000099"/>
    <a:srgbClr val="F8F8F8"/>
    <a:srgbClr val="4F81B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46F890A9-2807-4EBB-B81D-B2AA78EC7F39}" styleName="Темный стиль 2 -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7230" autoAdjust="0"/>
  </p:normalViewPr>
  <p:slideViewPr>
    <p:cSldViewPr>
      <p:cViewPr varScale="1">
        <p:scale>
          <a:sx n="84" d="100"/>
          <a:sy n="84" d="100"/>
        </p:scale>
        <p:origin x="1354" y="72"/>
      </p:cViewPr>
      <p:guideLst>
        <p:guide orient="horz" pos="180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font" Target="fonts/font7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4F6F99-98DA-4124-B7C8-E944A034A478}" type="datetimeFigureOut">
              <a:rPr lang="ru-RU" smtClean="0"/>
              <a:t>03.07.2025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60438" y="1143000"/>
            <a:ext cx="49371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98BA48-6401-426C-9560-FCC9BDA8FB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37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b="1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98BA48-6401-426C-9560-FCC9BDA8FBE3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394016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b="1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8BA48-6401-426C-9560-FCC9BDA8FBE3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517564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b="1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8BA48-6401-426C-9560-FCC9BDA8FBE3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220896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b="1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8BA48-6401-426C-9560-FCC9BDA8FBE3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65093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b="1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8BA48-6401-426C-9560-FCC9BDA8FBE3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35351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b="1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8BA48-6401-426C-9560-FCC9BDA8FBE3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71191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b="1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8BA48-6401-426C-9560-FCC9BDA8FBE3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68509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b="1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8BA48-6401-426C-9560-FCC9BDA8FBE3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193382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b="1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8BA48-6401-426C-9560-FCC9BDA8FBE3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379264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b="1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8BA48-6401-426C-9560-FCC9BDA8FBE3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489676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BY" sz="18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8BA48-6401-426C-9560-FCC9BDA8FBE3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266184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b="1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8BA48-6401-426C-9560-FCC9BDA8FBE3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26961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775357"/>
            <a:ext cx="7772400" cy="1225021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238500"/>
            <a:ext cx="6400800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54502-AB8D-4604-9AD6-4EFA145770E8}" type="datetimeFigureOut">
              <a:rPr lang="ru-RU" smtClean="0"/>
              <a:t>03.07.2025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ACCC6-E21A-4452-A1CE-7C77911EAE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7282940"/>
      </p:ext>
    </p:extLst>
  </p:cSld>
  <p:clrMapOvr>
    <a:masterClrMapping/>
  </p:clrMapOvr>
  <p:transition spd="slow"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54502-AB8D-4604-9AD6-4EFA145770E8}" type="datetimeFigureOut">
              <a:rPr lang="ru-RU" smtClean="0"/>
              <a:t>03.07.2025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ACCC6-E21A-4452-A1CE-7C77911EAE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2424691"/>
      </p:ext>
    </p:extLst>
  </p:cSld>
  <p:clrMapOvr>
    <a:masterClrMapping/>
  </p:clrMapOvr>
  <p:transition spd="slow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28867"/>
            <a:ext cx="2057400" cy="4876271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28867"/>
            <a:ext cx="6019800" cy="4876271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54502-AB8D-4604-9AD6-4EFA145770E8}" type="datetimeFigureOut">
              <a:rPr lang="ru-RU" smtClean="0"/>
              <a:t>03.07.2025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ACCC6-E21A-4452-A1CE-7C77911EAE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61218"/>
      </p:ext>
    </p:extLst>
  </p:cSld>
  <p:clrMapOvr>
    <a:masterClrMapping/>
  </p:clrMapOvr>
  <p:transition spd="slow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54502-AB8D-4604-9AD6-4EFA145770E8}" type="datetimeFigureOut">
              <a:rPr lang="ru-RU" smtClean="0"/>
              <a:t>03.07.2025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ACCC6-E21A-4452-A1CE-7C77911EAE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6374260"/>
      </p:ext>
    </p:extLst>
  </p:cSld>
  <p:clrMapOvr>
    <a:masterClrMapping/>
  </p:clrMapOvr>
  <p:transition spd="slow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672420"/>
            <a:ext cx="7772400" cy="1135063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54502-AB8D-4604-9AD6-4EFA145770E8}" type="datetimeFigureOut">
              <a:rPr lang="ru-RU" smtClean="0"/>
              <a:t>03.07.2025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ACCC6-E21A-4452-A1CE-7C77911EAE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2941272"/>
      </p:ext>
    </p:extLst>
  </p:cSld>
  <p:clrMapOvr>
    <a:masterClrMapping/>
  </p:clrMapOvr>
  <p:transition spd="slow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54502-AB8D-4604-9AD6-4EFA145770E8}" type="datetimeFigureOut">
              <a:rPr lang="ru-RU" smtClean="0"/>
              <a:t>03.07.2025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ACCC6-E21A-4452-A1CE-7C77911EAE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7824176"/>
      </p:ext>
    </p:extLst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79262"/>
            <a:ext cx="4040188" cy="53313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812396"/>
            <a:ext cx="4040188" cy="32927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0" y="1279262"/>
            <a:ext cx="4041775" cy="53313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30" y="1812396"/>
            <a:ext cx="4041775" cy="32927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54502-AB8D-4604-9AD6-4EFA145770E8}" type="datetimeFigureOut">
              <a:rPr lang="ru-RU" smtClean="0"/>
              <a:t>03.07.2025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ACCC6-E21A-4452-A1CE-7C77911EAE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1196044"/>
      </p:ext>
    </p:extLst>
  </p:cSld>
  <p:clrMapOvr>
    <a:masterClrMapping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54502-AB8D-4604-9AD6-4EFA145770E8}" type="datetimeFigureOut">
              <a:rPr lang="ru-RU" smtClean="0"/>
              <a:t>03.07.2025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ACCC6-E21A-4452-A1CE-7C77911EAE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2460062"/>
      </p:ext>
    </p:extLst>
  </p:cSld>
  <p:clrMapOvr>
    <a:masterClrMapping/>
  </p:clrMapOvr>
  <p:transition spd="slow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54502-AB8D-4604-9AD6-4EFA145770E8}" type="datetimeFigureOut">
              <a:rPr lang="ru-RU" smtClean="0"/>
              <a:t>03.07.2025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ACCC6-E21A-4452-A1CE-7C77911EAE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1893001"/>
      </p:ext>
    </p:extLst>
  </p:cSld>
  <p:clrMapOvr>
    <a:masterClrMapping/>
  </p:clrMapOvr>
  <p:transition spd="slow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5" y="227543"/>
            <a:ext cx="3008313" cy="96837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27543"/>
            <a:ext cx="5111750" cy="487759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5" y="1195919"/>
            <a:ext cx="3008313" cy="390921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54502-AB8D-4604-9AD6-4EFA145770E8}" type="datetimeFigureOut">
              <a:rPr lang="ru-RU" smtClean="0"/>
              <a:t>03.07.2025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ACCC6-E21A-4452-A1CE-7C77911EAE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3966807"/>
      </p:ext>
    </p:extLst>
  </p:cSld>
  <p:clrMapOvr>
    <a:masterClrMapping/>
  </p:clrMapOvr>
  <p:transition spd="slow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000500"/>
            <a:ext cx="5486400" cy="47228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510646"/>
            <a:ext cx="5486400" cy="3429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472782"/>
            <a:ext cx="5486400" cy="6707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54502-AB8D-4604-9AD6-4EFA145770E8}" type="datetimeFigureOut">
              <a:rPr lang="ru-RU" smtClean="0"/>
              <a:t>03.07.2025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ACCC6-E21A-4452-A1CE-7C77911EAE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2036079"/>
      </p:ext>
    </p:extLst>
  </p:cSld>
  <p:clrMapOvr>
    <a:masterClrMapping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866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5296960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C54502-AB8D-4604-9AD6-4EFA145770E8}" type="datetimeFigureOut">
              <a:rPr lang="ru-RU" smtClean="0"/>
              <a:t>03.07.2025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5296960"/>
            <a:ext cx="2895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5296960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7ACCC6-E21A-4452-A1CE-7C77911EAE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35849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wip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image" Target="../media/image2.png"/><Relationship Id="rId7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BF4E9574-BB41-436E-854D-49E66EC3B40E}"/>
              </a:ext>
            </a:extLst>
          </p:cNvPr>
          <p:cNvSpPr/>
          <p:nvPr/>
        </p:nvSpPr>
        <p:spPr>
          <a:xfrm>
            <a:off x="0" y="0"/>
            <a:ext cx="4427984" cy="5715000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BY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2F77DA6-A943-4C31-BC6B-B6013C51C70D}"/>
              </a:ext>
            </a:extLst>
          </p:cNvPr>
          <p:cNvSpPr txBox="1"/>
          <p:nvPr/>
        </p:nvSpPr>
        <p:spPr>
          <a:xfrm>
            <a:off x="467544" y="1647880"/>
            <a:ext cx="36004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>
                <a:solidFill>
                  <a:schemeClr val="bg1"/>
                </a:solidFill>
                <a:latin typeface="Century Gothic" panose="020B0502020202020204" pitchFamily="34" charset="0"/>
              </a:rPr>
              <a:t>ШАГ</a:t>
            </a:r>
          </a:p>
          <a:p>
            <a:r>
              <a:rPr lang="ru-RU" sz="4800" b="1" dirty="0">
                <a:solidFill>
                  <a:schemeClr val="bg1"/>
                </a:solidFill>
                <a:latin typeface="Century Gothic" panose="020B0502020202020204" pitchFamily="34" charset="0"/>
              </a:rPr>
              <a:t>ПЕРВЫЙ</a:t>
            </a:r>
            <a:endParaRPr lang="ru-RU" sz="32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7FDA9E6-A466-44BA-8D77-116F67BF884E}"/>
              </a:ext>
            </a:extLst>
          </p:cNvPr>
          <p:cNvSpPr txBox="1"/>
          <p:nvPr/>
        </p:nvSpPr>
        <p:spPr>
          <a:xfrm>
            <a:off x="558726" y="3865612"/>
            <a:ext cx="5309418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2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СЕРИЯ ПРОПОВЕДЕЙ </a:t>
            </a:r>
          </a:p>
          <a:p>
            <a:r>
              <a:rPr lang="ru-RU" sz="22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 КНИГЕ </a:t>
            </a:r>
            <a:r>
              <a:rPr lang="ru-RU" sz="2200" dirty="0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НЕЕМЍИ</a:t>
            </a:r>
            <a:endParaRPr lang="ru-BY" sz="2200" dirty="0">
              <a:solidFill>
                <a:schemeClr val="bg1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13" name="Группа 12">
            <a:extLst>
              <a:ext uri="{FF2B5EF4-FFF2-40B4-BE49-F238E27FC236}">
                <a16:creationId xmlns:a16="http://schemas.microsoft.com/office/drawing/2014/main" id="{B9521022-4579-4696-B053-BB527DAF1FAC}"/>
              </a:ext>
            </a:extLst>
          </p:cNvPr>
          <p:cNvGrpSpPr/>
          <p:nvPr/>
        </p:nvGrpSpPr>
        <p:grpSpPr>
          <a:xfrm>
            <a:off x="0" y="4549688"/>
            <a:ext cx="3491880" cy="468052"/>
            <a:chOff x="0" y="4184003"/>
            <a:chExt cx="3491880" cy="468052"/>
          </a:xfrm>
          <a:solidFill>
            <a:srgbClr val="92D050"/>
          </a:solidFill>
        </p:grpSpPr>
        <p:cxnSp>
          <p:nvCxnSpPr>
            <p:cNvPr id="6" name="Прямая соединительная линия 5">
              <a:extLst>
                <a:ext uri="{FF2B5EF4-FFF2-40B4-BE49-F238E27FC236}">
                  <a16:creationId xmlns:a16="http://schemas.microsoft.com/office/drawing/2014/main" id="{B43D0819-60A6-4007-B2F6-1237DFAFF3AB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4441676"/>
              <a:ext cx="3491880" cy="0"/>
            </a:xfrm>
            <a:prstGeom prst="line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1" name="Прямоугольник 10">
              <a:extLst>
                <a:ext uri="{FF2B5EF4-FFF2-40B4-BE49-F238E27FC236}">
                  <a16:creationId xmlns:a16="http://schemas.microsoft.com/office/drawing/2014/main" id="{9E8B7DEE-9637-4078-AFDB-7176D85E8A2E}"/>
                </a:ext>
              </a:extLst>
            </p:cNvPr>
            <p:cNvSpPr/>
            <p:nvPr/>
          </p:nvSpPr>
          <p:spPr>
            <a:xfrm>
              <a:off x="0" y="4184003"/>
              <a:ext cx="467544" cy="46805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000" b="1" dirty="0">
                  <a:solidFill>
                    <a:schemeClr val="tx1"/>
                  </a:solidFill>
                </a:rPr>
                <a:t>9</a:t>
              </a:r>
              <a:endParaRPr lang="ru-BY" sz="2000" b="1" dirty="0">
                <a:solidFill>
                  <a:schemeClr val="tx1"/>
                </a:solidFill>
              </a:endParaRP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383A06FC-9235-4B7F-AFBD-96ED95641FDA}"/>
              </a:ext>
            </a:extLst>
          </p:cNvPr>
          <p:cNvSpPr txBox="1"/>
          <p:nvPr/>
        </p:nvSpPr>
        <p:spPr>
          <a:xfrm>
            <a:off x="558726" y="4926568"/>
            <a:ext cx="350921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НЕЕМЍЯ 7:1-3</a:t>
            </a:r>
            <a:endParaRPr lang="ru-BY" sz="2800" b="1" dirty="0">
              <a:solidFill>
                <a:schemeClr val="bg1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65A6614-72A8-4EF9-B2FD-35951A374F7D}"/>
              </a:ext>
            </a:extLst>
          </p:cNvPr>
          <p:cNvSpPr txBox="1"/>
          <p:nvPr/>
        </p:nvSpPr>
        <p:spPr>
          <a:xfrm>
            <a:off x="467544" y="400240"/>
            <a:ext cx="360040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b="1" dirty="0">
                <a:ln w="12700">
                  <a:noFill/>
                  <a:prstDash val="solid"/>
                </a:ln>
                <a:solidFill>
                  <a:schemeClr val="bg1"/>
                </a:solidFill>
                <a:latin typeface="Century Gothic" panose="020B0502020202020204" pitchFamily="34" charset="0"/>
              </a:rPr>
              <a:t>ВОССТАНОВЛЕНИЕ </a:t>
            </a:r>
          </a:p>
          <a:p>
            <a:r>
              <a:rPr lang="ru-RU" sz="2800" b="1" dirty="0">
                <a:ln w="12700">
                  <a:noFill/>
                  <a:prstDash val="solid"/>
                </a:ln>
                <a:solidFill>
                  <a:schemeClr val="bg1"/>
                </a:solidFill>
                <a:latin typeface="Century Gothic" panose="020B0502020202020204" pitchFamily="34" charset="0"/>
              </a:rPr>
              <a:t>НАРОДА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8995FA4-A2B7-4D0D-AA5E-CB3C041CCCD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4137" y="154268"/>
            <a:ext cx="4208343" cy="5211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0739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76DDF32-FD78-4C1A-AB96-8CD516547173}"/>
              </a:ext>
            </a:extLst>
          </p:cNvPr>
          <p:cNvSpPr/>
          <p:nvPr/>
        </p:nvSpPr>
        <p:spPr>
          <a:xfrm>
            <a:off x="179512" y="409228"/>
            <a:ext cx="8784976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«…</a:t>
            </a:r>
            <a:r>
              <a:rPr lang="ru-RU" sz="48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54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 </a:t>
            </a:r>
            <a:r>
              <a:rPr lang="ru-RU" sz="5400" b="1" i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Ханании</a:t>
            </a:r>
            <a:r>
              <a:rPr lang="ru-RU" sz="54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военачальника крепости, потому что </a:t>
            </a:r>
            <a:r>
              <a:rPr lang="ru-RU" sz="5400" b="1" i="1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он был верным</a:t>
            </a:r>
            <a:r>
              <a:rPr lang="ru-RU" sz="54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человеком и </a:t>
            </a:r>
            <a:r>
              <a:rPr lang="ru-RU" sz="5400" b="1" i="1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чтил Бога больше многих</a:t>
            </a:r>
            <a:r>
              <a:rPr lang="ru-RU" sz="54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ru-RU" sz="48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E3171EC-3869-4033-A497-BECE1523F4A1}"/>
              </a:ext>
            </a:extLst>
          </p:cNvPr>
          <p:cNvSpPr txBox="1"/>
          <p:nvPr/>
        </p:nvSpPr>
        <p:spPr>
          <a:xfrm>
            <a:off x="6372200" y="5049678"/>
            <a:ext cx="2448272" cy="40011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Неемия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7:2</a:t>
            </a:r>
          </a:p>
        </p:txBody>
      </p:sp>
    </p:spTree>
    <p:extLst>
      <p:ext uri="{BB962C8B-B14F-4D97-AF65-F5344CB8AC3E}">
        <p14:creationId xmlns:p14="http://schemas.microsoft.com/office/powerpoint/2010/main" val="1152578039"/>
      </p:ext>
    </p:extLst>
  </p:cSld>
  <p:clrMapOvr>
    <a:masterClrMapping/>
  </p:clrMapOvr>
  <p:transition spd="slow">
    <p:wipe dir="r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76DDF32-FD78-4C1A-AB96-8CD516547173}"/>
              </a:ext>
            </a:extLst>
          </p:cNvPr>
          <p:cNvSpPr/>
          <p:nvPr/>
        </p:nvSpPr>
        <p:spPr>
          <a:xfrm>
            <a:off x="179512" y="553244"/>
            <a:ext cx="8784976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ru-RU" sz="4000" b="1" baseline="300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11</a:t>
            </a:r>
            <a:r>
              <a:rPr lang="ru-RU" sz="4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 Он</a:t>
            </a:r>
            <a:r>
              <a:rPr lang="ru-RU" sz="4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(Господь) </a:t>
            </a:r>
            <a:r>
              <a:rPr lang="ru-RU" sz="40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поставил одних Апостолами, других — пророками, иных — Евангелистами, иных — пастырями и учителями, </a:t>
            </a:r>
            <a:r>
              <a:rPr lang="ru-RU" sz="4000" b="1" baseline="300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12</a:t>
            </a:r>
            <a:r>
              <a:rPr lang="ru-RU" sz="40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к совершению святых, на дело служения, </a:t>
            </a:r>
            <a:r>
              <a:rPr lang="ru-RU" sz="4000" b="1" i="1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для созидания Тела Христова</a:t>
            </a:r>
            <a:r>
              <a:rPr lang="ru-RU" sz="40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…</a:t>
            </a:r>
            <a:r>
              <a:rPr lang="ru-RU" sz="4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 </a:t>
            </a:r>
            <a:endParaRPr lang="ru-RU" sz="7200" b="1" i="1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E3171EC-3869-4033-A497-BECE1523F4A1}"/>
              </a:ext>
            </a:extLst>
          </p:cNvPr>
          <p:cNvSpPr txBox="1"/>
          <p:nvPr/>
        </p:nvSpPr>
        <p:spPr>
          <a:xfrm>
            <a:off x="6372200" y="5049678"/>
            <a:ext cx="2448272" cy="40011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Ефесянам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4:11,12</a:t>
            </a:r>
          </a:p>
        </p:txBody>
      </p:sp>
    </p:spTree>
    <p:extLst>
      <p:ext uri="{BB962C8B-B14F-4D97-AF65-F5344CB8AC3E}">
        <p14:creationId xmlns:p14="http://schemas.microsoft.com/office/powerpoint/2010/main" val="1895946126"/>
      </p:ext>
    </p:extLst>
  </p:cSld>
  <p:clrMapOvr>
    <a:masterClrMapping/>
  </p:clrMapOvr>
  <p:transition spd="slow">
    <p:wipe dir="r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Picture background">
            <a:extLst>
              <a:ext uri="{FF2B5EF4-FFF2-40B4-BE49-F238E27FC236}">
                <a16:creationId xmlns:a16="http://schemas.microsoft.com/office/drawing/2014/main" id="{C69057E4-06C8-47D6-BFDF-3F43FEAB7EF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250"/>
          <a:stretch/>
        </p:blipFill>
        <p:spPr bwMode="auto">
          <a:xfrm>
            <a:off x="0" y="0"/>
            <a:ext cx="9144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E05004E-B805-4C87-ACBF-C8BC333C70C3}"/>
              </a:ext>
            </a:extLst>
          </p:cNvPr>
          <p:cNvSpPr txBox="1"/>
          <p:nvPr/>
        </p:nvSpPr>
        <p:spPr>
          <a:xfrm>
            <a:off x="0" y="279728"/>
            <a:ext cx="9144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ЕСЛИ БОГ БУДЕТ НА ПЕРВОМ МЕСТЕ, </a:t>
            </a:r>
          </a:p>
          <a:p>
            <a:pPr algn="ctr"/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ВСЁ ОСТАЛЬНОЕ БУДЕТ НА СВОИХ МЕСТАХ </a:t>
            </a:r>
          </a:p>
          <a:p>
            <a:pPr algn="ctr"/>
            <a:r>
              <a:rPr lang="ru-RU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Августин Аврелий</a:t>
            </a:r>
          </a:p>
        </p:txBody>
      </p:sp>
    </p:spTree>
    <p:extLst>
      <p:ext uri="{BB962C8B-B14F-4D97-AF65-F5344CB8AC3E}">
        <p14:creationId xmlns:p14="http://schemas.microsoft.com/office/powerpoint/2010/main" val="2873381887"/>
      </p:ext>
    </p:extLst>
  </p:cSld>
  <p:clrMapOvr>
    <a:masterClrMapping/>
  </p:clrMapOvr>
  <p:transition spd="slow">
    <p:wipe dir="r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608744DC-1FC2-4D98-B516-7A1ED705BCBD}"/>
              </a:ext>
            </a:extLst>
          </p:cNvPr>
          <p:cNvSpPr/>
          <p:nvPr/>
        </p:nvSpPr>
        <p:spPr>
          <a:xfrm>
            <a:off x="0" y="5089748"/>
            <a:ext cx="9143999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600" b="1" i="0" dirty="0">
                <a:solidFill>
                  <a:schemeClr val="bg1"/>
                </a:solidFill>
                <a:latin typeface="Century Gothic" panose="020B0502020202020204" pitchFamily="34" charset="0"/>
              </a:rPr>
              <a:t>ЦУБ </a:t>
            </a:r>
            <a:r>
              <a:rPr lang="ru-RU" sz="2600" b="1" dirty="0">
                <a:solidFill>
                  <a:schemeClr val="bg1"/>
                </a:solidFill>
                <a:latin typeface="Century Gothic" panose="020B0502020202020204" pitchFamily="34" charset="0"/>
              </a:rPr>
              <a:t>- цилиндрический унифицированный блок</a:t>
            </a:r>
          </a:p>
        </p:txBody>
      </p:sp>
      <p:pic>
        <p:nvPicPr>
          <p:cNvPr id="1026" name="Picture 2" descr="Picture background">
            <a:extLst>
              <a:ext uri="{FF2B5EF4-FFF2-40B4-BE49-F238E27FC236}">
                <a16:creationId xmlns:a16="http://schemas.microsoft.com/office/drawing/2014/main" id="{8B9EC0A9-8DD7-4FA3-9590-A737908E279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44" t="1449" b="5815"/>
          <a:stretch/>
        </p:blipFill>
        <p:spPr bwMode="auto">
          <a:xfrm>
            <a:off x="4553054" y="149710"/>
            <a:ext cx="4051394" cy="2673084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Picture background">
            <a:extLst>
              <a:ext uri="{FF2B5EF4-FFF2-40B4-BE49-F238E27FC236}">
                <a16:creationId xmlns:a16="http://schemas.microsoft.com/office/drawing/2014/main" id="{B71C7B6E-54CE-42B4-86ED-D979C24A16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598" y="149710"/>
            <a:ext cx="4009628" cy="2673085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Picture background">
            <a:extLst>
              <a:ext uri="{FF2B5EF4-FFF2-40B4-BE49-F238E27FC236}">
                <a16:creationId xmlns:a16="http://schemas.microsoft.com/office/drawing/2014/main" id="{7B06A4F5-2655-408C-9FAA-BCC028022FF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40" b="5482"/>
          <a:stretch/>
        </p:blipFill>
        <p:spPr bwMode="auto">
          <a:xfrm>
            <a:off x="5429279" y="2910805"/>
            <a:ext cx="3175169" cy="2106935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Picture background">
            <a:extLst>
              <a:ext uri="{FF2B5EF4-FFF2-40B4-BE49-F238E27FC236}">
                <a16:creationId xmlns:a16="http://schemas.microsoft.com/office/drawing/2014/main" id="{6A9AD4A2-40C2-4311-B442-2403D047352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827"/>
          <a:stretch/>
        </p:blipFill>
        <p:spPr bwMode="auto">
          <a:xfrm>
            <a:off x="448597" y="2910805"/>
            <a:ext cx="4875803" cy="2106935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2986309"/>
      </p:ext>
    </p:extLst>
  </p:cSld>
  <p:clrMapOvr>
    <a:masterClrMapping/>
  </p:clrMapOvr>
  <p:transition spd="slow"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76DDF32-FD78-4C1A-AB96-8CD516547173}"/>
              </a:ext>
            </a:extLst>
          </p:cNvPr>
          <p:cNvSpPr/>
          <p:nvPr/>
        </p:nvSpPr>
        <p:spPr>
          <a:xfrm>
            <a:off x="179512" y="164743"/>
            <a:ext cx="8784976" cy="44935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6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ru-RU" sz="2600" b="1" baseline="30000" dirty="0">
                <a:solidFill>
                  <a:srgbClr val="FFFF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ru-RU" sz="26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После того</a:t>
            </a:r>
            <a:r>
              <a:rPr lang="en-US" sz="2600" b="1" i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r>
              <a:rPr lang="ru-RU" sz="26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как стена была отстроена, и я установил на место двери, и были назначены привратники, певцы и левиты, </a:t>
            </a:r>
            <a:r>
              <a:rPr lang="ru-RU" sz="2600" b="1" baseline="30000" dirty="0">
                <a:solidFill>
                  <a:srgbClr val="FFFF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ru-RU" sz="26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я вверил Иерусалим заботам моего брата </a:t>
            </a:r>
            <a:r>
              <a:rPr lang="ru-RU" sz="2600" b="1" i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Ханани</a:t>
            </a:r>
            <a:r>
              <a:rPr lang="ru-RU" sz="26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и </a:t>
            </a:r>
            <a:r>
              <a:rPr lang="ru-RU" sz="2600" b="1" i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Ханании</a:t>
            </a:r>
            <a:r>
              <a:rPr lang="ru-RU" sz="26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военачальника крепости, потому что он был верным человеком и чтил Бога больше многих. </a:t>
            </a:r>
          </a:p>
          <a:p>
            <a:r>
              <a:rPr lang="ru-RU" sz="2600" b="1" baseline="30000" dirty="0">
                <a:solidFill>
                  <a:srgbClr val="FFFF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ru-RU" sz="26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Я сказал им: – Ворота Иерусалима не должны открываться, пока не обогреет солнце. И пока привратники стоят на страже, пусть они закрывают двери и запирают их. Еще поставьте жителей Иерусалима стражами, некоторых – на посты, а некоторых – рядом с их домами.</a:t>
            </a:r>
            <a:r>
              <a:rPr lang="ru-RU" sz="26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</a:t>
            </a:r>
            <a:endParaRPr lang="ru-RU" sz="2600" b="1" i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E3171EC-3869-4033-A497-BECE1523F4A1}"/>
              </a:ext>
            </a:extLst>
          </p:cNvPr>
          <p:cNvSpPr txBox="1"/>
          <p:nvPr/>
        </p:nvSpPr>
        <p:spPr>
          <a:xfrm>
            <a:off x="6372200" y="5049678"/>
            <a:ext cx="2448272" cy="40011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Неемия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7:1-3</a:t>
            </a:r>
          </a:p>
        </p:txBody>
      </p:sp>
    </p:spTree>
    <p:extLst>
      <p:ext uri="{BB962C8B-B14F-4D97-AF65-F5344CB8AC3E}">
        <p14:creationId xmlns:p14="http://schemas.microsoft.com/office/powerpoint/2010/main" val="341685308"/>
      </p:ext>
    </p:extLst>
  </p:cSld>
  <p:clrMapOvr>
    <a:masterClrMapping/>
  </p:clrMapOvr>
  <p:transition spd="slow">
    <p:wipe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76DDF32-FD78-4C1A-AB96-8CD516547173}"/>
              </a:ext>
            </a:extLst>
          </p:cNvPr>
          <p:cNvSpPr/>
          <p:nvPr/>
        </p:nvSpPr>
        <p:spPr>
          <a:xfrm>
            <a:off x="179512" y="2641476"/>
            <a:ext cx="878497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ru-RU" sz="3600" b="1" baseline="30000" dirty="0">
                <a:solidFill>
                  <a:srgbClr val="FFFF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ru-RU" sz="36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После того</a:t>
            </a:r>
            <a:r>
              <a:rPr lang="en-US" sz="3600" b="1" i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r>
              <a:rPr lang="ru-RU" sz="36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как стена была отстроена, и я установил на место двери, и были назначены привратники, певцы и левиты</a:t>
            </a:r>
            <a:r>
              <a:rPr lang="ru-RU" sz="3600" b="1" i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…»</a:t>
            </a:r>
            <a:endParaRPr lang="ru-RU" sz="3600" b="1" i="1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E3171EC-3869-4033-A497-BECE1523F4A1}"/>
              </a:ext>
            </a:extLst>
          </p:cNvPr>
          <p:cNvSpPr txBox="1"/>
          <p:nvPr/>
        </p:nvSpPr>
        <p:spPr>
          <a:xfrm>
            <a:off x="6372200" y="5049678"/>
            <a:ext cx="2448272" cy="40011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Неемия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7:1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BFFD4065-2F4D-48CC-91C6-3DB2D4ACF585}"/>
              </a:ext>
            </a:extLst>
          </p:cNvPr>
          <p:cNvSpPr/>
          <p:nvPr/>
        </p:nvSpPr>
        <p:spPr>
          <a:xfrm>
            <a:off x="461266" y="337220"/>
            <a:ext cx="8215190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6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ОБЩИЕ </a:t>
            </a:r>
            <a:endParaRPr lang="ru-RU" sz="6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  <a:p>
            <a:r>
              <a:rPr lang="ru-RU" sz="6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НАЗНАЧЕНИЯ</a:t>
            </a:r>
          </a:p>
        </p:txBody>
      </p: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4697326F-84AD-4E76-8980-3D2C61E274D2}"/>
              </a:ext>
            </a:extLst>
          </p:cNvPr>
          <p:cNvCxnSpPr/>
          <p:nvPr/>
        </p:nvCxnSpPr>
        <p:spPr>
          <a:xfrm>
            <a:off x="-108520" y="2451586"/>
            <a:ext cx="6336704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9BDC6DE3-8780-431A-BE79-892FB10A23E6}"/>
              </a:ext>
            </a:extLst>
          </p:cNvPr>
          <p:cNvSpPr/>
          <p:nvPr/>
        </p:nvSpPr>
        <p:spPr>
          <a:xfrm>
            <a:off x="-767" y="2379578"/>
            <a:ext cx="180020" cy="1800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4706005"/>
      </p:ext>
    </p:extLst>
  </p:cSld>
  <p:clrMapOvr>
    <a:masterClrMapping/>
  </p:clrMapOvr>
  <p:transition spd="slow">
    <p:wipe dir="r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76DDF32-FD78-4C1A-AB96-8CD516547173}"/>
              </a:ext>
            </a:extLst>
          </p:cNvPr>
          <p:cNvSpPr/>
          <p:nvPr/>
        </p:nvSpPr>
        <p:spPr>
          <a:xfrm>
            <a:off x="179512" y="2641476"/>
            <a:ext cx="878497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ru-RU" sz="3600" b="1" baseline="30000" dirty="0">
                <a:solidFill>
                  <a:srgbClr val="FFFF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ru-RU" sz="36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Еще поставьте жителей Иерусалима стражами, некоторых – на посты, а некоторых – рядом с их домами.</a:t>
            </a:r>
            <a:r>
              <a:rPr lang="ru-RU" sz="3600" b="1" i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</a:t>
            </a:r>
            <a:endParaRPr lang="ru-RU" sz="3600" b="1" i="1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E3171EC-3869-4033-A497-BECE1523F4A1}"/>
              </a:ext>
            </a:extLst>
          </p:cNvPr>
          <p:cNvSpPr txBox="1"/>
          <p:nvPr/>
        </p:nvSpPr>
        <p:spPr>
          <a:xfrm>
            <a:off x="6372200" y="5049678"/>
            <a:ext cx="2448272" cy="40011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Неемия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7:3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BFFD4065-2F4D-48CC-91C6-3DB2D4ACF585}"/>
              </a:ext>
            </a:extLst>
          </p:cNvPr>
          <p:cNvSpPr/>
          <p:nvPr/>
        </p:nvSpPr>
        <p:spPr>
          <a:xfrm>
            <a:off x="461266" y="337220"/>
            <a:ext cx="8215190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6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ОБЩИЕ </a:t>
            </a:r>
            <a:endParaRPr lang="ru-RU" sz="6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  <a:p>
            <a:r>
              <a:rPr lang="ru-RU" sz="6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НАЗНАЧЕНИЯ</a:t>
            </a:r>
          </a:p>
        </p:txBody>
      </p: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4697326F-84AD-4E76-8980-3D2C61E274D2}"/>
              </a:ext>
            </a:extLst>
          </p:cNvPr>
          <p:cNvCxnSpPr/>
          <p:nvPr/>
        </p:nvCxnSpPr>
        <p:spPr>
          <a:xfrm>
            <a:off x="-108520" y="2451586"/>
            <a:ext cx="6336704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9BDC6DE3-8780-431A-BE79-892FB10A23E6}"/>
              </a:ext>
            </a:extLst>
          </p:cNvPr>
          <p:cNvSpPr/>
          <p:nvPr/>
        </p:nvSpPr>
        <p:spPr>
          <a:xfrm>
            <a:off x="-767" y="2379578"/>
            <a:ext cx="180020" cy="1800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9800933"/>
      </p:ext>
    </p:extLst>
  </p:cSld>
  <p:clrMapOvr>
    <a:masterClrMapping/>
  </p:clrMapOvr>
  <p:transition spd="slow">
    <p:wipe dir="r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76DDF32-FD78-4C1A-AB96-8CD516547173}"/>
              </a:ext>
            </a:extLst>
          </p:cNvPr>
          <p:cNvSpPr/>
          <p:nvPr/>
        </p:nvSpPr>
        <p:spPr>
          <a:xfrm>
            <a:off x="179512" y="841276"/>
            <a:ext cx="878497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ru-RU" sz="54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Берегитесь лжепророков, которые приходят к вам </a:t>
            </a:r>
          </a:p>
          <a:p>
            <a:pPr algn="ctr"/>
            <a:r>
              <a:rPr lang="ru-RU" sz="54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 овечьей одежде, а внутри суть волки хищные</a:t>
            </a:r>
            <a:r>
              <a:rPr lang="ru-RU" sz="5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</a:t>
            </a:r>
            <a:endParaRPr lang="ru-RU" sz="8800" b="1" i="1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E3171EC-3869-4033-A497-BECE1523F4A1}"/>
              </a:ext>
            </a:extLst>
          </p:cNvPr>
          <p:cNvSpPr txBox="1"/>
          <p:nvPr/>
        </p:nvSpPr>
        <p:spPr>
          <a:xfrm>
            <a:off x="6372200" y="5049678"/>
            <a:ext cx="2448272" cy="40011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Матфея 7:15</a:t>
            </a:r>
          </a:p>
        </p:txBody>
      </p:sp>
    </p:spTree>
    <p:extLst>
      <p:ext uri="{BB962C8B-B14F-4D97-AF65-F5344CB8AC3E}">
        <p14:creationId xmlns:p14="http://schemas.microsoft.com/office/powerpoint/2010/main" val="656289641"/>
      </p:ext>
    </p:extLst>
  </p:cSld>
  <p:clrMapOvr>
    <a:masterClrMapping/>
  </p:clrMapOvr>
  <p:transition spd="slow">
    <p:wipe dir="r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76DDF32-FD78-4C1A-AB96-8CD516547173}"/>
              </a:ext>
            </a:extLst>
          </p:cNvPr>
          <p:cNvSpPr/>
          <p:nvPr/>
        </p:nvSpPr>
        <p:spPr>
          <a:xfrm>
            <a:off x="179512" y="121196"/>
            <a:ext cx="8784976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ru-RU" sz="3200" b="1" baseline="300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28</a:t>
            </a:r>
            <a:r>
              <a:rPr lang="ru-RU" sz="32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Итак, </a:t>
            </a:r>
            <a:r>
              <a:rPr lang="ru-RU" sz="3200" b="1" i="1" u="sng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внимайте</a:t>
            </a:r>
            <a:r>
              <a:rPr lang="ru-RU" sz="32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себе и всему стаду, в котором Дух Святой </a:t>
            </a:r>
            <a:r>
              <a:rPr lang="ru-RU" sz="3200" b="1" i="1" u="sng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поставил вас блюстителями</a:t>
            </a:r>
            <a:r>
              <a:rPr lang="ru-RU" sz="32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пасти Церковь Господа и Бога, которую Он приобрел Себе </a:t>
            </a:r>
            <a:r>
              <a:rPr lang="ru-RU" sz="3200" b="1" i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Кровию</a:t>
            </a:r>
            <a:r>
              <a:rPr lang="ru-RU" sz="32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Своею. </a:t>
            </a:r>
            <a:r>
              <a:rPr lang="ru-RU" sz="3200" b="1" baseline="300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29</a:t>
            </a:r>
            <a:r>
              <a:rPr lang="ru-RU" sz="32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Ибо я знаю, что, по </a:t>
            </a:r>
            <a:r>
              <a:rPr lang="ru-RU" sz="3200" b="1" i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отшествии</a:t>
            </a:r>
            <a:r>
              <a:rPr lang="ru-RU" sz="32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моем, </a:t>
            </a:r>
            <a:r>
              <a:rPr lang="ru-RU" sz="3200" b="1" i="1" u="sng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войдут к вам лютые волки, не щадящие стада</a:t>
            </a:r>
            <a:r>
              <a:rPr lang="ru-RU" sz="32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  <a:r>
              <a:rPr lang="ru-RU" sz="3200" b="1" baseline="300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30</a:t>
            </a:r>
            <a:r>
              <a:rPr lang="ru-RU" sz="32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и из вас самих восстанут люди, которые будут говорить превратно, дабы увлечь учеников за собою. </a:t>
            </a:r>
            <a:r>
              <a:rPr lang="ru-RU" sz="3200" b="1" baseline="300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31</a:t>
            </a:r>
            <a:r>
              <a:rPr lang="ru-RU" sz="32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b="1" i="1" u="sng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Посему бодрствуйте</a:t>
            </a:r>
            <a:r>
              <a:rPr lang="ru-RU" sz="32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…»</a:t>
            </a:r>
            <a:endParaRPr lang="ru-RU" sz="16600" b="1" i="1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E3171EC-3869-4033-A497-BECE1523F4A1}"/>
              </a:ext>
            </a:extLst>
          </p:cNvPr>
          <p:cNvSpPr txBox="1"/>
          <p:nvPr/>
        </p:nvSpPr>
        <p:spPr>
          <a:xfrm>
            <a:off x="6372200" y="5049678"/>
            <a:ext cx="2448272" cy="40011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Деяния 20:28-31а</a:t>
            </a:r>
          </a:p>
        </p:txBody>
      </p:sp>
    </p:spTree>
    <p:extLst>
      <p:ext uri="{BB962C8B-B14F-4D97-AF65-F5344CB8AC3E}">
        <p14:creationId xmlns:p14="http://schemas.microsoft.com/office/powerpoint/2010/main" val="1254198790"/>
      </p:ext>
    </p:extLst>
  </p:cSld>
  <p:clrMapOvr>
    <a:masterClrMapping/>
  </p:clrMapOvr>
  <p:transition spd="slow">
    <p:wipe dir="r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76DDF32-FD78-4C1A-AB96-8CD516547173}"/>
              </a:ext>
            </a:extLst>
          </p:cNvPr>
          <p:cNvSpPr/>
          <p:nvPr/>
        </p:nvSpPr>
        <p:spPr>
          <a:xfrm>
            <a:off x="179512" y="2569468"/>
            <a:ext cx="878497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ru-RU" sz="3600" b="1" baseline="30000" dirty="0">
                <a:solidFill>
                  <a:srgbClr val="FFFF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ru-RU" sz="36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я вверил Иерусалим заботам моего брата </a:t>
            </a:r>
            <a:r>
              <a:rPr lang="ru-RU" sz="3600" b="1" i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Ханани</a:t>
            </a:r>
            <a:r>
              <a:rPr lang="ru-RU" sz="36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и </a:t>
            </a:r>
            <a:r>
              <a:rPr lang="ru-RU" sz="3600" b="1" i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Ханании</a:t>
            </a:r>
            <a:r>
              <a:rPr lang="ru-RU" sz="36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военачальника крепости, потому что он был верным человеком и чтил Бога больше многих.</a:t>
            </a:r>
            <a:r>
              <a:rPr lang="ru-RU" sz="3600" b="1" i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</a:t>
            </a:r>
            <a:endParaRPr lang="ru-RU" sz="3600" b="1" i="1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E3171EC-3869-4033-A497-BECE1523F4A1}"/>
              </a:ext>
            </a:extLst>
          </p:cNvPr>
          <p:cNvSpPr txBox="1"/>
          <p:nvPr/>
        </p:nvSpPr>
        <p:spPr>
          <a:xfrm>
            <a:off x="6372200" y="5049678"/>
            <a:ext cx="2448272" cy="40011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Неемия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7:2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BFFD4065-2F4D-48CC-91C6-3DB2D4ACF585}"/>
              </a:ext>
            </a:extLst>
          </p:cNvPr>
          <p:cNvSpPr/>
          <p:nvPr/>
        </p:nvSpPr>
        <p:spPr>
          <a:xfrm>
            <a:off x="461266" y="337220"/>
            <a:ext cx="8215190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6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КОНКРЕТНЫЕ </a:t>
            </a:r>
            <a:endParaRPr lang="ru-RU" sz="6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  <a:p>
            <a:r>
              <a:rPr lang="ru-RU" sz="6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НАЗНАЧЕНИЯ</a:t>
            </a:r>
          </a:p>
        </p:txBody>
      </p: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4697326F-84AD-4E76-8980-3D2C61E274D2}"/>
              </a:ext>
            </a:extLst>
          </p:cNvPr>
          <p:cNvCxnSpPr/>
          <p:nvPr/>
        </p:nvCxnSpPr>
        <p:spPr>
          <a:xfrm>
            <a:off x="-108520" y="2451586"/>
            <a:ext cx="6336704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9BDC6DE3-8780-431A-BE79-892FB10A23E6}"/>
              </a:ext>
            </a:extLst>
          </p:cNvPr>
          <p:cNvSpPr/>
          <p:nvPr/>
        </p:nvSpPr>
        <p:spPr>
          <a:xfrm>
            <a:off x="-767" y="2379578"/>
            <a:ext cx="180020" cy="1800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5760653"/>
      </p:ext>
    </p:extLst>
  </p:cSld>
  <p:clrMapOvr>
    <a:masterClrMapping/>
  </p:clrMapOvr>
  <p:transition spd="slow">
    <p:wipe dir="r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76DDF32-FD78-4C1A-AB96-8CD516547173}"/>
              </a:ext>
            </a:extLst>
          </p:cNvPr>
          <p:cNvSpPr/>
          <p:nvPr/>
        </p:nvSpPr>
        <p:spPr>
          <a:xfrm>
            <a:off x="179512" y="553244"/>
            <a:ext cx="8784976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2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ru-RU" sz="4200" b="1" baseline="300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ru-RU" sz="42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В месяце </a:t>
            </a:r>
            <a:r>
              <a:rPr lang="ru-RU" sz="4200" b="1" i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кислеве</a:t>
            </a:r>
            <a:r>
              <a:rPr lang="ru-RU" sz="42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в двадцатом году правления царя Артаксеркса, когда я находился в крепости города Сузы, </a:t>
            </a:r>
            <a:r>
              <a:rPr lang="ru-RU" sz="4200" b="1" baseline="300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 </a:t>
            </a:r>
            <a:r>
              <a:rPr lang="ru-RU" sz="42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ru-RU" sz="4200" b="1" i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Хананѝ</a:t>
            </a:r>
            <a:r>
              <a:rPr lang="ru-RU" sz="42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- один из моих братьев, пришёл из Иудеи с некоторыми другими людьми…»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E3171EC-3869-4033-A497-BECE1523F4A1}"/>
              </a:ext>
            </a:extLst>
          </p:cNvPr>
          <p:cNvSpPr txBox="1"/>
          <p:nvPr/>
        </p:nvSpPr>
        <p:spPr>
          <a:xfrm>
            <a:off x="6372200" y="5049678"/>
            <a:ext cx="2448272" cy="40011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Неемия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1:1-2</a:t>
            </a:r>
          </a:p>
        </p:txBody>
      </p:sp>
    </p:spTree>
    <p:extLst>
      <p:ext uri="{BB962C8B-B14F-4D97-AF65-F5344CB8AC3E}">
        <p14:creationId xmlns:p14="http://schemas.microsoft.com/office/powerpoint/2010/main" val="3427331806"/>
      </p:ext>
    </p:extLst>
  </p:cSld>
  <p:clrMapOvr>
    <a:masterClrMapping/>
  </p:clrMapOvr>
  <p:transition spd="slow">
    <p:wipe dir="r"/>
  </p:transition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7364</TotalTime>
  <Words>433</Words>
  <Application>Microsoft Office PowerPoint</Application>
  <PresentationFormat>Экран (16:10)</PresentationFormat>
  <Paragraphs>50</Paragraphs>
  <Slides>12</Slides>
  <Notes>12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6" baseType="lpstr">
      <vt:lpstr>Century Gothic</vt:lpstr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KARCHEMENKOFF</cp:lastModifiedBy>
  <cp:revision>485</cp:revision>
  <dcterms:created xsi:type="dcterms:W3CDTF">2018-02-03T10:08:25Z</dcterms:created>
  <dcterms:modified xsi:type="dcterms:W3CDTF">2025-07-03T04:09:15Z</dcterms:modified>
</cp:coreProperties>
</file>