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345" r:id="rId2"/>
    <p:sldId id="606" r:id="rId3"/>
    <p:sldId id="608" r:id="rId4"/>
    <p:sldId id="545" r:id="rId5"/>
    <p:sldId id="600" r:id="rId6"/>
    <p:sldId id="583" r:id="rId7"/>
    <p:sldId id="594" r:id="rId8"/>
    <p:sldId id="584" r:id="rId9"/>
    <p:sldId id="601" r:id="rId10"/>
    <p:sldId id="602" r:id="rId11"/>
    <p:sldId id="585" r:id="rId12"/>
    <p:sldId id="603" r:id="rId13"/>
    <p:sldId id="604" r:id="rId14"/>
    <p:sldId id="610" r:id="rId15"/>
    <p:sldId id="605" r:id="rId16"/>
    <p:sldId id="596" r:id="rId17"/>
    <p:sldId id="581" r:id="rId18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entury Gothic" panose="020B0502020202020204" pitchFamily="34" charset="0"/>
      <p:regular r:id="rId24"/>
      <p:bold r:id="rId25"/>
      <p:italic r:id="rId26"/>
      <p:boldItalic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A7D3"/>
    <a:srgbClr val="B1B2AC"/>
    <a:srgbClr val="72A7D3"/>
    <a:srgbClr val="FFFFFF"/>
    <a:srgbClr val="FDFDFD"/>
    <a:srgbClr val="000099"/>
    <a:srgbClr val="F8F8F8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230" autoAdjust="0"/>
  </p:normalViewPr>
  <p:slideViewPr>
    <p:cSldViewPr>
      <p:cViewPr varScale="1">
        <p:scale>
          <a:sx n="84" d="100"/>
          <a:sy n="84" d="100"/>
        </p:scale>
        <p:origin x="1354" y="5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F6F99-98DA-4124-B7C8-E944A034A478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8BA48-6401-426C-9560-FCC9BDA8F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7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940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73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441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6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605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BY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3251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1630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4128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509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535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103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119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416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330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323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503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BA48-6401-426C-9560-FCC9BDA8FBE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712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57"/>
            <a:ext cx="7772400" cy="122502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4502-AB8D-4604-9AD6-4EFA145770E8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282940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4502-AB8D-4604-9AD6-4EFA145770E8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42469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67"/>
            <a:ext cx="2057400" cy="487627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867"/>
            <a:ext cx="6019800" cy="487627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4502-AB8D-4604-9AD6-4EFA145770E8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121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4502-AB8D-4604-9AD6-4EFA145770E8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37426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20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4502-AB8D-4604-9AD6-4EFA145770E8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94127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4502-AB8D-4604-9AD6-4EFA145770E8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82417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279262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0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4502-AB8D-4604-9AD6-4EFA145770E8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19604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4502-AB8D-4604-9AD6-4EFA145770E8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46006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4502-AB8D-4604-9AD6-4EFA145770E8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89300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27543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195919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4502-AB8D-4604-9AD6-4EFA145770E8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96680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4502-AB8D-4604-9AD6-4EFA145770E8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3607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54502-AB8D-4604-9AD6-4EFA145770E8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ACCC6-E21A-4452-A1CE-7C77911EA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584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s://www.hostmylink.com/wp-content/uploads/2018/03/1-5.jpg">
            <a:extLst>
              <a:ext uri="{FF2B5EF4-FFF2-40B4-BE49-F238E27FC236}">
                <a16:creationId xmlns:a16="http://schemas.microsoft.com/office/drawing/2014/main" id="{D71C5A63-1C7C-4214-8DEC-E90BFB7DA6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" t="-1" r="514" b="6895"/>
          <a:stretch/>
        </p:blipFill>
        <p:spPr bwMode="auto">
          <a:xfrm flipH="1">
            <a:off x="0" y="-19212"/>
            <a:ext cx="9144000" cy="573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араллелограмм 2">
            <a:extLst>
              <a:ext uri="{FF2B5EF4-FFF2-40B4-BE49-F238E27FC236}">
                <a16:creationId xmlns:a16="http://schemas.microsoft.com/office/drawing/2014/main" id="{9FDB4B4A-D2AB-421E-B3D6-54A914B21066}"/>
              </a:ext>
            </a:extLst>
          </p:cNvPr>
          <p:cNvSpPr/>
          <p:nvPr/>
        </p:nvSpPr>
        <p:spPr>
          <a:xfrm flipH="1">
            <a:off x="-1476672" y="-95828"/>
            <a:ext cx="6912768" cy="5906656"/>
          </a:xfrm>
          <a:prstGeom prst="parallelogram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F77DA6-A943-4C31-BC6B-B6013C51C70D}"/>
              </a:ext>
            </a:extLst>
          </p:cNvPr>
          <p:cNvSpPr txBox="1"/>
          <p:nvPr/>
        </p:nvSpPr>
        <p:spPr>
          <a:xfrm>
            <a:off x="467544" y="556146"/>
            <a:ext cx="5256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ДЕЛО</a:t>
            </a:r>
          </a:p>
          <a:p>
            <a:r>
              <a:rPr lang="ru-RU" sz="4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СДЕЛАНО</a:t>
            </a:r>
            <a:r>
              <a:rPr lang="ru-RU" sz="3200" dirty="0"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FDA9E6-A466-44BA-8D77-116F67BF884E}"/>
              </a:ext>
            </a:extLst>
          </p:cNvPr>
          <p:cNvSpPr txBox="1"/>
          <p:nvPr/>
        </p:nvSpPr>
        <p:spPr>
          <a:xfrm>
            <a:off x="558726" y="3865612"/>
            <a:ext cx="53094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СЕРИЯ ПРОПОВЕДЕЙ </a:t>
            </a:r>
          </a:p>
          <a:p>
            <a:r>
              <a:rPr lang="ru-R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КНИГЕ </a:t>
            </a:r>
            <a:r>
              <a:rPr lang="ru-RU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НЕЕМЍИ</a:t>
            </a:r>
            <a:endParaRPr lang="ru-BY" sz="2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B9521022-4579-4696-B053-BB527DAF1FAC}"/>
              </a:ext>
            </a:extLst>
          </p:cNvPr>
          <p:cNvGrpSpPr/>
          <p:nvPr/>
        </p:nvGrpSpPr>
        <p:grpSpPr>
          <a:xfrm>
            <a:off x="0" y="4549688"/>
            <a:ext cx="3491880" cy="468052"/>
            <a:chOff x="0" y="4184003"/>
            <a:chExt cx="3491880" cy="468052"/>
          </a:xfrm>
        </p:grpSpPr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B43D0819-60A6-4007-B2F6-1237DFAFF3A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441676"/>
              <a:ext cx="349188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9E8B7DEE-9637-4078-AFDB-7176D85E8A2E}"/>
                </a:ext>
              </a:extLst>
            </p:cNvPr>
            <p:cNvSpPr/>
            <p:nvPr/>
          </p:nvSpPr>
          <p:spPr>
            <a:xfrm>
              <a:off x="0" y="4184003"/>
              <a:ext cx="467544" cy="4680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8</a:t>
              </a:r>
              <a:endParaRPr lang="ru-BY" sz="2000" b="1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83A06FC-9235-4B7F-AFBD-96ED95641FDA}"/>
              </a:ext>
            </a:extLst>
          </p:cNvPr>
          <p:cNvSpPr txBox="1"/>
          <p:nvPr/>
        </p:nvSpPr>
        <p:spPr>
          <a:xfrm>
            <a:off x="558726" y="4926568"/>
            <a:ext cx="5309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НЕЕМЍЯ 6:15-19</a:t>
            </a:r>
            <a:endParaRPr lang="ru-BY" sz="28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5A6614-72A8-4EF9-B2FD-35951A374F7D}"/>
              </a:ext>
            </a:extLst>
          </p:cNvPr>
          <p:cNvSpPr txBox="1"/>
          <p:nvPr/>
        </p:nvSpPr>
        <p:spPr>
          <a:xfrm>
            <a:off x="467544" y="2140322"/>
            <a:ext cx="53102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Century Gothic" panose="020B0502020202020204" pitchFamily="34" charset="0"/>
              </a:rPr>
              <a:t>НО БОРЬБА ПРОДОЛЖАЕТСЯ!</a:t>
            </a:r>
          </a:p>
        </p:txBody>
      </p:sp>
    </p:spTree>
    <p:extLst>
      <p:ext uri="{BB962C8B-B14F-4D97-AF65-F5344CB8AC3E}">
        <p14:creationId xmlns:p14="http://schemas.microsoft.com/office/powerpoint/2010/main" val="139073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6DDF32-FD78-4C1A-AB96-8CD516547173}"/>
              </a:ext>
            </a:extLst>
          </p:cNvPr>
          <p:cNvSpPr/>
          <p:nvPr/>
        </p:nvSpPr>
        <p:spPr>
          <a:xfrm>
            <a:off x="179512" y="338375"/>
            <a:ext cx="87849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4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</a:t>
            </a:r>
            <a:r>
              <a:rPr lang="ru-RU" sz="4200" b="1" i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 этом услышали все </a:t>
            </a:r>
            <a:r>
              <a:rPr lang="ru-RU" sz="4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наши враги, </a:t>
            </a:r>
            <a:r>
              <a:rPr lang="ru-RU" sz="4200" b="1" i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 окрестные народы </a:t>
            </a:r>
            <a:r>
              <a:rPr lang="ru-RU" sz="4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испугались и потеряли свою самоуверенность, потому что </a:t>
            </a:r>
            <a:r>
              <a:rPr lang="ru-RU" sz="4200" b="1" i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поняли</a:t>
            </a:r>
            <a:r>
              <a:rPr lang="ru-RU" sz="4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что </a:t>
            </a:r>
            <a:r>
              <a:rPr lang="ru-RU" sz="4200" b="1" i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эта работа была сделана с помощью нашего Бога</a:t>
            </a:r>
            <a:r>
              <a:rPr lang="ru-RU" sz="4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4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4200" b="1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0799DA-9F10-4205-B621-8F5523C962D2}"/>
              </a:ext>
            </a:extLst>
          </p:cNvPr>
          <p:cNvSpPr txBox="1"/>
          <p:nvPr/>
        </p:nvSpPr>
        <p:spPr>
          <a:xfrm>
            <a:off x="6444208" y="5049678"/>
            <a:ext cx="2376264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Неемия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6:16</a:t>
            </a:r>
          </a:p>
        </p:txBody>
      </p:sp>
    </p:spTree>
    <p:extLst>
      <p:ext uri="{BB962C8B-B14F-4D97-AF65-F5344CB8AC3E}">
        <p14:creationId xmlns:p14="http://schemas.microsoft.com/office/powerpoint/2010/main" val="1144475800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6DDF32-FD78-4C1A-AB96-8CD516547173}"/>
              </a:ext>
            </a:extLst>
          </p:cNvPr>
          <p:cNvSpPr/>
          <p:nvPr/>
        </p:nvSpPr>
        <p:spPr>
          <a:xfrm>
            <a:off x="179512" y="338375"/>
            <a:ext cx="878497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40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</a:t>
            </a:r>
            <a:r>
              <a:rPr lang="ru-RU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прошествии двенадцати месяцев, расхаживая по царским чертогам в Вавилоне, </a:t>
            </a:r>
            <a:r>
              <a:rPr lang="ru-RU" sz="40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r>
              <a:rPr lang="ru-RU" sz="40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царь сказал: это ли не величественный Вавилон, который </a:t>
            </a:r>
            <a:r>
              <a:rPr lang="ru-RU" sz="4000" b="1" i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построил я</a:t>
            </a:r>
            <a:r>
              <a:rPr lang="ru-RU" sz="40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дом царства </a:t>
            </a:r>
            <a:r>
              <a:rPr lang="ru-RU" sz="4000" b="1" i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силою моего могущества</a:t>
            </a:r>
            <a:r>
              <a:rPr lang="ru-RU" sz="40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4000" b="1" i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славу моего величия</a:t>
            </a:r>
            <a:r>
              <a:rPr lang="ru-RU" sz="40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r>
              <a:rPr lang="ru-RU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C59D3-4D9A-445F-B32A-CA23EF4359AE}"/>
              </a:ext>
            </a:extLst>
          </p:cNvPr>
          <p:cNvSpPr txBox="1"/>
          <p:nvPr/>
        </p:nvSpPr>
        <p:spPr>
          <a:xfrm>
            <a:off x="6588224" y="5049678"/>
            <a:ext cx="2232248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Даниил 4:26,27</a:t>
            </a:r>
          </a:p>
        </p:txBody>
      </p:sp>
    </p:spTree>
    <p:extLst>
      <p:ext uri="{BB962C8B-B14F-4D97-AF65-F5344CB8AC3E}">
        <p14:creationId xmlns:p14="http://schemas.microsoft.com/office/powerpoint/2010/main" val="1924196597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6DDF32-FD78-4C1A-AB96-8CD516547173}"/>
              </a:ext>
            </a:extLst>
          </p:cNvPr>
          <p:cNvSpPr/>
          <p:nvPr/>
        </p:nvSpPr>
        <p:spPr>
          <a:xfrm>
            <a:off x="179512" y="205393"/>
            <a:ext cx="8784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32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</a:t>
            </a:r>
            <a:r>
              <a:rPr lang="ru-RU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Еще речь сия была в устах царя, как был с неба голос: «тебе говорят, царь Навуходоносор: царство отошло от тебя! </a:t>
            </a:r>
          </a:p>
          <a:p>
            <a:r>
              <a:rPr lang="ru-RU" sz="32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</a:t>
            </a:r>
            <a:r>
              <a:rPr lang="ru-RU" sz="3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отлучат тебя от людей, и будет обитание твое с полевыми зверями; травою будут кормить тебя, как вола, и семь времен пройдут над тобою, доколе познаешь, что Всевышний владычествует над царством человеческим и дает его кому хочет</a:t>
            </a:r>
            <a:r>
              <a:rPr lang="ru-RU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!»</a:t>
            </a:r>
            <a:endParaRPr lang="ru-RU" sz="6000" b="1" i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C59D3-4D9A-445F-B32A-CA23EF4359AE}"/>
              </a:ext>
            </a:extLst>
          </p:cNvPr>
          <p:cNvSpPr txBox="1"/>
          <p:nvPr/>
        </p:nvSpPr>
        <p:spPr>
          <a:xfrm>
            <a:off x="6588224" y="5049678"/>
            <a:ext cx="2232248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Даниил 4:28,29</a:t>
            </a:r>
          </a:p>
        </p:txBody>
      </p:sp>
    </p:spTree>
    <p:extLst>
      <p:ext uri="{BB962C8B-B14F-4D97-AF65-F5344CB8AC3E}">
        <p14:creationId xmlns:p14="http://schemas.microsoft.com/office/powerpoint/2010/main" val="1451766319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6DDF32-FD78-4C1A-AB96-8CD516547173}"/>
              </a:ext>
            </a:extLst>
          </p:cNvPr>
          <p:cNvSpPr/>
          <p:nvPr/>
        </p:nvSpPr>
        <p:spPr>
          <a:xfrm>
            <a:off x="179512" y="205393"/>
            <a:ext cx="8784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36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окончании же дней тех я, Навуходоносор, </a:t>
            </a:r>
            <a:r>
              <a:rPr lang="ru-RU" sz="3600" b="1" i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возвел глаза мои к небу, и разум мой возвратился ко мне</a:t>
            </a:r>
            <a:r>
              <a:rPr lang="ru-RU" sz="36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и благословил я Всевышнего, восхвалил и прославил </a:t>
            </a:r>
            <a:r>
              <a:rPr lang="ru-RU" sz="36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Присносущего</a:t>
            </a:r>
            <a:r>
              <a:rPr lang="ru-RU" sz="36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36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т.е.вечного</a:t>
            </a:r>
            <a:r>
              <a:rPr lang="ru-RU" sz="36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36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Которого владычество — владычество вечное, и Которого царство — в роды и роды.</a:t>
            </a:r>
            <a:r>
              <a:rPr lang="ru-RU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9600" b="1" i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C59D3-4D9A-445F-B32A-CA23EF4359AE}"/>
              </a:ext>
            </a:extLst>
          </p:cNvPr>
          <p:cNvSpPr txBox="1"/>
          <p:nvPr/>
        </p:nvSpPr>
        <p:spPr>
          <a:xfrm>
            <a:off x="6588224" y="5049678"/>
            <a:ext cx="2232248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Даниил 4:31</a:t>
            </a:r>
          </a:p>
        </p:txBody>
      </p:sp>
    </p:spTree>
    <p:extLst>
      <p:ext uri="{BB962C8B-B14F-4D97-AF65-F5344CB8AC3E}">
        <p14:creationId xmlns:p14="http://schemas.microsoft.com/office/powerpoint/2010/main" val="2437351704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7C439C6-C88E-47F0-A1EE-8E8C90FAD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3259"/>
            <a:ext cx="9144000" cy="609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6DDF32-FD78-4C1A-AB96-8CD516547173}"/>
              </a:ext>
            </a:extLst>
          </p:cNvPr>
          <p:cNvSpPr/>
          <p:nvPr/>
        </p:nvSpPr>
        <p:spPr>
          <a:xfrm>
            <a:off x="323528" y="265212"/>
            <a:ext cx="820891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ЭТА РАБОТА БЫЛА </a:t>
            </a:r>
          </a:p>
          <a:p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СДЕЛАНА С ПОМОЩЬЮ </a:t>
            </a:r>
          </a:p>
          <a:p>
            <a:r>
              <a:rPr lang="ru-RU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НАШЕГО</a:t>
            </a: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БОГА!</a:t>
            </a:r>
            <a:endParaRPr lang="ru-RU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0799DA-9F10-4205-B621-8F5523C962D2}"/>
              </a:ext>
            </a:extLst>
          </p:cNvPr>
          <p:cNvSpPr txBox="1"/>
          <p:nvPr/>
        </p:nvSpPr>
        <p:spPr>
          <a:xfrm>
            <a:off x="467544" y="3865612"/>
            <a:ext cx="2592288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Неемия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6:16</a:t>
            </a:r>
          </a:p>
        </p:txBody>
      </p:sp>
    </p:spTree>
    <p:extLst>
      <p:ext uri="{BB962C8B-B14F-4D97-AF65-F5344CB8AC3E}">
        <p14:creationId xmlns:p14="http://schemas.microsoft.com/office/powerpoint/2010/main" val="2426073997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6DDF32-FD78-4C1A-AB96-8CD516547173}"/>
              </a:ext>
            </a:extLst>
          </p:cNvPr>
          <p:cNvSpPr/>
          <p:nvPr/>
        </p:nvSpPr>
        <p:spPr>
          <a:xfrm>
            <a:off x="179512" y="205393"/>
            <a:ext cx="8784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32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r>
              <a:rPr lang="ru-RU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Еще в те дни знать Иудеи посылала много писем </a:t>
            </a:r>
            <a:r>
              <a:rPr lang="ru-RU" sz="32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Товии</a:t>
            </a:r>
            <a:r>
              <a:rPr lang="ru-RU" sz="3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 письма </a:t>
            </a:r>
            <a:r>
              <a:rPr lang="ru-RU" sz="32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Товии</a:t>
            </a:r>
            <a:r>
              <a:rPr lang="ru-RU" sz="3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приходили к ним. </a:t>
            </a:r>
            <a:r>
              <a:rPr lang="ru-RU" sz="32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ru-RU" sz="3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Ведь многие в Иудее были связаны с ним клятвой, потому что он был зятем </a:t>
            </a:r>
            <a:r>
              <a:rPr lang="ru-RU" sz="32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Шекании</a:t>
            </a:r>
            <a:r>
              <a:rPr lang="ru-RU" sz="3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сына </a:t>
            </a:r>
            <a:r>
              <a:rPr lang="ru-RU" sz="32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Араха</a:t>
            </a:r>
            <a:r>
              <a:rPr lang="ru-RU" sz="3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 его сын </a:t>
            </a:r>
            <a:r>
              <a:rPr lang="ru-RU" sz="32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Иоханан</a:t>
            </a:r>
            <a:r>
              <a:rPr lang="ru-RU" sz="3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женился на дочери </a:t>
            </a:r>
            <a:r>
              <a:rPr lang="ru-RU" sz="32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Мешуллама</a:t>
            </a:r>
            <a:r>
              <a:rPr lang="ru-RU" sz="3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сына </a:t>
            </a:r>
            <a:r>
              <a:rPr lang="ru-RU" sz="32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Берехии</a:t>
            </a:r>
            <a:r>
              <a:rPr lang="ru-RU" sz="3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32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r>
              <a:rPr lang="ru-RU" sz="3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Они даже говорили при мне о его добрых делах, а после пересказывали ему то, что я сказал. А </a:t>
            </a:r>
            <a:r>
              <a:rPr lang="ru-RU" sz="32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Товия</a:t>
            </a:r>
            <a:r>
              <a:rPr lang="ru-RU" sz="3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присылал письма, чтобы меня запугать</a:t>
            </a:r>
            <a:r>
              <a:rPr lang="ru-RU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.»</a:t>
            </a:r>
            <a:endParaRPr lang="ru-RU" sz="19900" b="1" i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C59D3-4D9A-445F-B32A-CA23EF4359AE}"/>
              </a:ext>
            </a:extLst>
          </p:cNvPr>
          <p:cNvSpPr txBox="1"/>
          <p:nvPr/>
        </p:nvSpPr>
        <p:spPr>
          <a:xfrm>
            <a:off x="6588224" y="5049678"/>
            <a:ext cx="2232248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Неемия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6:17-19</a:t>
            </a:r>
          </a:p>
        </p:txBody>
      </p:sp>
    </p:spTree>
    <p:extLst>
      <p:ext uri="{BB962C8B-B14F-4D97-AF65-F5344CB8AC3E}">
        <p14:creationId xmlns:p14="http://schemas.microsoft.com/office/powerpoint/2010/main" val="1183697626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6DDF32-FD78-4C1A-AB96-8CD516547173}"/>
              </a:ext>
            </a:extLst>
          </p:cNvPr>
          <p:cNvSpPr/>
          <p:nvPr/>
        </p:nvSpPr>
        <p:spPr>
          <a:xfrm>
            <a:off x="179512" y="430128"/>
            <a:ext cx="8784976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50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</a:t>
            </a:r>
            <a:r>
              <a:rPr lang="ru-RU" sz="5000" b="1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50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Гневаясь, не грешите», пусть ваш гнев пройдет прежде, чем зайдет солнце;</a:t>
            </a:r>
          </a:p>
          <a:p>
            <a:pPr algn="ctr"/>
            <a:r>
              <a:rPr lang="ru-RU" sz="50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r>
              <a:rPr lang="ru-RU" sz="50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5000" b="1" i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давайте дьяволу места в вашей жизни</a:t>
            </a:r>
            <a:r>
              <a:rPr lang="ru-RU" sz="5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5000" b="1" i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3BF824-90F2-484A-801A-178A37C1DAB8}"/>
              </a:ext>
            </a:extLst>
          </p:cNvPr>
          <p:cNvSpPr txBox="1"/>
          <p:nvPr/>
        </p:nvSpPr>
        <p:spPr>
          <a:xfrm>
            <a:off x="6228184" y="5049678"/>
            <a:ext cx="2592288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Ефесянам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4:26,27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363965-C831-4ED1-B28D-5FEA031EA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75" y="4585692"/>
            <a:ext cx="443990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57364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E05004E-B805-4C87-ACBF-C8BC333C70C3}"/>
              </a:ext>
            </a:extLst>
          </p:cNvPr>
          <p:cNvSpPr txBox="1"/>
          <p:nvPr/>
        </p:nvSpPr>
        <p:spPr>
          <a:xfrm>
            <a:off x="179512" y="258817"/>
            <a:ext cx="871296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 вновь</a:t>
            </a:r>
          </a:p>
          <a:p>
            <a:pPr algn="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ru-RU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ПРОДОЛЖАЕТСЯ БОЙ!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r"/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 сердцу тревожно в груди, </a:t>
            </a:r>
          </a:p>
          <a:p>
            <a:pPr algn="r"/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 трудно вставать, но</a:t>
            </a:r>
          </a:p>
          <a:p>
            <a:pPr algn="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ru-RU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НЕ НОЙ!</a:t>
            </a:r>
          </a:p>
          <a:p>
            <a:pPr algn="r"/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Давай, </a:t>
            </a:r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БЛАГОВЕСТВУЙ</a:t>
            </a:r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, </a:t>
            </a:r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иди!</a:t>
            </a:r>
          </a:p>
        </p:txBody>
      </p:sp>
    </p:spTree>
    <p:extLst>
      <p:ext uri="{BB962C8B-B14F-4D97-AF65-F5344CB8AC3E}">
        <p14:creationId xmlns:p14="http://schemas.microsoft.com/office/powerpoint/2010/main" val="2873381887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img.wennermedia.com/620-width/1365702777_52547421_greg-louganis-560.jpg">
            <a:extLst>
              <a:ext uri="{FF2B5EF4-FFF2-40B4-BE49-F238E27FC236}">
                <a16:creationId xmlns:a16="http://schemas.microsoft.com/office/drawing/2014/main" id="{2BECCB33-7C9A-4C53-8AAF-0EBFDAF3F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20" y="204423"/>
            <a:ext cx="3571800" cy="531737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08744DC-1FC2-4D98-B516-7A1ED705BCBD}"/>
              </a:ext>
            </a:extLst>
          </p:cNvPr>
          <p:cNvSpPr/>
          <p:nvPr/>
        </p:nvSpPr>
        <p:spPr>
          <a:xfrm>
            <a:off x="4139952" y="409228"/>
            <a:ext cx="4608512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300" b="1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Гре́гори</a:t>
            </a:r>
            <a:r>
              <a:rPr lang="ru-RU" sz="3300" b="1" i="0" dirty="0">
                <a:solidFill>
                  <a:schemeClr val="bg1"/>
                </a:solidFill>
                <a:latin typeface="Century Gothic" panose="020B0502020202020204" pitchFamily="34" charset="0"/>
              </a:rPr>
              <a:t> «</a:t>
            </a:r>
            <a:r>
              <a:rPr lang="ru-RU" sz="3300" b="1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Грег</a:t>
            </a:r>
            <a:r>
              <a:rPr lang="ru-RU" sz="3300" b="1" i="0" dirty="0">
                <a:solidFill>
                  <a:schemeClr val="bg1"/>
                </a:solidFill>
                <a:latin typeface="Century Gothic" panose="020B0502020202020204" pitchFamily="34" charset="0"/>
              </a:rPr>
              <a:t>» </a:t>
            </a:r>
            <a:r>
              <a:rPr lang="ru-RU" sz="3300" b="1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Эфтимиос</a:t>
            </a:r>
            <a:r>
              <a:rPr lang="ru-RU" sz="3300" b="1" i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3300" b="1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Луга́нис</a:t>
            </a:r>
            <a:endParaRPr lang="ru-RU" sz="33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2300" dirty="0">
                <a:solidFill>
                  <a:schemeClr val="bg1"/>
                </a:solidFill>
              </a:rPr>
              <a:t>- американский прыгун в воду, </a:t>
            </a:r>
            <a:r>
              <a:rPr lang="ru-RU" sz="2300" b="1" dirty="0">
                <a:solidFill>
                  <a:schemeClr val="bg1"/>
                </a:solidFill>
              </a:rPr>
              <a:t>четырёхкратный</a:t>
            </a:r>
            <a:r>
              <a:rPr lang="ru-RU" sz="2300" dirty="0">
                <a:solidFill>
                  <a:schemeClr val="bg1"/>
                </a:solidFill>
              </a:rPr>
              <a:t> олимпийский чемпион </a:t>
            </a:r>
            <a:r>
              <a:rPr lang="ru-RU" sz="23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(единственный в прыжках в воду среди мужчин)</a:t>
            </a:r>
            <a:r>
              <a:rPr lang="ru-RU" sz="2300" dirty="0">
                <a:solidFill>
                  <a:schemeClr val="bg1"/>
                </a:solidFill>
              </a:rPr>
              <a:t>, </a:t>
            </a:r>
            <a:r>
              <a:rPr lang="ru-RU" sz="2300" b="1" dirty="0">
                <a:solidFill>
                  <a:schemeClr val="bg1"/>
                </a:solidFill>
              </a:rPr>
              <a:t>пятикратный</a:t>
            </a:r>
            <a:r>
              <a:rPr lang="ru-RU" sz="2300" dirty="0">
                <a:solidFill>
                  <a:schemeClr val="bg1"/>
                </a:solidFill>
              </a:rPr>
              <a:t> чемпион мира, </a:t>
            </a:r>
            <a:r>
              <a:rPr lang="ru-RU" sz="2300" b="1" dirty="0">
                <a:solidFill>
                  <a:schemeClr val="bg1"/>
                </a:solidFill>
              </a:rPr>
              <a:t>шестикратный</a:t>
            </a:r>
            <a:r>
              <a:rPr lang="ru-RU" sz="2300" dirty="0">
                <a:solidFill>
                  <a:schemeClr val="bg1"/>
                </a:solidFill>
              </a:rPr>
              <a:t> чемпион Панамериканских игр,</a:t>
            </a:r>
          </a:p>
          <a:p>
            <a:r>
              <a:rPr lang="ru-RU" sz="2300" b="1" dirty="0">
                <a:solidFill>
                  <a:schemeClr val="bg1"/>
                </a:solidFill>
              </a:rPr>
              <a:t>47-кратный</a:t>
            </a:r>
            <a:r>
              <a:rPr lang="ru-RU" sz="2300" dirty="0">
                <a:solidFill>
                  <a:schemeClr val="bg1"/>
                </a:solidFill>
              </a:rPr>
              <a:t> чемпион США. </a:t>
            </a:r>
          </a:p>
          <a:p>
            <a:r>
              <a:rPr lang="ru-RU" sz="2300" b="0" i="0" dirty="0">
                <a:solidFill>
                  <a:schemeClr val="bg1"/>
                </a:solidFill>
              </a:rPr>
              <a:t>Один из сильнейших спортсменов в истории прыжков в воду.</a:t>
            </a:r>
            <a:endParaRPr lang="ru-RU" sz="2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986309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eg Louganis">
            <a:hlinkClick r:id="" action="ppaction://media"/>
            <a:extLst>
              <a:ext uri="{FF2B5EF4-FFF2-40B4-BE49-F238E27FC236}">
                <a16:creationId xmlns:a16="http://schemas.microsoft.com/office/drawing/2014/main" id="{90863256-FCCE-490A-963F-8CC601973F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40568" y="-18320"/>
            <a:ext cx="10192568" cy="573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544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6DDF32-FD78-4C1A-AB96-8CD516547173}"/>
              </a:ext>
            </a:extLst>
          </p:cNvPr>
          <p:cNvSpPr/>
          <p:nvPr/>
        </p:nvSpPr>
        <p:spPr>
          <a:xfrm>
            <a:off x="179512" y="164743"/>
            <a:ext cx="878497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5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ru-RU" sz="2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Стена была завершена в двадцать пятый день месяца </a:t>
            </a:r>
            <a:r>
              <a:rPr lang="ru-RU" sz="25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элула</a:t>
            </a:r>
            <a:r>
              <a:rPr lang="ru-RU" sz="25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за пятьдесят два дня. </a:t>
            </a:r>
            <a:r>
              <a:rPr lang="ru-RU" sz="25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ru-RU" sz="25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Когда об этом услышали все наши враги, все окрестные народы испугались и потеряли свою самоуверенность, потому что поняли, что эта работа была сделана с помощью нашего Бога. </a:t>
            </a:r>
            <a:r>
              <a:rPr lang="ru-RU" sz="25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r>
              <a:rPr lang="ru-RU" sz="25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Еще в те дни знать Иудеи посылала много писем </a:t>
            </a:r>
            <a:r>
              <a:rPr lang="ru-RU" sz="25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Товии</a:t>
            </a:r>
            <a:r>
              <a:rPr lang="ru-RU" sz="25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 письма </a:t>
            </a:r>
            <a:r>
              <a:rPr lang="ru-RU" sz="25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Товии</a:t>
            </a:r>
            <a:r>
              <a:rPr lang="ru-RU" sz="25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приходили к ним. </a:t>
            </a:r>
            <a:r>
              <a:rPr lang="ru-RU" sz="25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ru-RU" sz="25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Ведь многие в Иудее были связаны с ним клятвой, потому что он был зятем </a:t>
            </a:r>
            <a:r>
              <a:rPr lang="ru-RU" sz="25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Шекании</a:t>
            </a:r>
            <a:r>
              <a:rPr lang="ru-RU" sz="25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сына </a:t>
            </a:r>
            <a:r>
              <a:rPr lang="ru-RU" sz="25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Араха</a:t>
            </a:r>
            <a:r>
              <a:rPr lang="ru-RU" sz="25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 его сын </a:t>
            </a:r>
            <a:r>
              <a:rPr lang="ru-RU" sz="25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Иоханан</a:t>
            </a:r>
            <a:r>
              <a:rPr lang="ru-RU" sz="25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женился на дочери </a:t>
            </a:r>
            <a:r>
              <a:rPr lang="ru-RU" sz="25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Мешуллама</a:t>
            </a:r>
            <a:r>
              <a:rPr lang="ru-RU" sz="25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сына </a:t>
            </a:r>
            <a:r>
              <a:rPr lang="ru-RU" sz="25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Берехии</a:t>
            </a:r>
            <a:r>
              <a:rPr lang="ru-RU" sz="25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5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r>
              <a:rPr lang="ru-RU" sz="25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Они даже говорили при мне о его добрых делах, а после пересказывали ему то, что я сказал. А </a:t>
            </a:r>
            <a:r>
              <a:rPr lang="ru-RU" sz="2500" b="1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Товия</a:t>
            </a:r>
            <a:r>
              <a:rPr lang="ru-RU" sz="25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присылал письма, чтобы меня запугать</a:t>
            </a:r>
            <a:r>
              <a:rPr lang="ru-RU" sz="2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.»</a:t>
            </a:r>
            <a:endParaRPr lang="ru-RU" sz="25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3171EC-3869-4033-A497-BECE1523F4A1}"/>
              </a:ext>
            </a:extLst>
          </p:cNvPr>
          <p:cNvSpPr txBox="1"/>
          <p:nvPr/>
        </p:nvSpPr>
        <p:spPr>
          <a:xfrm>
            <a:off x="6372200" y="5049678"/>
            <a:ext cx="2448272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Неемия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6:15-19</a:t>
            </a:r>
          </a:p>
        </p:txBody>
      </p:sp>
    </p:spTree>
    <p:extLst>
      <p:ext uri="{BB962C8B-B14F-4D97-AF65-F5344CB8AC3E}">
        <p14:creationId xmlns:p14="http://schemas.microsoft.com/office/powerpoint/2010/main" val="341685308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FC1A6BFB-694C-4B14-89B3-C3DAE24442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9" r="27552"/>
          <a:stretch/>
        </p:blipFill>
        <p:spPr bwMode="auto">
          <a:xfrm>
            <a:off x="0" y="-870"/>
            <a:ext cx="5724128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ПРОПОВЕДИ\_СЕРИЯ - Псалом 50\2022\razriv.png">
            <a:extLst>
              <a:ext uri="{FF2B5EF4-FFF2-40B4-BE49-F238E27FC236}">
                <a16:creationId xmlns:a16="http://schemas.microsoft.com/office/drawing/2014/main" id="{F79385BD-3803-4B74-9987-0A40E9A4F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-870"/>
            <a:ext cx="2000061" cy="571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9137581-8086-487A-A14E-06A4010D27D6}"/>
              </a:ext>
            </a:extLst>
          </p:cNvPr>
          <p:cNvSpPr/>
          <p:nvPr/>
        </p:nvSpPr>
        <p:spPr>
          <a:xfrm>
            <a:off x="5652120" y="-869"/>
            <a:ext cx="3491880" cy="571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FA9837E-64C3-4E1A-B18D-5412CA1EA968}"/>
              </a:ext>
            </a:extLst>
          </p:cNvPr>
          <p:cNvSpPr/>
          <p:nvPr/>
        </p:nvSpPr>
        <p:spPr>
          <a:xfrm>
            <a:off x="4860032" y="164743"/>
            <a:ext cx="4104456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43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Стена была завершена </a:t>
            </a:r>
          </a:p>
          <a:p>
            <a:pPr algn="r"/>
            <a:r>
              <a:rPr lang="ru-RU" sz="43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двадцать пятый день месяца </a:t>
            </a:r>
            <a:r>
              <a:rPr lang="ru-RU" sz="43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элула</a:t>
            </a:r>
            <a:r>
              <a:rPr lang="ru-RU" sz="43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r"/>
            <a:r>
              <a:rPr lang="ru-RU" sz="43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пятьдесят два дня.»</a:t>
            </a:r>
            <a:endParaRPr lang="ru-RU" sz="4300" b="1" i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70C725-D817-430E-ACC7-79756AA1D429}"/>
              </a:ext>
            </a:extLst>
          </p:cNvPr>
          <p:cNvSpPr txBox="1"/>
          <p:nvPr/>
        </p:nvSpPr>
        <p:spPr>
          <a:xfrm>
            <a:off x="6372200" y="5049678"/>
            <a:ext cx="2448272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Неемия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6:15</a:t>
            </a:r>
          </a:p>
        </p:txBody>
      </p:sp>
    </p:spTree>
    <p:extLst>
      <p:ext uri="{BB962C8B-B14F-4D97-AF65-F5344CB8AC3E}">
        <p14:creationId xmlns:p14="http://schemas.microsoft.com/office/powerpoint/2010/main" val="2279176098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ПРОПОВЕДИ\_СЕРИЯ - Псалом 50\2022\razriv.png">
            <a:extLst>
              <a:ext uri="{FF2B5EF4-FFF2-40B4-BE49-F238E27FC236}">
                <a16:creationId xmlns:a16="http://schemas.microsoft.com/office/drawing/2014/main" id="{20E5CDC1-3578-4EA2-AA58-003EA5FFF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870"/>
            <a:ext cx="2000061" cy="571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B9F9DC-7E2D-4DC3-809B-2B9DBA35D5FB}"/>
              </a:ext>
            </a:extLst>
          </p:cNvPr>
          <p:cNvSpPr/>
          <p:nvPr/>
        </p:nvSpPr>
        <p:spPr>
          <a:xfrm>
            <a:off x="1547664" y="-869"/>
            <a:ext cx="7596337" cy="571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175DDE8-C8A2-4306-AA57-AC02BD5052FF}"/>
              </a:ext>
            </a:extLst>
          </p:cNvPr>
          <p:cNvSpPr/>
          <p:nvPr/>
        </p:nvSpPr>
        <p:spPr>
          <a:xfrm>
            <a:off x="1259632" y="337220"/>
            <a:ext cx="777686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«Вера </a:t>
            </a:r>
            <a:r>
              <a:rPr lang="ru-RU" sz="27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Неемии</a:t>
            </a:r>
            <a:r>
              <a:rPr lang="ru-RU" sz="27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буквально двигала горы, горы каменного мусора. Его уверенность в Боге придавала ему стойкость проходить через сопротивление оппозиции, которая окружала его отовсюду. В любых обстоятельствах </a:t>
            </a:r>
            <a:r>
              <a:rPr lang="ru-RU" sz="27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Неемия</a:t>
            </a:r>
            <a:r>
              <a:rPr lang="ru-RU" sz="27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смотрел на трудности через призму Божьего Слова и Божиих обещаний. Бог обещал восстановить Своей народ и Свой город, и </a:t>
            </a:r>
            <a:r>
              <a:rPr lang="ru-RU" sz="27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Неемия</a:t>
            </a:r>
            <a:r>
              <a:rPr lang="ru-RU" sz="27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вооружился уверенностью в это обещание… </a:t>
            </a:r>
            <a:r>
              <a:rPr lang="ru-RU" sz="27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Вооруженный такой уверенностью,</a:t>
            </a:r>
            <a:r>
              <a:rPr lang="ru-RU" sz="27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7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Неемия</a:t>
            </a:r>
            <a:r>
              <a:rPr lang="ru-RU" sz="27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обратил препятствия - в возможность, а внешнее давление - в личный триумф.</a:t>
            </a:r>
            <a:r>
              <a:rPr lang="ru-RU" sz="27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700" b="1" i="1" dirty="0"/>
          </a:p>
        </p:txBody>
      </p:sp>
    </p:spTree>
    <p:extLst>
      <p:ext uri="{BB962C8B-B14F-4D97-AF65-F5344CB8AC3E}">
        <p14:creationId xmlns:p14="http://schemas.microsoft.com/office/powerpoint/2010/main" val="306626342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6DDF32-FD78-4C1A-AB96-8CD516547173}"/>
              </a:ext>
            </a:extLst>
          </p:cNvPr>
          <p:cNvSpPr/>
          <p:nvPr/>
        </p:nvSpPr>
        <p:spPr>
          <a:xfrm>
            <a:off x="179512" y="49188"/>
            <a:ext cx="878497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34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ru-RU" sz="3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4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Хочу, чтобы вы знали, братья, что все, что произошло со мной, послужило успеху возвещения Радостной Вести. </a:t>
            </a:r>
            <a:r>
              <a:rPr lang="ru-RU" sz="34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ru-RU" sz="34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Сейчас всем императорским стражникам и всем прочим известно, что я нахожусь в заключении за Христа. </a:t>
            </a:r>
            <a:r>
              <a:rPr lang="ru-RU" sz="3400" b="1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ru-RU" sz="34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Благодаря моему заключению, большинство братьев укрепились в вере в Господа и смелее и бесстрашнее возвещают слово Божье</a:t>
            </a:r>
            <a:r>
              <a:rPr lang="ru-RU" sz="3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34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3171EC-3869-4033-A497-BECE1523F4A1}"/>
              </a:ext>
            </a:extLst>
          </p:cNvPr>
          <p:cNvSpPr txBox="1"/>
          <p:nvPr/>
        </p:nvSpPr>
        <p:spPr>
          <a:xfrm>
            <a:off x="5724128" y="5049678"/>
            <a:ext cx="3096344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Филиппийцам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1:12-14</a:t>
            </a:r>
          </a:p>
        </p:txBody>
      </p:sp>
    </p:spTree>
    <p:extLst>
      <p:ext uri="{BB962C8B-B14F-4D97-AF65-F5344CB8AC3E}">
        <p14:creationId xmlns:p14="http://schemas.microsoft.com/office/powerpoint/2010/main" val="3526236025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6DDF32-FD78-4C1A-AB96-8CD516547173}"/>
              </a:ext>
            </a:extLst>
          </p:cNvPr>
          <p:cNvSpPr/>
          <p:nvPr/>
        </p:nvSpPr>
        <p:spPr>
          <a:xfrm>
            <a:off x="179512" y="338375"/>
            <a:ext cx="87849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4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об этом услышали все наши враги, все окрестные народы испугались и потеряли свою самоуверенность, потому что поняли, что </a:t>
            </a:r>
            <a:r>
              <a:rPr lang="ru-RU" sz="4200" b="1" i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эта работа была сделана с помощью нашего Бога</a:t>
            </a:r>
            <a:r>
              <a:rPr lang="ru-RU" sz="4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4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4200" b="1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0799DA-9F10-4205-B621-8F5523C962D2}"/>
              </a:ext>
            </a:extLst>
          </p:cNvPr>
          <p:cNvSpPr txBox="1"/>
          <p:nvPr/>
        </p:nvSpPr>
        <p:spPr>
          <a:xfrm>
            <a:off x="6444208" y="5049678"/>
            <a:ext cx="2376264" cy="4001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Неемия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6:16</a:t>
            </a:r>
          </a:p>
        </p:txBody>
      </p:sp>
    </p:spTree>
    <p:extLst>
      <p:ext uri="{BB962C8B-B14F-4D97-AF65-F5344CB8AC3E}">
        <p14:creationId xmlns:p14="http://schemas.microsoft.com/office/powerpoint/2010/main" val="50628782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ПРОПОВЕДИ\_СЕРИЯ - Псалом 50\2022\razriv.png">
            <a:extLst>
              <a:ext uri="{FF2B5EF4-FFF2-40B4-BE49-F238E27FC236}">
                <a16:creationId xmlns:a16="http://schemas.microsoft.com/office/drawing/2014/main" id="{20E5CDC1-3578-4EA2-AA58-003EA5FFF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870"/>
            <a:ext cx="2000061" cy="571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B9F9DC-7E2D-4DC3-809B-2B9DBA35D5FB}"/>
              </a:ext>
            </a:extLst>
          </p:cNvPr>
          <p:cNvSpPr/>
          <p:nvPr/>
        </p:nvSpPr>
        <p:spPr>
          <a:xfrm>
            <a:off x="1547664" y="-869"/>
            <a:ext cx="7596337" cy="571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175DDE8-C8A2-4306-AA57-AC02BD5052FF}"/>
              </a:ext>
            </a:extLst>
          </p:cNvPr>
          <p:cNvSpPr/>
          <p:nvPr/>
        </p:nvSpPr>
        <p:spPr>
          <a:xfrm>
            <a:off x="1259632" y="193204"/>
            <a:ext cx="777686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3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Есть много людей, творящих добро. И не важно, кто он, христианин или буддист, верующий или атеист. Важно, чтобы, творя добро, он не возлюбил себя в этом добре, чтобы не стал восхищаться собой и не воздвиг себе памятник в своем сердце.</a:t>
            </a:r>
            <a:r>
              <a:rPr lang="ru-RU" sz="3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3800" b="1" i="1" dirty="0"/>
          </a:p>
        </p:txBody>
      </p:sp>
    </p:spTree>
    <p:extLst>
      <p:ext uri="{BB962C8B-B14F-4D97-AF65-F5344CB8AC3E}">
        <p14:creationId xmlns:p14="http://schemas.microsoft.com/office/powerpoint/2010/main" val="2350926657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7137</TotalTime>
  <Words>816</Words>
  <Application>Microsoft Office PowerPoint</Application>
  <PresentationFormat>Экран (16:10)</PresentationFormat>
  <Paragraphs>66</Paragraphs>
  <Slides>17</Slides>
  <Notes>17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Century Gothic</vt:lpstr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KARCHEMENKOFF</cp:lastModifiedBy>
  <cp:revision>468</cp:revision>
  <dcterms:created xsi:type="dcterms:W3CDTF">2018-02-03T10:08:25Z</dcterms:created>
  <dcterms:modified xsi:type="dcterms:W3CDTF">2025-06-15T13:36:59Z</dcterms:modified>
</cp:coreProperties>
</file>